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sldIdLst>
    <p:sldId id="257" r:id="rId2"/>
    <p:sldId id="259" r:id="rId3"/>
    <p:sldId id="261" r:id="rId4"/>
    <p:sldId id="262" r:id="rId5"/>
    <p:sldId id="263" r:id="rId6"/>
    <p:sldId id="264" r:id="rId7"/>
    <p:sldId id="265" r:id="rId8"/>
    <p:sldId id="266" r:id="rId9"/>
    <p:sldId id="267" r:id="rId10"/>
    <p:sldId id="270" r:id="rId11"/>
    <p:sldId id="268" r:id="rId12"/>
    <p:sldId id="269" r:id="rId13"/>
    <p:sldId id="271" r:id="rId14"/>
    <p:sldId id="272" r:id="rId15"/>
  </p:sldIdLst>
  <p:sldSz cx="10363200" cy="7772400"/>
  <p:notesSz cx="10363200" cy="77724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72" autoAdjust="0"/>
    <p:restoredTop sz="87500" autoAdjust="0"/>
  </p:normalViewPr>
  <p:slideViewPr>
    <p:cSldViewPr>
      <p:cViewPr varScale="1">
        <p:scale>
          <a:sx n="48" d="100"/>
          <a:sy n="48" d="100"/>
        </p:scale>
        <p:origin x="1660" y="3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cDowell, Hunter Nicholas CIV DLA INFO OPERATIONS (USA)" userId="f1fe9418-f70b-4939-9027-694ae09772ee" providerId="ADAL" clId="{AAB21084-5323-4DC2-9AB1-E16CC49C32AE}"/>
    <pc:docChg chg="custSel modSld sldOrd">
      <pc:chgData name="McDowell, Hunter Nicholas CIV DLA INFO OPERATIONS (USA)" userId="f1fe9418-f70b-4939-9027-694ae09772ee" providerId="ADAL" clId="{AAB21084-5323-4DC2-9AB1-E16CC49C32AE}" dt="2025-04-17T12:49:49.957" v="5141" actId="20577"/>
      <pc:docMkLst>
        <pc:docMk/>
      </pc:docMkLst>
      <pc:sldChg chg="modNotesTx">
        <pc:chgData name="McDowell, Hunter Nicholas CIV DLA INFO OPERATIONS (USA)" userId="f1fe9418-f70b-4939-9027-694ae09772ee" providerId="ADAL" clId="{AAB21084-5323-4DC2-9AB1-E16CC49C32AE}" dt="2025-04-17T12:49:49.957" v="5141" actId="20577"/>
        <pc:sldMkLst>
          <pc:docMk/>
          <pc:sldMk cId="0" sldId="257"/>
        </pc:sldMkLst>
      </pc:sldChg>
      <pc:sldChg chg="modNotesTx">
        <pc:chgData name="McDowell, Hunter Nicholas CIV DLA INFO OPERATIONS (USA)" userId="f1fe9418-f70b-4939-9027-694ae09772ee" providerId="ADAL" clId="{AAB21084-5323-4DC2-9AB1-E16CC49C32AE}" dt="2025-04-17T11:29:13.588" v="301" actId="20577"/>
        <pc:sldMkLst>
          <pc:docMk/>
          <pc:sldMk cId="0" sldId="261"/>
        </pc:sldMkLst>
      </pc:sldChg>
      <pc:sldChg chg="modNotesTx">
        <pc:chgData name="McDowell, Hunter Nicholas CIV DLA INFO OPERATIONS (USA)" userId="f1fe9418-f70b-4939-9027-694ae09772ee" providerId="ADAL" clId="{AAB21084-5323-4DC2-9AB1-E16CC49C32AE}" dt="2025-04-17T11:49:20.365" v="2211" actId="20577"/>
        <pc:sldMkLst>
          <pc:docMk/>
          <pc:sldMk cId="0" sldId="263"/>
        </pc:sldMkLst>
      </pc:sldChg>
      <pc:sldChg chg="modNotesTx">
        <pc:chgData name="McDowell, Hunter Nicholas CIV DLA INFO OPERATIONS (USA)" userId="f1fe9418-f70b-4939-9027-694ae09772ee" providerId="ADAL" clId="{AAB21084-5323-4DC2-9AB1-E16CC49C32AE}" dt="2025-04-17T11:57:56.115" v="2875" actId="20577"/>
        <pc:sldMkLst>
          <pc:docMk/>
          <pc:sldMk cId="0" sldId="264"/>
        </pc:sldMkLst>
      </pc:sldChg>
      <pc:sldChg chg="modNotesTx">
        <pc:chgData name="McDowell, Hunter Nicholas CIV DLA INFO OPERATIONS (USA)" userId="f1fe9418-f70b-4939-9027-694ae09772ee" providerId="ADAL" clId="{AAB21084-5323-4DC2-9AB1-E16CC49C32AE}" dt="2025-04-17T12:02:02.484" v="3550" actId="27107"/>
        <pc:sldMkLst>
          <pc:docMk/>
          <pc:sldMk cId="0" sldId="265"/>
        </pc:sldMkLst>
      </pc:sldChg>
      <pc:sldChg chg="modNotesTx">
        <pc:chgData name="McDowell, Hunter Nicholas CIV DLA INFO OPERATIONS (USA)" userId="f1fe9418-f70b-4939-9027-694ae09772ee" providerId="ADAL" clId="{AAB21084-5323-4DC2-9AB1-E16CC49C32AE}" dt="2025-04-17T12:21:19.341" v="3954" actId="20577"/>
        <pc:sldMkLst>
          <pc:docMk/>
          <pc:sldMk cId="0" sldId="266"/>
        </pc:sldMkLst>
      </pc:sldChg>
      <pc:sldChg chg="modNotesTx">
        <pc:chgData name="McDowell, Hunter Nicholas CIV DLA INFO OPERATIONS (USA)" userId="f1fe9418-f70b-4939-9027-694ae09772ee" providerId="ADAL" clId="{AAB21084-5323-4DC2-9AB1-E16CC49C32AE}" dt="2025-04-17T12:24:35.159" v="4014" actId="20577"/>
        <pc:sldMkLst>
          <pc:docMk/>
          <pc:sldMk cId="0" sldId="267"/>
        </pc:sldMkLst>
      </pc:sldChg>
      <pc:sldChg chg="modNotesTx">
        <pc:chgData name="McDowell, Hunter Nicholas CIV DLA INFO OPERATIONS (USA)" userId="f1fe9418-f70b-4939-9027-694ae09772ee" providerId="ADAL" clId="{AAB21084-5323-4DC2-9AB1-E16CC49C32AE}" dt="2025-04-17T12:48:21.165" v="4899" actId="20577"/>
        <pc:sldMkLst>
          <pc:docMk/>
          <pc:sldMk cId="0" sldId="268"/>
        </pc:sldMkLst>
      </pc:sldChg>
      <pc:sldChg chg="modNotesTx">
        <pc:chgData name="McDowell, Hunter Nicholas CIV DLA INFO OPERATIONS (USA)" userId="f1fe9418-f70b-4939-9027-694ae09772ee" providerId="ADAL" clId="{AAB21084-5323-4DC2-9AB1-E16CC49C32AE}" dt="2025-04-17T12:48:30.845" v="4927" actId="20577"/>
        <pc:sldMkLst>
          <pc:docMk/>
          <pc:sldMk cId="0" sldId="269"/>
        </pc:sldMkLst>
      </pc:sldChg>
      <pc:sldChg chg="ord modNotesTx">
        <pc:chgData name="McDowell, Hunter Nicholas CIV DLA INFO OPERATIONS (USA)" userId="f1fe9418-f70b-4939-9027-694ae09772ee" providerId="ADAL" clId="{AAB21084-5323-4DC2-9AB1-E16CC49C32AE}" dt="2025-04-17T12:27:46.206" v="4371" actId="20577"/>
        <pc:sldMkLst>
          <pc:docMk/>
          <pc:sldMk cId="0" sldId="270"/>
        </pc:sldMkLst>
      </pc:sldChg>
      <pc:sldChg chg="addSp delSp modSp mod modNotesTx">
        <pc:chgData name="McDowell, Hunter Nicholas CIV DLA INFO OPERATIONS (USA)" userId="f1fe9418-f70b-4939-9027-694ae09772ee" providerId="ADAL" clId="{AAB21084-5323-4DC2-9AB1-E16CC49C32AE}" dt="2025-04-17T12:31:54.527" v="4547" actId="20577"/>
        <pc:sldMkLst>
          <pc:docMk/>
          <pc:sldMk cId="0" sldId="271"/>
        </pc:sldMkLst>
        <pc:spChg chg="mod">
          <ac:chgData name="McDowell, Hunter Nicholas CIV DLA INFO OPERATIONS (USA)" userId="f1fe9418-f70b-4939-9027-694ae09772ee" providerId="ADAL" clId="{AAB21084-5323-4DC2-9AB1-E16CC49C32AE}" dt="2025-04-17T12:29:46.810" v="4376" actId="20577"/>
          <ac:spMkLst>
            <pc:docMk/>
            <pc:sldMk cId="0" sldId="271"/>
            <ac:spMk id="15" creationId="{00000000-0000-0000-0000-000000000000}"/>
          </ac:spMkLst>
        </pc:spChg>
        <pc:grpChg chg="del">
          <ac:chgData name="McDowell, Hunter Nicholas CIV DLA INFO OPERATIONS (USA)" userId="f1fe9418-f70b-4939-9027-694ae09772ee" providerId="ADAL" clId="{AAB21084-5323-4DC2-9AB1-E16CC49C32AE}" dt="2025-04-17T12:29:31.585" v="4373" actId="478"/>
          <ac:grpSpMkLst>
            <pc:docMk/>
            <pc:sldMk cId="0" sldId="271"/>
            <ac:grpSpMk id="7" creationId="{00000000-0000-0000-0000-000000000000}"/>
          </ac:grpSpMkLst>
        </pc:grpChg>
        <pc:picChg chg="add mod">
          <ac:chgData name="McDowell, Hunter Nicholas CIV DLA INFO OPERATIONS (USA)" userId="f1fe9418-f70b-4939-9027-694ae09772ee" providerId="ADAL" clId="{AAB21084-5323-4DC2-9AB1-E16CC49C32AE}" dt="2025-04-17T12:29:37.617" v="4374" actId="1076"/>
          <ac:picMkLst>
            <pc:docMk/>
            <pc:sldMk cId="0" sldId="271"/>
            <ac:picMk id="24" creationId="{EF084114-5721-6B1A-455C-7249EA3B2DBC}"/>
          </ac:picMkLst>
        </pc:picChg>
      </pc:sldChg>
      <pc:sldChg chg="modNotesTx">
        <pc:chgData name="McDowell, Hunter Nicholas CIV DLA INFO OPERATIONS (USA)" userId="f1fe9418-f70b-4939-9027-694ae09772ee" providerId="ADAL" clId="{AAB21084-5323-4DC2-9AB1-E16CC49C32AE}" dt="2025-04-17T12:32:06.336" v="4557" actId="20577"/>
        <pc:sldMkLst>
          <pc:docMk/>
          <pc:sldMk cId="0" sldId="27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491038" cy="3889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870575" y="0"/>
            <a:ext cx="4489450" cy="388938"/>
          </a:xfrm>
          <a:prstGeom prst="rect">
            <a:avLst/>
          </a:prstGeom>
        </p:spPr>
        <p:txBody>
          <a:bodyPr vert="horz" lIns="91440" tIns="45720" rIns="91440" bIns="45720" rtlCol="0"/>
          <a:lstStyle>
            <a:lvl1pPr algn="r">
              <a:defRPr sz="1200"/>
            </a:lvl1pPr>
          </a:lstStyle>
          <a:p>
            <a:fld id="{AC60874F-4591-4759-9AAC-A42B351FA0E4}" type="datetimeFigureOut">
              <a:rPr lang="en-US" smtClean="0"/>
              <a:t>4/17/2025</a:t>
            </a:fld>
            <a:endParaRPr lang="en-US"/>
          </a:p>
        </p:txBody>
      </p:sp>
      <p:sp>
        <p:nvSpPr>
          <p:cNvPr id="4" name="Slide Image Placeholder 3"/>
          <p:cNvSpPr>
            <a:spLocks noGrp="1" noRot="1" noChangeAspect="1"/>
          </p:cNvSpPr>
          <p:nvPr>
            <p:ph type="sldImg" idx="2"/>
          </p:nvPr>
        </p:nvSpPr>
        <p:spPr>
          <a:xfrm>
            <a:off x="3433763" y="971550"/>
            <a:ext cx="3495675" cy="26225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036638" y="3740150"/>
            <a:ext cx="8289925" cy="30607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7383463"/>
            <a:ext cx="4491038" cy="3889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870575" y="7383463"/>
            <a:ext cx="4489450" cy="388937"/>
          </a:xfrm>
          <a:prstGeom prst="rect">
            <a:avLst/>
          </a:prstGeom>
        </p:spPr>
        <p:txBody>
          <a:bodyPr vert="horz" lIns="91440" tIns="45720" rIns="91440" bIns="45720" rtlCol="0" anchor="b"/>
          <a:lstStyle>
            <a:lvl1pPr algn="r">
              <a:defRPr sz="1200"/>
            </a:lvl1pPr>
          </a:lstStyle>
          <a:p>
            <a:fld id="{8C175C5B-4F38-4941-8469-8B2F7812DBB6}" type="slidenum">
              <a:rPr lang="en-US" smtClean="0"/>
              <a:t>‹#›</a:t>
            </a:fld>
            <a:endParaRPr lang="en-US"/>
          </a:p>
        </p:txBody>
      </p:sp>
    </p:spTree>
    <p:extLst>
      <p:ext uri="{BB962C8B-B14F-4D97-AF65-F5344CB8AC3E}">
        <p14:creationId xmlns:p14="http://schemas.microsoft.com/office/powerpoint/2010/main" val="22174962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dla.mil/Customer-Support/Communications/"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presentation is meant for CIC-focused customers to define the products that the J31CB Analytics Team can produce and how they can be easily understood by customers and customer representatives.</a:t>
            </a:r>
          </a:p>
        </p:txBody>
      </p:sp>
      <p:sp>
        <p:nvSpPr>
          <p:cNvPr id="4" name="Slide Number Placeholder 3"/>
          <p:cNvSpPr>
            <a:spLocks noGrp="1"/>
          </p:cNvSpPr>
          <p:nvPr>
            <p:ph type="sldNum" sz="quarter" idx="5"/>
          </p:nvPr>
        </p:nvSpPr>
        <p:spPr/>
        <p:txBody>
          <a:bodyPr/>
          <a:lstStyle/>
          <a:p>
            <a:fld id="{8C175C5B-4F38-4941-8469-8B2F7812DBB6}" type="slidenum">
              <a:rPr lang="en-US" smtClean="0"/>
              <a:t>1</a:t>
            </a:fld>
            <a:endParaRPr lang="en-US"/>
          </a:p>
        </p:txBody>
      </p:sp>
    </p:spTree>
    <p:extLst>
      <p:ext uri="{BB962C8B-B14F-4D97-AF65-F5344CB8AC3E}">
        <p14:creationId xmlns:p14="http://schemas.microsoft.com/office/powerpoint/2010/main" val="39601703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Metrics continued.</a:t>
            </a:r>
          </a:p>
        </p:txBody>
      </p:sp>
      <p:sp>
        <p:nvSpPr>
          <p:cNvPr id="4" name="Slide Number Placeholder 3"/>
          <p:cNvSpPr>
            <a:spLocks noGrp="1"/>
          </p:cNvSpPr>
          <p:nvPr>
            <p:ph type="sldNum" sz="quarter" idx="5"/>
          </p:nvPr>
        </p:nvSpPr>
        <p:spPr/>
        <p:txBody>
          <a:bodyPr/>
          <a:lstStyle/>
          <a:p>
            <a:fld id="{8C175C5B-4F38-4941-8469-8B2F7812DBB6}" type="slidenum">
              <a:rPr lang="en-US" smtClean="0"/>
              <a:t>12</a:t>
            </a:fld>
            <a:endParaRPr lang="en-US"/>
          </a:p>
        </p:txBody>
      </p:sp>
    </p:spTree>
    <p:extLst>
      <p:ext uri="{BB962C8B-B14F-4D97-AF65-F5344CB8AC3E}">
        <p14:creationId xmlns:p14="http://schemas.microsoft.com/office/powerpoint/2010/main" val="12955247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Reports are generally requested through the Customer Engagement webpage at: </a:t>
            </a:r>
            <a:r>
              <a:rPr lang="en-US" sz="1800" u="sng" dirty="0">
                <a:solidFill>
                  <a:srgbClr val="467886"/>
                </a:solidFill>
                <a:effectLst/>
                <a:latin typeface="Times New Roman" panose="02020603050405020304" pitchFamily="18" charset="0"/>
                <a:ea typeface="Aptos" panose="020B0004020202020204" pitchFamily="34" charset="0"/>
                <a:hlinkClick r:id="rId3"/>
              </a:rPr>
              <a:t>https://www.dla.mil/Customer-Support/Communications/</a:t>
            </a:r>
            <a:endParaRPr lang="en-US" sz="1800" u="sng" dirty="0">
              <a:solidFill>
                <a:srgbClr val="467886"/>
              </a:solidFill>
              <a:effectLst/>
              <a:latin typeface="Times New Roman" panose="02020603050405020304" pitchFamily="18" charset="0"/>
              <a:ea typeface="Aptos" panose="020B0004020202020204" pitchFamily="34" charset="0"/>
            </a:endParaRPr>
          </a:p>
          <a:p>
            <a:r>
              <a:rPr lang="en-US" sz="1800" u="none" dirty="0">
                <a:solidFill>
                  <a:srgbClr val="467886"/>
                </a:solidFill>
                <a:effectLst/>
                <a:latin typeface="Times New Roman" panose="02020603050405020304" pitchFamily="18" charset="0"/>
              </a:rPr>
              <a:t>Any questions or requests should be routed to the Analytics Team email noted above.</a:t>
            </a:r>
            <a:endParaRPr lang="en-US" u="none" dirty="0"/>
          </a:p>
        </p:txBody>
      </p:sp>
      <p:sp>
        <p:nvSpPr>
          <p:cNvPr id="4" name="Slide Number Placeholder 3"/>
          <p:cNvSpPr>
            <a:spLocks noGrp="1"/>
          </p:cNvSpPr>
          <p:nvPr>
            <p:ph type="sldNum" sz="quarter" idx="5"/>
          </p:nvPr>
        </p:nvSpPr>
        <p:spPr/>
        <p:txBody>
          <a:bodyPr/>
          <a:lstStyle/>
          <a:p>
            <a:fld id="{8C175C5B-4F38-4941-8469-8B2F7812DBB6}" type="slidenum">
              <a:rPr lang="en-US" smtClean="0"/>
              <a:t>13</a:t>
            </a:fld>
            <a:endParaRPr lang="en-US"/>
          </a:p>
        </p:txBody>
      </p:sp>
    </p:spTree>
    <p:extLst>
      <p:ext uri="{BB962C8B-B14F-4D97-AF65-F5344CB8AC3E}">
        <p14:creationId xmlns:p14="http://schemas.microsoft.com/office/powerpoint/2010/main" val="10663072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a:t>
            </a:r>
          </a:p>
        </p:txBody>
      </p:sp>
      <p:sp>
        <p:nvSpPr>
          <p:cNvPr id="4" name="Slide Number Placeholder 3"/>
          <p:cNvSpPr>
            <a:spLocks noGrp="1"/>
          </p:cNvSpPr>
          <p:nvPr>
            <p:ph type="sldNum" sz="quarter" idx="5"/>
          </p:nvPr>
        </p:nvSpPr>
        <p:spPr/>
        <p:txBody>
          <a:bodyPr/>
          <a:lstStyle/>
          <a:p>
            <a:fld id="{8C175C5B-4F38-4941-8469-8B2F7812DBB6}" type="slidenum">
              <a:rPr lang="en-US" smtClean="0"/>
              <a:t>14</a:t>
            </a:fld>
            <a:endParaRPr lang="en-US"/>
          </a:p>
        </p:txBody>
      </p:sp>
    </p:spTree>
    <p:extLst>
      <p:ext uri="{BB962C8B-B14F-4D97-AF65-F5344CB8AC3E}">
        <p14:creationId xmlns:p14="http://schemas.microsoft.com/office/powerpoint/2010/main" val="2539518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these are the products and formats commonly produced by the J31CB Analytics Team – CARES in the form of Spreadsheets and PDFs, PowerPoints containing catered metrics and visualized data, as well as many other formats and products by request.</a:t>
            </a:r>
          </a:p>
        </p:txBody>
      </p:sp>
      <p:sp>
        <p:nvSpPr>
          <p:cNvPr id="4" name="Slide Number Placeholder 3"/>
          <p:cNvSpPr>
            <a:spLocks noGrp="1"/>
          </p:cNvSpPr>
          <p:nvPr>
            <p:ph type="sldNum" sz="quarter" idx="5"/>
          </p:nvPr>
        </p:nvSpPr>
        <p:spPr/>
        <p:txBody>
          <a:bodyPr/>
          <a:lstStyle/>
          <a:p>
            <a:fld id="{8C175C5B-4F38-4941-8469-8B2F7812DBB6}" type="slidenum">
              <a:rPr lang="en-US" smtClean="0"/>
              <a:t>3</a:t>
            </a:fld>
            <a:endParaRPr lang="en-US"/>
          </a:p>
        </p:txBody>
      </p:sp>
    </p:spTree>
    <p:extLst>
      <p:ext uri="{BB962C8B-B14F-4D97-AF65-F5344CB8AC3E}">
        <p14:creationId xmlns:p14="http://schemas.microsoft.com/office/powerpoint/2010/main" val="789770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Looking into CARE Summaries in PDF form, we can identify that the case data is split into three major sections: Cases Initiated, Cases Open, and Cases Closed. These are individually important, and defined here:</a:t>
            </a:r>
          </a:p>
          <a:p>
            <a:r>
              <a:rPr lang="en-US" dirty="0"/>
              <a:t>-Cases Initiated defines the number of cases that were first opened between the first and last days of the reporting month</a:t>
            </a:r>
          </a:p>
          <a:p>
            <a:r>
              <a:rPr lang="en-US" dirty="0"/>
              <a:t>-Cases Open defines the number of cases that were still open on the last day or reporting day of the reporting month. These cases could’ve been initiated at any time, or even closed then reopened</a:t>
            </a:r>
          </a:p>
          <a:p>
            <a:r>
              <a:rPr lang="en-US" dirty="0"/>
              <a:t>-Cases Closed defines the number of cases that were closed between the first and last days of the reporting month</a:t>
            </a:r>
          </a:p>
          <a:p>
            <a:endParaRPr lang="en-US" dirty="0"/>
          </a:p>
          <a:p>
            <a:r>
              <a:rPr lang="en-US" dirty="0"/>
              <a:t>This slide (pages 2 and 3 of any CARES PDF) addresses the Cases Initiated section. Seen above, these pages highlight three major data aspects:</a:t>
            </a:r>
          </a:p>
          <a:p>
            <a:r>
              <a:rPr lang="en-US" dirty="0"/>
              <a:t>-Top 10 Initiating Customers shows a geographic representation of where the ten most commonly case-initiating </a:t>
            </a:r>
            <a:r>
              <a:rPr lang="en-US" dirty="0" err="1"/>
              <a:t>DoDAACs</a:t>
            </a:r>
            <a:r>
              <a:rPr lang="en-US" dirty="0"/>
              <a:t> are located, along with the relevant number of cases initiated</a:t>
            </a:r>
          </a:p>
          <a:p>
            <a:r>
              <a:rPr lang="en-US" dirty="0"/>
              <a:t>-Reasons For Contact defines the most common reasons why the noted </a:t>
            </a:r>
            <a:r>
              <a:rPr lang="en-US" dirty="0" err="1"/>
              <a:t>DoDAACs</a:t>
            </a:r>
            <a:r>
              <a:rPr lang="en-US" dirty="0"/>
              <a:t> in the reporting area are creating cases with the DLA CIC (Customer Interaction Center). Common examples of Reasons For Contact include Supply Assistance Requests, Tracking/Tracking Data, Database assistance, and Status/Follow-up checks</a:t>
            </a:r>
          </a:p>
          <a:p>
            <a:r>
              <a:rPr lang="en-US" dirty="0"/>
              <a:t>-The NSN Table highlights the ten most commonly actioned items across all </a:t>
            </a:r>
            <a:r>
              <a:rPr lang="en-US" dirty="0" err="1"/>
              <a:t>DoDAACs</a:t>
            </a:r>
            <a:r>
              <a:rPr lang="en-US" dirty="0"/>
              <a:t> in a reporting area. This shows an NSN’s Item Name, End Item, Weapon System, and the relevant number of cases initiated against that NSN</a:t>
            </a:r>
          </a:p>
        </p:txBody>
      </p:sp>
      <p:sp>
        <p:nvSpPr>
          <p:cNvPr id="4" name="Slide Number Placeholder 3"/>
          <p:cNvSpPr>
            <a:spLocks noGrp="1"/>
          </p:cNvSpPr>
          <p:nvPr>
            <p:ph type="sldNum" sz="quarter" idx="5"/>
          </p:nvPr>
        </p:nvSpPr>
        <p:spPr/>
        <p:txBody>
          <a:bodyPr/>
          <a:lstStyle/>
          <a:p>
            <a:fld id="{8C175C5B-4F38-4941-8469-8B2F7812DBB6}" type="slidenum">
              <a:rPr lang="en-US" smtClean="0"/>
              <a:t>5</a:t>
            </a:fld>
            <a:endParaRPr lang="en-US"/>
          </a:p>
        </p:txBody>
      </p:sp>
    </p:spTree>
    <p:extLst>
      <p:ext uri="{BB962C8B-B14F-4D97-AF65-F5344CB8AC3E}">
        <p14:creationId xmlns:p14="http://schemas.microsoft.com/office/powerpoint/2010/main" val="37325426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Cases Open and Cases Closed are shown on pages 4 and 5 of any CARES PDF. Each of these sections highlight three major data points:</a:t>
            </a:r>
          </a:p>
          <a:p>
            <a:r>
              <a:rPr lang="en-US" dirty="0"/>
              <a:t>-Fiscal Year Table showing the timeline distribution of cases relevant to each section (Open vs Closed cases relevant to the report month)</a:t>
            </a:r>
          </a:p>
          <a:p>
            <a:r>
              <a:rPr lang="en-US" dirty="0"/>
              <a:t>-Top 10 customers by DoDAAC relating to number of cases Open or Closed</a:t>
            </a:r>
          </a:p>
          <a:p>
            <a:r>
              <a:rPr lang="en-US" dirty="0"/>
              <a:t>-Reasons For Contact chart displaying the most common reasons why the noted </a:t>
            </a:r>
            <a:r>
              <a:rPr lang="en-US" dirty="0" err="1"/>
              <a:t>DoDAACs</a:t>
            </a:r>
            <a:r>
              <a:rPr lang="en-US" dirty="0"/>
              <a:t> in the reporting area are creating cases with the DLA CIC</a:t>
            </a:r>
          </a:p>
          <a:p>
            <a:endParaRPr lang="en-US" dirty="0"/>
          </a:p>
          <a:p>
            <a:r>
              <a:rPr lang="en-US" dirty="0"/>
              <a:t>CARES PDFs also contain a Data Dictionary following the CIC-based information in each report, used to translate terms for any customer.</a:t>
            </a:r>
          </a:p>
        </p:txBody>
      </p:sp>
      <p:sp>
        <p:nvSpPr>
          <p:cNvPr id="4" name="Slide Number Placeholder 3"/>
          <p:cNvSpPr>
            <a:spLocks noGrp="1"/>
          </p:cNvSpPr>
          <p:nvPr>
            <p:ph type="sldNum" sz="quarter" idx="5"/>
          </p:nvPr>
        </p:nvSpPr>
        <p:spPr/>
        <p:txBody>
          <a:bodyPr/>
          <a:lstStyle/>
          <a:p>
            <a:fld id="{8C175C5B-4F38-4941-8469-8B2F7812DBB6}" type="slidenum">
              <a:rPr lang="en-US" smtClean="0"/>
              <a:t>6</a:t>
            </a:fld>
            <a:endParaRPr lang="en-US"/>
          </a:p>
        </p:txBody>
      </p:sp>
    </p:spTree>
    <p:extLst>
      <p:ext uri="{BB962C8B-B14F-4D97-AF65-F5344CB8AC3E}">
        <p14:creationId xmlns:p14="http://schemas.microsoft.com/office/powerpoint/2010/main" val="15125467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Transitioning into Excel Spreadsheet-based CARE Summaries, we find very similar representations of the same three major sections of data (Cases Initiated, Open, Closed), this time expressed in slightly different ways. In addition to the data points noted on slides 5 and 6 (PDF Pages 2-5), the standard CARES spreadsheets also contact a Point of Contact (POC) table at the very bottom of each sheet. This table shows the primary POC for each relevant DoDAAC, their contact information, and the number of cases initiated or actionable requests submitted by that individual.</a:t>
            </a:r>
          </a:p>
        </p:txBody>
      </p:sp>
      <p:sp>
        <p:nvSpPr>
          <p:cNvPr id="4" name="Slide Number Placeholder 3"/>
          <p:cNvSpPr>
            <a:spLocks noGrp="1"/>
          </p:cNvSpPr>
          <p:nvPr>
            <p:ph type="sldNum" sz="quarter" idx="5"/>
          </p:nvPr>
        </p:nvSpPr>
        <p:spPr/>
        <p:txBody>
          <a:bodyPr/>
          <a:lstStyle/>
          <a:p>
            <a:fld id="{8C175C5B-4F38-4941-8469-8B2F7812DBB6}" type="slidenum">
              <a:rPr lang="en-US" smtClean="0"/>
              <a:t>7</a:t>
            </a:fld>
            <a:endParaRPr lang="en-US"/>
          </a:p>
        </p:txBody>
      </p:sp>
    </p:spTree>
    <p:extLst>
      <p:ext uri="{BB962C8B-B14F-4D97-AF65-F5344CB8AC3E}">
        <p14:creationId xmlns:p14="http://schemas.microsoft.com/office/powerpoint/2010/main" val="4976785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screenshot on the left is the Cases Closed continuation from the last slide. The screenshot on the right is an example of a slightly customer-catered “Non-Standard” CARE Summary. Non-Standard CARES can feature any number of edits or changes to the typical CARES, such as highlights on specific </a:t>
            </a:r>
            <a:r>
              <a:rPr lang="en-US" dirty="0" err="1"/>
              <a:t>DoDAACs</a:t>
            </a:r>
            <a:r>
              <a:rPr lang="en-US" dirty="0"/>
              <a:t>, areas, trends, or customer-defined metrics.</a:t>
            </a:r>
          </a:p>
        </p:txBody>
      </p:sp>
      <p:sp>
        <p:nvSpPr>
          <p:cNvPr id="4" name="Slide Number Placeholder 3"/>
          <p:cNvSpPr>
            <a:spLocks noGrp="1"/>
          </p:cNvSpPr>
          <p:nvPr>
            <p:ph type="sldNum" sz="quarter" idx="5"/>
          </p:nvPr>
        </p:nvSpPr>
        <p:spPr/>
        <p:txBody>
          <a:bodyPr/>
          <a:lstStyle/>
          <a:p>
            <a:fld id="{8C175C5B-4F38-4941-8469-8B2F7812DBB6}" type="slidenum">
              <a:rPr lang="en-US" smtClean="0"/>
              <a:t>8</a:t>
            </a:fld>
            <a:endParaRPr lang="en-US"/>
          </a:p>
        </p:txBody>
      </p:sp>
    </p:spTree>
    <p:extLst>
      <p:ext uri="{BB962C8B-B14F-4D97-AF65-F5344CB8AC3E}">
        <p14:creationId xmlns:p14="http://schemas.microsoft.com/office/powerpoint/2010/main" val="10614080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Examples of Non-Standard CARES additions, continued.</a:t>
            </a:r>
          </a:p>
        </p:txBody>
      </p:sp>
      <p:sp>
        <p:nvSpPr>
          <p:cNvPr id="4" name="Slide Number Placeholder 3"/>
          <p:cNvSpPr>
            <a:spLocks noGrp="1"/>
          </p:cNvSpPr>
          <p:nvPr>
            <p:ph type="sldNum" sz="quarter" idx="5"/>
          </p:nvPr>
        </p:nvSpPr>
        <p:spPr/>
        <p:txBody>
          <a:bodyPr/>
          <a:lstStyle/>
          <a:p>
            <a:fld id="{8C175C5B-4F38-4941-8469-8B2F7812DBB6}" type="slidenum">
              <a:rPr lang="en-US" smtClean="0"/>
              <a:t>9</a:t>
            </a:fld>
            <a:endParaRPr lang="en-US"/>
          </a:p>
        </p:txBody>
      </p:sp>
    </p:spTree>
    <p:extLst>
      <p:ext uri="{BB962C8B-B14F-4D97-AF65-F5344CB8AC3E}">
        <p14:creationId xmlns:p14="http://schemas.microsoft.com/office/powerpoint/2010/main" val="29021880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Supportability Analysis Stock Out Report Sheet (SA-SOR) information is a recent addition to our CARE Summaries, this separate sheet features investigative information on each of the NSNs relevant to any CARE Summary. The above “Featuring” box notes each of the data points noted per NSN in each report.</a:t>
            </a:r>
          </a:p>
        </p:txBody>
      </p:sp>
      <p:sp>
        <p:nvSpPr>
          <p:cNvPr id="4" name="Slide Number Placeholder 3"/>
          <p:cNvSpPr>
            <a:spLocks noGrp="1"/>
          </p:cNvSpPr>
          <p:nvPr>
            <p:ph type="sldNum" sz="quarter" idx="5"/>
          </p:nvPr>
        </p:nvSpPr>
        <p:spPr/>
        <p:txBody>
          <a:bodyPr/>
          <a:lstStyle/>
          <a:p>
            <a:fld id="{8C175C5B-4F38-4941-8469-8B2F7812DBB6}" type="slidenum">
              <a:rPr lang="en-US" smtClean="0"/>
              <a:t>10</a:t>
            </a:fld>
            <a:endParaRPr lang="en-US"/>
          </a:p>
        </p:txBody>
      </p:sp>
    </p:spTree>
    <p:extLst>
      <p:ext uri="{BB962C8B-B14F-4D97-AF65-F5344CB8AC3E}">
        <p14:creationId xmlns:p14="http://schemas.microsoft.com/office/powerpoint/2010/main" val="28527224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Analytics Team also caters metrics to any specific situation required by a customer. These slides 11 and 12 show two options for demonstrating trends over time for each of our Major Subordinate Command or program office-based customers. Metrics are not limited to this data, nor this format.</a:t>
            </a:r>
          </a:p>
        </p:txBody>
      </p:sp>
      <p:sp>
        <p:nvSpPr>
          <p:cNvPr id="4" name="Slide Number Placeholder 3"/>
          <p:cNvSpPr>
            <a:spLocks noGrp="1"/>
          </p:cNvSpPr>
          <p:nvPr>
            <p:ph type="sldNum" sz="quarter" idx="5"/>
          </p:nvPr>
        </p:nvSpPr>
        <p:spPr/>
        <p:txBody>
          <a:bodyPr/>
          <a:lstStyle/>
          <a:p>
            <a:fld id="{8C175C5B-4F38-4941-8469-8B2F7812DBB6}" type="slidenum">
              <a:rPr lang="en-US" smtClean="0"/>
              <a:t>11</a:t>
            </a:fld>
            <a:endParaRPr lang="en-US"/>
          </a:p>
        </p:txBody>
      </p:sp>
    </p:spTree>
    <p:extLst>
      <p:ext uri="{BB962C8B-B14F-4D97-AF65-F5344CB8AC3E}">
        <p14:creationId xmlns:p14="http://schemas.microsoft.com/office/powerpoint/2010/main" val="12554187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777240" y="2409444"/>
            <a:ext cx="8808720" cy="1632204"/>
          </a:xfrm>
          <a:prstGeom prst="rect">
            <a:avLst/>
          </a:prstGeom>
        </p:spPr>
        <p:txBody>
          <a:bodyPr wrap="square" lIns="0" tIns="0" rIns="0" bIns="0">
            <a:spAutoFit/>
          </a:bodyPr>
          <a:lstStyle>
            <a:lvl1pPr>
              <a:defRPr sz="2200" b="1" i="0">
                <a:solidFill>
                  <a:schemeClr val="bg1"/>
                </a:solidFill>
                <a:latin typeface="Arial"/>
                <a:cs typeface="Arial"/>
              </a:defRPr>
            </a:lvl1pPr>
          </a:lstStyle>
          <a:p>
            <a:endParaRPr/>
          </a:p>
        </p:txBody>
      </p:sp>
      <p:sp>
        <p:nvSpPr>
          <p:cNvPr id="3" name="Holder 3"/>
          <p:cNvSpPr>
            <a:spLocks noGrp="1"/>
          </p:cNvSpPr>
          <p:nvPr>
            <p:ph type="subTitle" idx="4"/>
          </p:nvPr>
        </p:nvSpPr>
        <p:spPr>
          <a:xfrm>
            <a:off x="1554480" y="4352544"/>
            <a:ext cx="7254240" cy="1943100"/>
          </a:xfrm>
          <a:prstGeom prst="rect">
            <a:avLst/>
          </a:prstGeom>
        </p:spPr>
        <p:txBody>
          <a:bodyPr wrap="square" lIns="0" tIns="0" rIns="0" bIns="0">
            <a:spAutoFit/>
          </a:bodyPr>
          <a:lstStyle>
            <a:lvl1pPr>
              <a:defRPr sz="3150" b="0"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4/17/2025</a:t>
            </a:fld>
            <a:endParaRPr lang="en-US"/>
          </a:p>
        </p:txBody>
      </p:sp>
      <p:sp>
        <p:nvSpPr>
          <p:cNvPr id="6" name="Holder 6"/>
          <p:cNvSpPr>
            <a:spLocks noGrp="1"/>
          </p:cNvSpPr>
          <p:nvPr>
            <p:ph type="sldNum" sz="quarter" idx="7"/>
          </p:nvPr>
        </p:nvSpPr>
        <p:spPr/>
        <p:txBody>
          <a:bodyPr lIns="0" tIns="0" rIns="0" bIns="0"/>
          <a:lstStyle>
            <a:lvl1pPr>
              <a:defRPr sz="1200" b="0" i="0">
                <a:solidFill>
                  <a:srgbClr val="767676"/>
                </a:solidFill>
                <a:latin typeface="Arial"/>
                <a:cs typeface="Arial"/>
              </a:defRPr>
            </a:lvl1pPr>
          </a:lstStyle>
          <a:p>
            <a:pPr marL="12700">
              <a:lnSpc>
                <a:spcPts val="1425"/>
              </a:lnSpc>
            </a:pPr>
            <a:fld id="{81D60167-4931-47E6-BA6A-407CBD079E47}" type="slidenum">
              <a:rPr spc="-25" dirty="0"/>
              <a:t>‹#›</a:t>
            </a:fld>
            <a:endParaRPr spc="-25"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200" b="1" i="0">
                <a:solidFill>
                  <a:schemeClr val="bg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3150" b="0"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4/17/2025</a:t>
            </a:fld>
            <a:endParaRPr lang="en-US"/>
          </a:p>
        </p:txBody>
      </p:sp>
      <p:sp>
        <p:nvSpPr>
          <p:cNvPr id="6" name="Holder 6"/>
          <p:cNvSpPr>
            <a:spLocks noGrp="1"/>
          </p:cNvSpPr>
          <p:nvPr>
            <p:ph type="sldNum" sz="quarter" idx="7"/>
          </p:nvPr>
        </p:nvSpPr>
        <p:spPr/>
        <p:txBody>
          <a:bodyPr lIns="0" tIns="0" rIns="0" bIns="0"/>
          <a:lstStyle>
            <a:lvl1pPr>
              <a:defRPr sz="1200" b="0" i="0">
                <a:solidFill>
                  <a:srgbClr val="767676"/>
                </a:solidFill>
                <a:latin typeface="Arial"/>
                <a:cs typeface="Arial"/>
              </a:defRPr>
            </a:lvl1pPr>
          </a:lstStyle>
          <a:p>
            <a:pPr marL="12700">
              <a:lnSpc>
                <a:spcPts val="1425"/>
              </a:lnSpc>
            </a:pPr>
            <a:fld id="{81D60167-4931-47E6-BA6A-407CBD079E47}" type="slidenum">
              <a:rPr spc="-25" dirty="0"/>
              <a:t>‹#›</a:t>
            </a:fld>
            <a:endParaRPr spc="-2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200" b="1" i="0">
                <a:solidFill>
                  <a:schemeClr val="bg1"/>
                </a:solidFill>
                <a:latin typeface="Arial"/>
                <a:cs typeface="Arial"/>
              </a:defRPr>
            </a:lvl1pPr>
          </a:lstStyle>
          <a:p>
            <a:endParaRPr/>
          </a:p>
        </p:txBody>
      </p:sp>
      <p:sp>
        <p:nvSpPr>
          <p:cNvPr id="3" name="Holder 3"/>
          <p:cNvSpPr>
            <a:spLocks noGrp="1"/>
          </p:cNvSpPr>
          <p:nvPr>
            <p:ph sz="half" idx="2"/>
          </p:nvPr>
        </p:nvSpPr>
        <p:spPr>
          <a:xfrm>
            <a:off x="518160" y="1787652"/>
            <a:ext cx="4507992" cy="512978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337048" y="1787652"/>
            <a:ext cx="4507992" cy="512978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4/17/2025</a:t>
            </a:fld>
            <a:endParaRPr lang="en-US"/>
          </a:p>
        </p:txBody>
      </p:sp>
      <p:sp>
        <p:nvSpPr>
          <p:cNvPr id="7" name="Holder 7"/>
          <p:cNvSpPr>
            <a:spLocks noGrp="1"/>
          </p:cNvSpPr>
          <p:nvPr>
            <p:ph type="sldNum" sz="quarter" idx="7"/>
          </p:nvPr>
        </p:nvSpPr>
        <p:spPr/>
        <p:txBody>
          <a:bodyPr lIns="0" tIns="0" rIns="0" bIns="0"/>
          <a:lstStyle>
            <a:lvl1pPr>
              <a:defRPr sz="1200" b="0" i="0">
                <a:solidFill>
                  <a:srgbClr val="767676"/>
                </a:solidFill>
                <a:latin typeface="Arial"/>
                <a:cs typeface="Arial"/>
              </a:defRPr>
            </a:lvl1pPr>
          </a:lstStyle>
          <a:p>
            <a:pPr marL="12700">
              <a:lnSpc>
                <a:spcPts val="1425"/>
              </a:lnSpc>
            </a:pPr>
            <a:fld id="{81D60167-4931-47E6-BA6A-407CBD079E47}" type="slidenum">
              <a:rPr spc="-25" dirty="0"/>
              <a:t>‹#›</a:t>
            </a:fld>
            <a:endParaRPr spc="-2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200" b="1" i="0">
                <a:solidFill>
                  <a:schemeClr val="bg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4/17/2025</a:t>
            </a:fld>
            <a:endParaRPr lang="en-US"/>
          </a:p>
        </p:txBody>
      </p:sp>
      <p:sp>
        <p:nvSpPr>
          <p:cNvPr id="5" name="Holder 5"/>
          <p:cNvSpPr>
            <a:spLocks noGrp="1"/>
          </p:cNvSpPr>
          <p:nvPr>
            <p:ph type="sldNum" sz="quarter" idx="7"/>
          </p:nvPr>
        </p:nvSpPr>
        <p:spPr/>
        <p:txBody>
          <a:bodyPr lIns="0" tIns="0" rIns="0" bIns="0"/>
          <a:lstStyle>
            <a:lvl1pPr>
              <a:defRPr sz="1200" b="0" i="0">
                <a:solidFill>
                  <a:srgbClr val="767676"/>
                </a:solidFill>
                <a:latin typeface="Arial"/>
                <a:cs typeface="Arial"/>
              </a:defRPr>
            </a:lvl1pPr>
          </a:lstStyle>
          <a:p>
            <a:pPr marL="12700">
              <a:lnSpc>
                <a:spcPts val="1425"/>
              </a:lnSpc>
            </a:pPr>
            <a:fld id="{81D60167-4931-47E6-BA6A-407CBD079E47}" type="slidenum">
              <a:rPr spc="-25" dirty="0"/>
              <a:t>‹#›</a:t>
            </a:fld>
            <a:endParaRPr spc="-2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4/17/2025</a:t>
            </a:fld>
            <a:endParaRPr lang="en-US"/>
          </a:p>
        </p:txBody>
      </p:sp>
      <p:sp>
        <p:nvSpPr>
          <p:cNvPr id="4" name="Holder 4"/>
          <p:cNvSpPr>
            <a:spLocks noGrp="1"/>
          </p:cNvSpPr>
          <p:nvPr>
            <p:ph type="sldNum" sz="quarter" idx="7"/>
          </p:nvPr>
        </p:nvSpPr>
        <p:spPr/>
        <p:txBody>
          <a:bodyPr lIns="0" tIns="0" rIns="0" bIns="0"/>
          <a:lstStyle>
            <a:lvl1pPr>
              <a:defRPr sz="1200" b="0" i="0">
                <a:solidFill>
                  <a:srgbClr val="767676"/>
                </a:solidFill>
                <a:latin typeface="Arial"/>
                <a:cs typeface="Arial"/>
              </a:defRPr>
            </a:lvl1pPr>
          </a:lstStyle>
          <a:p>
            <a:pPr marL="12700">
              <a:lnSpc>
                <a:spcPts val="1425"/>
              </a:lnSpc>
            </a:pPr>
            <a:fld id="{81D60167-4931-47E6-BA6A-407CBD079E47}" type="slidenum">
              <a:rPr spc="-25" dirty="0"/>
              <a:t>‹#›</a:t>
            </a:fld>
            <a:endParaRPr spc="-25"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5.png"/><Relationship Id="rId5" Type="http://schemas.openxmlformats.org/officeDocument/2006/relationships/slideLayout" Target="../slideLayouts/slideLayout5.xml"/><Relationship Id="rId10"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0" y="521208"/>
            <a:ext cx="10363200" cy="1039367"/>
          </a:xfrm>
          <a:prstGeom prst="rect">
            <a:avLst/>
          </a:prstGeom>
        </p:spPr>
      </p:pic>
      <p:pic>
        <p:nvPicPr>
          <p:cNvPr id="17" name="bg object 17"/>
          <p:cNvPicPr/>
          <p:nvPr/>
        </p:nvPicPr>
        <p:blipFill>
          <a:blip r:embed="rId8" cstate="print"/>
          <a:stretch>
            <a:fillRect/>
          </a:stretch>
        </p:blipFill>
        <p:spPr>
          <a:xfrm>
            <a:off x="0" y="537075"/>
            <a:ext cx="10363200" cy="932620"/>
          </a:xfrm>
          <a:prstGeom prst="rect">
            <a:avLst/>
          </a:prstGeom>
        </p:spPr>
      </p:pic>
      <p:sp>
        <p:nvSpPr>
          <p:cNvPr id="18" name="bg object 18"/>
          <p:cNvSpPr/>
          <p:nvPr/>
        </p:nvSpPr>
        <p:spPr>
          <a:xfrm>
            <a:off x="0" y="0"/>
            <a:ext cx="10363200" cy="1381760"/>
          </a:xfrm>
          <a:custGeom>
            <a:avLst/>
            <a:gdLst/>
            <a:ahLst/>
            <a:cxnLst/>
            <a:rect l="l" t="t" r="r" b="b"/>
            <a:pathLst>
              <a:path w="10363200" h="1381760">
                <a:moveTo>
                  <a:pt x="10362646" y="0"/>
                </a:moveTo>
                <a:lnTo>
                  <a:pt x="0" y="0"/>
                </a:lnTo>
                <a:lnTo>
                  <a:pt x="0" y="789969"/>
                </a:lnTo>
                <a:lnTo>
                  <a:pt x="830834" y="798179"/>
                </a:lnTo>
                <a:lnTo>
                  <a:pt x="1560660" y="818708"/>
                </a:lnTo>
                <a:lnTo>
                  <a:pt x="2147525" y="846779"/>
                </a:lnTo>
                <a:lnTo>
                  <a:pt x="2624078" y="878764"/>
                </a:lnTo>
                <a:lnTo>
                  <a:pt x="3097600" y="919766"/>
                </a:lnTo>
                <a:lnTo>
                  <a:pt x="3568358" y="969854"/>
                </a:lnTo>
                <a:lnTo>
                  <a:pt x="5420795" y="1203452"/>
                </a:lnTo>
                <a:lnTo>
                  <a:pt x="5913588" y="1253365"/>
                </a:lnTo>
                <a:lnTo>
                  <a:pt x="6414682" y="1294148"/>
                </a:lnTo>
                <a:lnTo>
                  <a:pt x="6922422" y="1325886"/>
                </a:lnTo>
                <a:lnTo>
                  <a:pt x="7550324" y="1353631"/>
                </a:lnTo>
                <a:lnTo>
                  <a:pt x="8337331" y="1373818"/>
                </a:lnTo>
                <a:lnTo>
                  <a:pt x="9185334" y="1381448"/>
                </a:lnTo>
                <a:lnTo>
                  <a:pt x="9396643" y="1381448"/>
                </a:lnTo>
                <a:lnTo>
                  <a:pt x="9535056" y="1381131"/>
                </a:lnTo>
                <a:lnTo>
                  <a:pt x="10362646" y="1373818"/>
                </a:lnTo>
                <a:lnTo>
                  <a:pt x="10362646" y="0"/>
                </a:lnTo>
                <a:close/>
              </a:path>
            </a:pathLst>
          </a:custGeom>
          <a:solidFill>
            <a:srgbClr val="161510"/>
          </a:solidFill>
        </p:spPr>
        <p:txBody>
          <a:bodyPr wrap="square" lIns="0" tIns="0" rIns="0" bIns="0" rtlCol="0"/>
          <a:lstStyle/>
          <a:p>
            <a:endParaRPr/>
          </a:p>
        </p:txBody>
      </p:sp>
      <p:sp>
        <p:nvSpPr>
          <p:cNvPr id="19" name="bg object 19"/>
          <p:cNvSpPr/>
          <p:nvPr/>
        </p:nvSpPr>
        <p:spPr>
          <a:xfrm>
            <a:off x="0" y="7323569"/>
            <a:ext cx="10363200" cy="448945"/>
          </a:xfrm>
          <a:custGeom>
            <a:avLst/>
            <a:gdLst/>
            <a:ahLst/>
            <a:cxnLst/>
            <a:rect l="l" t="t" r="r" b="b"/>
            <a:pathLst>
              <a:path w="10363200" h="448945">
                <a:moveTo>
                  <a:pt x="10363200" y="0"/>
                </a:moveTo>
                <a:lnTo>
                  <a:pt x="0" y="0"/>
                </a:lnTo>
                <a:lnTo>
                  <a:pt x="0" y="448830"/>
                </a:lnTo>
                <a:lnTo>
                  <a:pt x="10363200" y="448830"/>
                </a:lnTo>
                <a:lnTo>
                  <a:pt x="10363200" y="0"/>
                </a:lnTo>
                <a:close/>
              </a:path>
            </a:pathLst>
          </a:custGeom>
          <a:solidFill>
            <a:srgbClr val="161510"/>
          </a:solidFill>
        </p:spPr>
        <p:txBody>
          <a:bodyPr wrap="square" lIns="0" tIns="0" rIns="0" bIns="0" rtlCol="0"/>
          <a:lstStyle/>
          <a:p>
            <a:endParaRPr/>
          </a:p>
        </p:txBody>
      </p:sp>
      <p:pic>
        <p:nvPicPr>
          <p:cNvPr id="20" name="bg object 20"/>
          <p:cNvPicPr/>
          <p:nvPr/>
        </p:nvPicPr>
        <p:blipFill>
          <a:blip r:embed="rId9" cstate="print"/>
          <a:stretch>
            <a:fillRect/>
          </a:stretch>
        </p:blipFill>
        <p:spPr>
          <a:xfrm>
            <a:off x="464819" y="472440"/>
            <a:ext cx="1879092" cy="966215"/>
          </a:xfrm>
          <a:prstGeom prst="rect">
            <a:avLst/>
          </a:prstGeom>
        </p:spPr>
      </p:pic>
      <p:pic>
        <p:nvPicPr>
          <p:cNvPr id="21" name="bg object 21"/>
          <p:cNvPicPr/>
          <p:nvPr/>
        </p:nvPicPr>
        <p:blipFill>
          <a:blip r:embed="rId10" cstate="print"/>
          <a:stretch>
            <a:fillRect/>
          </a:stretch>
        </p:blipFill>
        <p:spPr>
          <a:xfrm>
            <a:off x="1590027" y="487654"/>
            <a:ext cx="701252" cy="859561"/>
          </a:xfrm>
          <a:prstGeom prst="rect">
            <a:avLst/>
          </a:prstGeom>
        </p:spPr>
      </p:pic>
      <p:pic>
        <p:nvPicPr>
          <p:cNvPr id="22" name="bg object 22"/>
          <p:cNvPicPr/>
          <p:nvPr/>
        </p:nvPicPr>
        <p:blipFill>
          <a:blip r:embed="rId11" cstate="print"/>
          <a:stretch>
            <a:fillRect/>
          </a:stretch>
        </p:blipFill>
        <p:spPr>
          <a:xfrm>
            <a:off x="518159" y="536148"/>
            <a:ext cx="762572" cy="762572"/>
          </a:xfrm>
          <a:prstGeom prst="rect">
            <a:avLst/>
          </a:prstGeom>
        </p:spPr>
      </p:pic>
      <p:sp>
        <p:nvSpPr>
          <p:cNvPr id="2" name="Holder 2"/>
          <p:cNvSpPr>
            <a:spLocks noGrp="1"/>
          </p:cNvSpPr>
          <p:nvPr>
            <p:ph type="title"/>
          </p:nvPr>
        </p:nvSpPr>
        <p:spPr>
          <a:xfrm>
            <a:off x="1295883" y="71842"/>
            <a:ext cx="8798563" cy="1002955"/>
          </a:xfrm>
          <a:prstGeom prst="rect">
            <a:avLst/>
          </a:prstGeom>
        </p:spPr>
        <p:txBody>
          <a:bodyPr wrap="square" lIns="0" tIns="0" rIns="0" bIns="0">
            <a:spAutoFit/>
          </a:bodyPr>
          <a:lstStyle>
            <a:lvl1pPr>
              <a:defRPr sz="2200" b="1" i="0">
                <a:solidFill>
                  <a:schemeClr val="bg1"/>
                </a:solidFill>
                <a:latin typeface="Arial"/>
                <a:cs typeface="Arial"/>
              </a:defRPr>
            </a:lvl1pPr>
          </a:lstStyle>
          <a:p>
            <a:endParaRPr/>
          </a:p>
        </p:txBody>
      </p:sp>
      <p:sp>
        <p:nvSpPr>
          <p:cNvPr id="3" name="Holder 3"/>
          <p:cNvSpPr>
            <a:spLocks noGrp="1"/>
          </p:cNvSpPr>
          <p:nvPr>
            <p:ph type="body" idx="1"/>
          </p:nvPr>
        </p:nvSpPr>
        <p:spPr>
          <a:xfrm>
            <a:off x="364933" y="1823619"/>
            <a:ext cx="9596755" cy="4903470"/>
          </a:xfrm>
          <a:prstGeom prst="rect">
            <a:avLst/>
          </a:prstGeom>
        </p:spPr>
        <p:txBody>
          <a:bodyPr wrap="square" lIns="0" tIns="0" rIns="0" bIns="0">
            <a:spAutoFit/>
          </a:bodyPr>
          <a:lstStyle>
            <a:lvl1pPr>
              <a:defRPr sz="3150" b="0" i="0">
                <a:solidFill>
                  <a:schemeClr val="tx1"/>
                </a:solidFill>
                <a:latin typeface="Arial"/>
                <a:cs typeface="Arial"/>
              </a:defRPr>
            </a:lvl1pPr>
          </a:lstStyle>
          <a:p>
            <a:endParaRPr/>
          </a:p>
        </p:txBody>
      </p:sp>
      <p:sp>
        <p:nvSpPr>
          <p:cNvPr id="4" name="Holder 4"/>
          <p:cNvSpPr>
            <a:spLocks noGrp="1"/>
          </p:cNvSpPr>
          <p:nvPr>
            <p:ph type="ftr" sz="quarter" idx="5"/>
          </p:nvPr>
        </p:nvSpPr>
        <p:spPr>
          <a:xfrm>
            <a:off x="3523488" y="7228332"/>
            <a:ext cx="3316224" cy="38862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518160" y="7228332"/>
            <a:ext cx="2383536" cy="38862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4/17/2025</a:t>
            </a:fld>
            <a:endParaRPr lang="en-US"/>
          </a:p>
        </p:txBody>
      </p:sp>
      <p:sp>
        <p:nvSpPr>
          <p:cNvPr id="6" name="Holder 6"/>
          <p:cNvSpPr>
            <a:spLocks noGrp="1"/>
          </p:cNvSpPr>
          <p:nvPr>
            <p:ph type="sldNum" sz="quarter" idx="7"/>
          </p:nvPr>
        </p:nvSpPr>
        <p:spPr>
          <a:xfrm>
            <a:off x="10085975" y="7464755"/>
            <a:ext cx="234315" cy="196215"/>
          </a:xfrm>
          <a:prstGeom prst="rect">
            <a:avLst/>
          </a:prstGeom>
        </p:spPr>
        <p:txBody>
          <a:bodyPr wrap="square" lIns="0" tIns="0" rIns="0" bIns="0">
            <a:spAutoFit/>
          </a:bodyPr>
          <a:lstStyle>
            <a:lvl1pPr>
              <a:defRPr sz="1200" b="0" i="0">
                <a:solidFill>
                  <a:srgbClr val="767676"/>
                </a:solidFill>
                <a:latin typeface="Arial"/>
                <a:cs typeface="Arial"/>
              </a:defRPr>
            </a:lvl1pPr>
          </a:lstStyle>
          <a:p>
            <a:pPr marL="12700">
              <a:lnSpc>
                <a:spcPts val="1425"/>
              </a:lnSpc>
            </a:pPr>
            <a:fld id="{81D60167-4931-47E6-BA6A-407CBD079E47}" type="slidenum">
              <a:rPr spc="-25" dirty="0"/>
              <a:t>‹#›</a:t>
            </a:fld>
            <a:endParaRPr spc="-2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20.png"/><Relationship Id="rId5" Type="http://schemas.openxmlformats.org/officeDocument/2006/relationships/image" Target="../media/image119.png"/><Relationship Id="rId4" Type="http://schemas.openxmlformats.org/officeDocument/2006/relationships/image" Target="../media/image118.png"/></Relationships>
</file>

<file path=ppt/slides/_rels/slide11.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21.png"/><Relationship Id="rId4" Type="http://schemas.openxmlformats.org/officeDocument/2006/relationships/image" Target="../media/image118.png"/></Relationships>
</file>

<file path=ppt/slides/_rels/slide12.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22.png"/><Relationship Id="rId4" Type="http://schemas.openxmlformats.org/officeDocument/2006/relationships/image" Target="../media/image118.png"/></Relationships>
</file>

<file path=ppt/slides/_rels/slide13.xml.rels><?xml version="1.0" encoding="UTF-8" standalone="yes"?>
<Relationships xmlns="http://schemas.openxmlformats.org/package/2006/relationships"><Relationship Id="rId8" Type="http://schemas.openxmlformats.org/officeDocument/2006/relationships/image" Target="../media/image124.png"/><Relationship Id="rId3" Type="http://schemas.openxmlformats.org/officeDocument/2006/relationships/image" Target="../media/image1.png"/><Relationship Id="rId7" Type="http://schemas.openxmlformats.org/officeDocument/2006/relationships/hyperlink" Target="mailto:csmanalytics@dla.mil"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18.png"/><Relationship Id="rId5" Type="http://schemas.openxmlformats.org/officeDocument/2006/relationships/image" Target="../media/image117.png"/><Relationship Id="rId4" Type="http://schemas.openxmlformats.org/officeDocument/2006/relationships/image" Target="../media/image123.png"/></Relationships>
</file>

<file path=ppt/slides/_rels/slide14.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126.png"/><Relationship Id="rId5" Type="http://schemas.openxmlformats.org/officeDocument/2006/relationships/image" Target="../media/image118.png"/><Relationship Id="rId4" Type="http://schemas.openxmlformats.org/officeDocument/2006/relationships/image" Target="../media/image1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3" Type="http://schemas.openxmlformats.org/officeDocument/2006/relationships/image" Target="../media/image22.png"/><Relationship Id="rId18" Type="http://schemas.openxmlformats.org/officeDocument/2006/relationships/image" Target="../media/image27.png"/><Relationship Id="rId26" Type="http://schemas.openxmlformats.org/officeDocument/2006/relationships/image" Target="../media/image35.png"/><Relationship Id="rId39" Type="http://schemas.openxmlformats.org/officeDocument/2006/relationships/image" Target="../media/image48.png"/><Relationship Id="rId21" Type="http://schemas.openxmlformats.org/officeDocument/2006/relationships/image" Target="../media/image30.png"/><Relationship Id="rId34" Type="http://schemas.openxmlformats.org/officeDocument/2006/relationships/image" Target="../media/image43.png"/><Relationship Id="rId42" Type="http://schemas.openxmlformats.org/officeDocument/2006/relationships/image" Target="../media/image51.png"/><Relationship Id="rId7" Type="http://schemas.openxmlformats.org/officeDocument/2006/relationships/image" Target="../media/image16.png"/><Relationship Id="rId2" Type="http://schemas.openxmlformats.org/officeDocument/2006/relationships/notesSlide" Target="../notesSlides/notesSlide2.xml"/><Relationship Id="rId16" Type="http://schemas.openxmlformats.org/officeDocument/2006/relationships/image" Target="../media/image25.png"/><Relationship Id="rId29"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0.png"/><Relationship Id="rId24" Type="http://schemas.openxmlformats.org/officeDocument/2006/relationships/image" Target="../media/image33.png"/><Relationship Id="rId32" Type="http://schemas.openxmlformats.org/officeDocument/2006/relationships/image" Target="../media/image41.png"/><Relationship Id="rId37" Type="http://schemas.openxmlformats.org/officeDocument/2006/relationships/image" Target="../media/image46.jpg"/><Relationship Id="rId40" Type="http://schemas.openxmlformats.org/officeDocument/2006/relationships/image" Target="../media/image49.jpg"/><Relationship Id="rId45" Type="http://schemas.openxmlformats.org/officeDocument/2006/relationships/image" Target="../media/image54.png"/><Relationship Id="rId5" Type="http://schemas.openxmlformats.org/officeDocument/2006/relationships/image" Target="../media/image14.png"/><Relationship Id="rId15" Type="http://schemas.openxmlformats.org/officeDocument/2006/relationships/image" Target="../media/image24.png"/><Relationship Id="rId23" Type="http://schemas.openxmlformats.org/officeDocument/2006/relationships/image" Target="../media/image32.png"/><Relationship Id="rId28" Type="http://schemas.openxmlformats.org/officeDocument/2006/relationships/image" Target="../media/image37.png"/><Relationship Id="rId36" Type="http://schemas.openxmlformats.org/officeDocument/2006/relationships/image" Target="../media/image45.png"/><Relationship Id="rId10" Type="http://schemas.openxmlformats.org/officeDocument/2006/relationships/image" Target="../media/image19.png"/><Relationship Id="rId19" Type="http://schemas.openxmlformats.org/officeDocument/2006/relationships/image" Target="../media/image28.png"/><Relationship Id="rId31" Type="http://schemas.openxmlformats.org/officeDocument/2006/relationships/image" Target="../media/image40.png"/><Relationship Id="rId44" Type="http://schemas.openxmlformats.org/officeDocument/2006/relationships/image" Target="../media/image53.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png"/><Relationship Id="rId22" Type="http://schemas.openxmlformats.org/officeDocument/2006/relationships/image" Target="../media/image31.png"/><Relationship Id="rId27" Type="http://schemas.openxmlformats.org/officeDocument/2006/relationships/image" Target="../media/image36.png"/><Relationship Id="rId30" Type="http://schemas.openxmlformats.org/officeDocument/2006/relationships/image" Target="../media/image39.png"/><Relationship Id="rId35" Type="http://schemas.openxmlformats.org/officeDocument/2006/relationships/image" Target="../media/image44.png"/><Relationship Id="rId43" Type="http://schemas.openxmlformats.org/officeDocument/2006/relationships/image" Target="../media/image52.png"/><Relationship Id="rId8" Type="http://schemas.openxmlformats.org/officeDocument/2006/relationships/image" Target="../media/image17.png"/><Relationship Id="rId3" Type="http://schemas.openxmlformats.org/officeDocument/2006/relationships/image" Target="../media/image12.png"/><Relationship Id="rId12" Type="http://schemas.openxmlformats.org/officeDocument/2006/relationships/image" Target="../media/image21.png"/><Relationship Id="rId17" Type="http://schemas.openxmlformats.org/officeDocument/2006/relationships/image" Target="../media/image26.png"/><Relationship Id="rId25" Type="http://schemas.openxmlformats.org/officeDocument/2006/relationships/image" Target="../media/image34.png"/><Relationship Id="rId33" Type="http://schemas.openxmlformats.org/officeDocument/2006/relationships/image" Target="../media/image42.jpg"/><Relationship Id="rId38" Type="http://schemas.openxmlformats.org/officeDocument/2006/relationships/image" Target="../media/image47.jpg"/><Relationship Id="rId46" Type="http://schemas.openxmlformats.org/officeDocument/2006/relationships/image" Target="../media/image55.png"/><Relationship Id="rId20" Type="http://schemas.openxmlformats.org/officeDocument/2006/relationships/image" Target="../media/image29.png"/><Relationship Id="rId41" Type="http://schemas.openxmlformats.org/officeDocument/2006/relationships/image" Target="../media/image5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56.jpg"/></Relationships>
</file>

<file path=ppt/slides/_rels/slide6.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58.jpg"/></Relationships>
</file>

<file path=ppt/slides/_rels/slide7.xml.rels><?xml version="1.0" encoding="UTF-8" standalone="yes"?>
<Relationships xmlns="http://schemas.openxmlformats.org/package/2006/relationships"><Relationship Id="rId8" Type="http://schemas.openxmlformats.org/officeDocument/2006/relationships/image" Target="../media/image64.png"/><Relationship Id="rId13" Type="http://schemas.openxmlformats.org/officeDocument/2006/relationships/image" Target="../media/image69.png"/><Relationship Id="rId18" Type="http://schemas.openxmlformats.org/officeDocument/2006/relationships/image" Target="../media/image74.png"/><Relationship Id="rId26" Type="http://schemas.openxmlformats.org/officeDocument/2006/relationships/image" Target="../media/image82.png"/><Relationship Id="rId3" Type="http://schemas.openxmlformats.org/officeDocument/2006/relationships/image" Target="../media/image59.png"/><Relationship Id="rId21" Type="http://schemas.openxmlformats.org/officeDocument/2006/relationships/image" Target="../media/image77.png"/><Relationship Id="rId7" Type="http://schemas.openxmlformats.org/officeDocument/2006/relationships/image" Target="../media/image63.png"/><Relationship Id="rId12" Type="http://schemas.openxmlformats.org/officeDocument/2006/relationships/image" Target="../media/image68.png"/><Relationship Id="rId17" Type="http://schemas.openxmlformats.org/officeDocument/2006/relationships/image" Target="../media/image73.png"/><Relationship Id="rId25" Type="http://schemas.openxmlformats.org/officeDocument/2006/relationships/image" Target="../media/image81.png"/><Relationship Id="rId2" Type="http://schemas.openxmlformats.org/officeDocument/2006/relationships/notesSlide" Target="../notesSlides/notesSlide5.xml"/><Relationship Id="rId16" Type="http://schemas.openxmlformats.org/officeDocument/2006/relationships/image" Target="../media/image72.png"/><Relationship Id="rId20" Type="http://schemas.openxmlformats.org/officeDocument/2006/relationships/image" Target="../media/image76.png"/><Relationship Id="rId1" Type="http://schemas.openxmlformats.org/officeDocument/2006/relationships/slideLayout" Target="../slideLayouts/slideLayout2.xml"/><Relationship Id="rId6" Type="http://schemas.openxmlformats.org/officeDocument/2006/relationships/image" Target="../media/image62.png"/><Relationship Id="rId11" Type="http://schemas.openxmlformats.org/officeDocument/2006/relationships/image" Target="../media/image67.png"/><Relationship Id="rId24" Type="http://schemas.openxmlformats.org/officeDocument/2006/relationships/image" Target="../media/image80.png"/><Relationship Id="rId5" Type="http://schemas.openxmlformats.org/officeDocument/2006/relationships/image" Target="../media/image61.png"/><Relationship Id="rId15" Type="http://schemas.openxmlformats.org/officeDocument/2006/relationships/image" Target="../media/image71.png"/><Relationship Id="rId23" Type="http://schemas.openxmlformats.org/officeDocument/2006/relationships/image" Target="../media/image79.png"/><Relationship Id="rId10" Type="http://schemas.openxmlformats.org/officeDocument/2006/relationships/image" Target="../media/image66.png"/><Relationship Id="rId19" Type="http://schemas.openxmlformats.org/officeDocument/2006/relationships/image" Target="../media/image75.png"/><Relationship Id="rId4" Type="http://schemas.openxmlformats.org/officeDocument/2006/relationships/image" Target="../media/image60.png"/><Relationship Id="rId9" Type="http://schemas.openxmlformats.org/officeDocument/2006/relationships/image" Target="../media/image65.png"/><Relationship Id="rId14" Type="http://schemas.openxmlformats.org/officeDocument/2006/relationships/image" Target="../media/image70.png"/><Relationship Id="rId22" Type="http://schemas.openxmlformats.org/officeDocument/2006/relationships/image" Target="../media/image78.png"/></Relationships>
</file>

<file path=ppt/slides/_rels/slide8.xml.rels><?xml version="1.0" encoding="UTF-8" standalone="yes"?>
<Relationships xmlns="http://schemas.openxmlformats.org/package/2006/relationships"><Relationship Id="rId8" Type="http://schemas.openxmlformats.org/officeDocument/2006/relationships/image" Target="../media/image88.png"/><Relationship Id="rId13" Type="http://schemas.openxmlformats.org/officeDocument/2006/relationships/image" Target="../media/image93.png"/><Relationship Id="rId18" Type="http://schemas.openxmlformats.org/officeDocument/2006/relationships/image" Target="../media/image98.png"/><Relationship Id="rId26" Type="http://schemas.openxmlformats.org/officeDocument/2006/relationships/image" Target="../media/image106.png"/><Relationship Id="rId3" Type="http://schemas.openxmlformats.org/officeDocument/2006/relationships/image" Target="../media/image83.png"/><Relationship Id="rId21" Type="http://schemas.openxmlformats.org/officeDocument/2006/relationships/image" Target="../media/image101.png"/><Relationship Id="rId7" Type="http://schemas.openxmlformats.org/officeDocument/2006/relationships/image" Target="../media/image87.png"/><Relationship Id="rId12" Type="http://schemas.openxmlformats.org/officeDocument/2006/relationships/image" Target="../media/image92.png"/><Relationship Id="rId17" Type="http://schemas.openxmlformats.org/officeDocument/2006/relationships/image" Target="../media/image97.png"/><Relationship Id="rId25" Type="http://schemas.openxmlformats.org/officeDocument/2006/relationships/image" Target="../media/image105.png"/><Relationship Id="rId2" Type="http://schemas.openxmlformats.org/officeDocument/2006/relationships/notesSlide" Target="../notesSlides/notesSlide6.xml"/><Relationship Id="rId16" Type="http://schemas.openxmlformats.org/officeDocument/2006/relationships/image" Target="../media/image96.png"/><Relationship Id="rId20" Type="http://schemas.openxmlformats.org/officeDocument/2006/relationships/image" Target="../media/image100.png"/><Relationship Id="rId1" Type="http://schemas.openxmlformats.org/officeDocument/2006/relationships/slideLayout" Target="../slideLayouts/slideLayout2.xml"/><Relationship Id="rId6" Type="http://schemas.openxmlformats.org/officeDocument/2006/relationships/image" Target="../media/image86.png"/><Relationship Id="rId11" Type="http://schemas.openxmlformats.org/officeDocument/2006/relationships/image" Target="../media/image91.png"/><Relationship Id="rId24" Type="http://schemas.openxmlformats.org/officeDocument/2006/relationships/image" Target="../media/image104.png"/><Relationship Id="rId5" Type="http://schemas.openxmlformats.org/officeDocument/2006/relationships/image" Target="../media/image85.png"/><Relationship Id="rId15" Type="http://schemas.openxmlformats.org/officeDocument/2006/relationships/image" Target="../media/image95.png"/><Relationship Id="rId23" Type="http://schemas.openxmlformats.org/officeDocument/2006/relationships/image" Target="../media/image103.png"/><Relationship Id="rId10" Type="http://schemas.openxmlformats.org/officeDocument/2006/relationships/image" Target="../media/image90.png"/><Relationship Id="rId19" Type="http://schemas.openxmlformats.org/officeDocument/2006/relationships/image" Target="../media/image99.png"/><Relationship Id="rId4" Type="http://schemas.openxmlformats.org/officeDocument/2006/relationships/image" Target="../media/image84.png"/><Relationship Id="rId9" Type="http://schemas.openxmlformats.org/officeDocument/2006/relationships/image" Target="../media/image89.png"/><Relationship Id="rId14" Type="http://schemas.openxmlformats.org/officeDocument/2006/relationships/image" Target="../media/image94.png"/><Relationship Id="rId22" Type="http://schemas.openxmlformats.org/officeDocument/2006/relationships/image" Target="../media/image102.png"/></Relationships>
</file>

<file path=ppt/slides/_rels/slide9.xml.rels><?xml version="1.0" encoding="UTF-8" standalone="yes"?>
<Relationships xmlns="http://schemas.openxmlformats.org/package/2006/relationships"><Relationship Id="rId8" Type="http://schemas.openxmlformats.org/officeDocument/2006/relationships/image" Target="../media/image112.png"/><Relationship Id="rId3" Type="http://schemas.openxmlformats.org/officeDocument/2006/relationships/image" Target="../media/image107.png"/><Relationship Id="rId7" Type="http://schemas.openxmlformats.org/officeDocument/2006/relationships/image" Target="../media/image111.png"/><Relationship Id="rId12" Type="http://schemas.openxmlformats.org/officeDocument/2006/relationships/image" Target="../media/image11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10.png"/><Relationship Id="rId11" Type="http://schemas.openxmlformats.org/officeDocument/2006/relationships/image" Target="../media/image115.png"/><Relationship Id="rId5" Type="http://schemas.openxmlformats.org/officeDocument/2006/relationships/image" Target="../media/image109.png"/><Relationship Id="rId10" Type="http://schemas.openxmlformats.org/officeDocument/2006/relationships/image" Target="../media/image114.png"/><Relationship Id="rId4" Type="http://schemas.openxmlformats.org/officeDocument/2006/relationships/image" Target="../media/image108.png"/><Relationship Id="rId9" Type="http://schemas.openxmlformats.org/officeDocument/2006/relationships/image" Target="../media/image113.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6350" y="0"/>
            <a:ext cx="10369550" cy="7767955"/>
            <a:chOff x="-6350" y="0"/>
            <a:chExt cx="10369550" cy="7767955"/>
          </a:xfrm>
        </p:grpSpPr>
        <p:pic>
          <p:nvPicPr>
            <p:cNvPr id="3" name="object 3"/>
            <p:cNvPicPr/>
            <p:nvPr/>
          </p:nvPicPr>
          <p:blipFill>
            <a:blip r:embed="rId3" cstate="print"/>
            <a:stretch>
              <a:fillRect/>
            </a:stretch>
          </p:blipFill>
          <p:spPr>
            <a:xfrm>
              <a:off x="403" y="971778"/>
              <a:ext cx="10362376" cy="5828842"/>
            </a:xfrm>
            <a:prstGeom prst="rect">
              <a:avLst/>
            </a:prstGeom>
          </p:spPr>
        </p:pic>
        <p:pic>
          <p:nvPicPr>
            <p:cNvPr id="4" name="object 4"/>
            <p:cNvPicPr/>
            <p:nvPr/>
          </p:nvPicPr>
          <p:blipFill>
            <a:blip r:embed="rId4" cstate="print"/>
            <a:stretch>
              <a:fillRect/>
            </a:stretch>
          </p:blipFill>
          <p:spPr>
            <a:xfrm>
              <a:off x="-6350" y="0"/>
              <a:ext cx="10369549" cy="7767391"/>
            </a:xfrm>
            <a:prstGeom prst="rect">
              <a:avLst/>
            </a:prstGeom>
          </p:spPr>
        </p:pic>
        <p:pic>
          <p:nvPicPr>
            <p:cNvPr id="5" name="object 5"/>
            <p:cNvPicPr/>
            <p:nvPr/>
          </p:nvPicPr>
          <p:blipFill>
            <a:blip r:embed="rId5" cstate="print"/>
            <a:stretch>
              <a:fillRect/>
            </a:stretch>
          </p:blipFill>
          <p:spPr>
            <a:xfrm>
              <a:off x="2081783" y="626363"/>
              <a:ext cx="824483" cy="987551"/>
            </a:xfrm>
            <a:prstGeom prst="rect">
              <a:avLst/>
            </a:prstGeom>
          </p:spPr>
        </p:pic>
        <p:pic>
          <p:nvPicPr>
            <p:cNvPr id="6" name="object 6"/>
            <p:cNvPicPr/>
            <p:nvPr/>
          </p:nvPicPr>
          <p:blipFill>
            <a:blip r:embed="rId6" cstate="print"/>
            <a:stretch>
              <a:fillRect/>
            </a:stretch>
          </p:blipFill>
          <p:spPr>
            <a:xfrm>
              <a:off x="2172961" y="680186"/>
              <a:ext cx="717711" cy="879740"/>
            </a:xfrm>
            <a:prstGeom prst="rect">
              <a:avLst/>
            </a:prstGeom>
          </p:spPr>
        </p:pic>
        <p:pic>
          <p:nvPicPr>
            <p:cNvPr id="7" name="object 7"/>
            <p:cNvPicPr/>
            <p:nvPr/>
          </p:nvPicPr>
          <p:blipFill>
            <a:blip r:embed="rId7" cstate="print"/>
            <a:stretch>
              <a:fillRect/>
            </a:stretch>
          </p:blipFill>
          <p:spPr>
            <a:xfrm>
              <a:off x="1001267" y="655319"/>
              <a:ext cx="874775" cy="876298"/>
            </a:xfrm>
            <a:prstGeom prst="rect">
              <a:avLst/>
            </a:prstGeom>
          </p:spPr>
        </p:pic>
        <p:pic>
          <p:nvPicPr>
            <p:cNvPr id="8" name="object 8"/>
            <p:cNvPicPr/>
            <p:nvPr/>
          </p:nvPicPr>
          <p:blipFill>
            <a:blip r:embed="rId8" cstate="print"/>
            <a:stretch>
              <a:fillRect/>
            </a:stretch>
          </p:blipFill>
          <p:spPr>
            <a:xfrm>
              <a:off x="1092381" y="708731"/>
              <a:ext cx="768988" cy="768988"/>
            </a:xfrm>
            <a:prstGeom prst="rect">
              <a:avLst/>
            </a:prstGeom>
          </p:spPr>
        </p:pic>
      </p:grpSp>
      <p:sp>
        <p:nvSpPr>
          <p:cNvPr id="9" name="object 9"/>
          <p:cNvSpPr txBox="1"/>
          <p:nvPr/>
        </p:nvSpPr>
        <p:spPr>
          <a:xfrm>
            <a:off x="10163047" y="7444592"/>
            <a:ext cx="121285" cy="167354"/>
          </a:xfrm>
          <a:prstGeom prst="rect">
            <a:avLst/>
          </a:prstGeom>
        </p:spPr>
        <p:txBody>
          <a:bodyPr vert="horz" wrap="square" lIns="0" tIns="13335" rIns="0" bIns="0" rtlCol="0">
            <a:spAutoFit/>
          </a:bodyPr>
          <a:lstStyle/>
          <a:p>
            <a:pPr marL="12700">
              <a:lnSpc>
                <a:spcPct val="100000"/>
              </a:lnSpc>
              <a:spcBef>
                <a:spcPts val="105"/>
              </a:spcBef>
            </a:pPr>
            <a:r>
              <a:rPr sz="1000" spc="-50" dirty="0">
                <a:solidFill>
                  <a:srgbClr val="FFFFFF"/>
                </a:solidFill>
                <a:latin typeface="Arial"/>
                <a:cs typeface="Arial"/>
              </a:rPr>
              <a:t>1</a:t>
            </a:r>
            <a:endParaRPr sz="1000" dirty="0">
              <a:latin typeface="Arial"/>
              <a:cs typeface="Arial"/>
            </a:endParaRPr>
          </a:p>
        </p:txBody>
      </p:sp>
      <p:sp>
        <p:nvSpPr>
          <p:cNvPr id="10" name="object 10"/>
          <p:cNvSpPr txBox="1">
            <a:spLocks noGrp="1"/>
          </p:cNvSpPr>
          <p:nvPr>
            <p:ph type="title"/>
          </p:nvPr>
        </p:nvSpPr>
        <p:spPr>
          <a:xfrm>
            <a:off x="184493" y="1804095"/>
            <a:ext cx="4856480" cy="1572895"/>
          </a:xfrm>
          <a:prstGeom prst="rect">
            <a:avLst/>
          </a:prstGeom>
        </p:spPr>
        <p:txBody>
          <a:bodyPr vert="horz" wrap="square" lIns="0" tIns="66675" rIns="0" bIns="0" rtlCol="0">
            <a:spAutoFit/>
          </a:bodyPr>
          <a:lstStyle/>
          <a:p>
            <a:pPr marL="12700" marR="5080" indent="1905" algn="ctr">
              <a:lnSpc>
                <a:spcPct val="90700"/>
              </a:lnSpc>
              <a:spcBef>
                <a:spcPts val="525"/>
              </a:spcBef>
            </a:pPr>
            <a:r>
              <a:rPr sz="3600" dirty="0">
                <a:solidFill>
                  <a:srgbClr val="000000"/>
                </a:solidFill>
              </a:rPr>
              <a:t>Customer</a:t>
            </a:r>
            <a:r>
              <a:rPr sz="3600" spc="-125" dirty="0">
                <a:solidFill>
                  <a:srgbClr val="000000"/>
                </a:solidFill>
              </a:rPr>
              <a:t> </a:t>
            </a:r>
            <a:r>
              <a:rPr sz="3600" spc="-10" dirty="0">
                <a:solidFill>
                  <a:srgbClr val="000000"/>
                </a:solidFill>
              </a:rPr>
              <a:t>Analysis </a:t>
            </a:r>
            <a:r>
              <a:rPr sz="3600" dirty="0">
                <a:solidFill>
                  <a:srgbClr val="000000"/>
                </a:solidFill>
              </a:rPr>
              <a:t>Report</a:t>
            </a:r>
            <a:r>
              <a:rPr sz="3600" spc="5" dirty="0">
                <a:solidFill>
                  <a:srgbClr val="000000"/>
                </a:solidFill>
              </a:rPr>
              <a:t> </a:t>
            </a:r>
            <a:r>
              <a:rPr sz="3600" dirty="0">
                <a:solidFill>
                  <a:srgbClr val="000000"/>
                </a:solidFill>
              </a:rPr>
              <a:t>&amp;</a:t>
            </a:r>
            <a:r>
              <a:rPr sz="3600" spc="5" dirty="0">
                <a:solidFill>
                  <a:srgbClr val="000000"/>
                </a:solidFill>
              </a:rPr>
              <a:t> </a:t>
            </a:r>
            <a:r>
              <a:rPr sz="3600" spc="-10" dirty="0">
                <a:solidFill>
                  <a:srgbClr val="000000"/>
                </a:solidFill>
              </a:rPr>
              <a:t>Engagement </a:t>
            </a:r>
            <a:r>
              <a:rPr sz="3600" dirty="0">
                <a:solidFill>
                  <a:srgbClr val="000000"/>
                </a:solidFill>
              </a:rPr>
              <a:t>(CARE)</a:t>
            </a:r>
            <a:r>
              <a:rPr sz="3600" spc="50" dirty="0">
                <a:solidFill>
                  <a:srgbClr val="000000"/>
                </a:solidFill>
              </a:rPr>
              <a:t> </a:t>
            </a:r>
            <a:r>
              <a:rPr sz="3600" spc="-10" dirty="0">
                <a:solidFill>
                  <a:srgbClr val="000000"/>
                </a:solidFill>
              </a:rPr>
              <a:t>Summaries</a:t>
            </a:r>
            <a:endParaRPr sz="3600"/>
          </a:p>
        </p:txBody>
      </p:sp>
      <p:sp>
        <p:nvSpPr>
          <p:cNvPr id="11" name="object 11"/>
          <p:cNvSpPr txBox="1"/>
          <p:nvPr/>
        </p:nvSpPr>
        <p:spPr>
          <a:xfrm>
            <a:off x="587786" y="3451458"/>
            <a:ext cx="2726055" cy="289823"/>
          </a:xfrm>
          <a:prstGeom prst="rect">
            <a:avLst/>
          </a:prstGeom>
        </p:spPr>
        <p:txBody>
          <a:bodyPr vert="horz" wrap="square" lIns="0" tIns="12700" rIns="0" bIns="0" rtlCol="0">
            <a:spAutoFit/>
          </a:bodyPr>
          <a:lstStyle/>
          <a:p>
            <a:pPr marL="12700" marR="5080">
              <a:lnSpc>
                <a:spcPct val="100000"/>
              </a:lnSpc>
            </a:pPr>
            <a:r>
              <a:rPr sz="1800" dirty="0">
                <a:latin typeface="Arial"/>
                <a:cs typeface="Arial"/>
              </a:rPr>
              <a:t>J31CB</a:t>
            </a:r>
            <a:r>
              <a:rPr sz="1800" spc="25" dirty="0">
                <a:latin typeface="Arial"/>
                <a:cs typeface="Arial"/>
              </a:rPr>
              <a:t> </a:t>
            </a:r>
            <a:r>
              <a:rPr sz="1800" spc="-10" dirty="0">
                <a:latin typeface="Arial"/>
                <a:cs typeface="Arial"/>
              </a:rPr>
              <a:t>Customer</a:t>
            </a:r>
            <a:r>
              <a:rPr sz="1800" spc="-85" dirty="0">
                <a:latin typeface="Arial"/>
                <a:cs typeface="Arial"/>
              </a:rPr>
              <a:t> </a:t>
            </a:r>
            <a:r>
              <a:rPr sz="1800" spc="-10" dirty="0">
                <a:latin typeface="Arial"/>
                <a:cs typeface="Arial"/>
              </a:rPr>
              <a:t>Analytics</a:t>
            </a:r>
            <a:endParaRPr sz="1800" dirty="0">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867032" y="7504474"/>
            <a:ext cx="135928" cy="135928"/>
          </a:xfrm>
          <a:prstGeom prst="rect">
            <a:avLst/>
          </a:prstGeom>
        </p:spPr>
      </p:pic>
      <p:pic>
        <p:nvPicPr>
          <p:cNvPr id="3" name="object 3"/>
          <p:cNvPicPr/>
          <p:nvPr/>
        </p:nvPicPr>
        <p:blipFill>
          <a:blip r:embed="rId4" cstate="print"/>
          <a:stretch>
            <a:fillRect/>
          </a:stretch>
        </p:blipFill>
        <p:spPr>
          <a:xfrm>
            <a:off x="1908674" y="7504474"/>
            <a:ext cx="135928" cy="135928"/>
          </a:xfrm>
          <a:prstGeom prst="rect">
            <a:avLst/>
          </a:prstGeom>
        </p:spPr>
      </p:pic>
      <p:pic>
        <p:nvPicPr>
          <p:cNvPr id="4" name="object 4"/>
          <p:cNvPicPr/>
          <p:nvPr/>
        </p:nvPicPr>
        <p:blipFill>
          <a:blip r:embed="rId4" cstate="print"/>
          <a:stretch>
            <a:fillRect/>
          </a:stretch>
        </p:blipFill>
        <p:spPr>
          <a:xfrm>
            <a:off x="2866393" y="7504474"/>
            <a:ext cx="135928" cy="135928"/>
          </a:xfrm>
          <a:prstGeom prst="rect">
            <a:avLst/>
          </a:prstGeom>
        </p:spPr>
      </p:pic>
      <p:sp>
        <p:nvSpPr>
          <p:cNvPr id="5" name="object 5"/>
          <p:cNvSpPr txBox="1"/>
          <p:nvPr/>
        </p:nvSpPr>
        <p:spPr>
          <a:xfrm>
            <a:off x="7405070" y="822707"/>
            <a:ext cx="2562860" cy="193675"/>
          </a:xfrm>
          <a:prstGeom prst="rect">
            <a:avLst/>
          </a:prstGeom>
        </p:spPr>
        <p:txBody>
          <a:bodyPr vert="horz" wrap="square" lIns="0" tIns="12700" rIns="0" bIns="0" rtlCol="0">
            <a:spAutoFit/>
          </a:bodyPr>
          <a:lstStyle/>
          <a:p>
            <a:pPr marL="12700">
              <a:lnSpc>
                <a:spcPct val="100000"/>
              </a:lnSpc>
              <a:spcBef>
                <a:spcPts val="100"/>
              </a:spcBef>
            </a:pPr>
            <a:r>
              <a:rPr sz="1100" b="1" dirty="0">
                <a:solidFill>
                  <a:srgbClr val="C8AC61"/>
                </a:solidFill>
                <a:latin typeface="Trebuchet MS"/>
                <a:cs typeface="Trebuchet MS"/>
              </a:rPr>
              <a:t>Implementation</a:t>
            </a:r>
            <a:r>
              <a:rPr sz="1100" b="1" spc="105" dirty="0">
                <a:solidFill>
                  <a:srgbClr val="C8AC61"/>
                </a:solidFill>
                <a:latin typeface="Trebuchet MS"/>
                <a:cs typeface="Trebuchet MS"/>
              </a:rPr>
              <a:t> </a:t>
            </a:r>
            <a:r>
              <a:rPr sz="1100" b="1" dirty="0">
                <a:solidFill>
                  <a:srgbClr val="C8AC61"/>
                </a:solidFill>
                <a:latin typeface="Trebuchet MS"/>
                <a:cs typeface="Trebuchet MS"/>
              </a:rPr>
              <a:t>date:</a:t>
            </a:r>
            <a:r>
              <a:rPr sz="1100" b="1" spc="130" dirty="0">
                <a:solidFill>
                  <a:srgbClr val="C8AC61"/>
                </a:solidFill>
                <a:latin typeface="Trebuchet MS"/>
                <a:cs typeface="Trebuchet MS"/>
              </a:rPr>
              <a:t> </a:t>
            </a:r>
            <a:r>
              <a:rPr sz="1100" b="1" spc="-25" dirty="0">
                <a:solidFill>
                  <a:srgbClr val="C8AC61"/>
                </a:solidFill>
                <a:latin typeface="Trebuchet MS"/>
                <a:cs typeface="Trebuchet MS"/>
              </a:rPr>
              <a:t>01</a:t>
            </a:r>
            <a:r>
              <a:rPr sz="1100" b="1" spc="110" dirty="0">
                <a:solidFill>
                  <a:srgbClr val="C8AC61"/>
                </a:solidFill>
                <a:latin typeface="Trebuchet MS"/>
                <a:cs typeface="Trebuchet MS"/>
              </a:rPr>
              <a:t> </a:t>
            </a:r>
            <a:r>
              <a:rPr sz="1100" b="1" spc="50" dirty="0">
                <a:solidFill>
                  <a:srgbClr val="C8AC61"/>
                </a:solidFill>
                <a:latin typeface="Trebuchet MS"/>
                <a:cs typeface="Trebuchet MS"/>
              </a:rPr>
              <a:t>March</a:t>
            </a:r>
            <a:r>
              <a:rPr sz="1100" b="1" spc="105" dirty="0">
                <a:solidFill>
                  <a:srgbClr val="C8AC61"/>
                </a:solidFill>
                <a:latin typeface="Trebuchet MS"/>
                <a:cs typeface="Trebuchet MS"/>
              </a:rPr>
              <a:t> </a:t>
            </a:r>
            <a:r>
              <a:rPr sz="1100" b="1" spc="-20" dirty="0">
                <a:solidFill>
                  <a:srgbClr val="C8AC61"/>
                </a:solidFill>
                <a:latin typeface="Trebuchet MS"/>
                <a:cs typeface="Trebuchet MS"/>
              </a:rPr>
              <a:t>2025</a:t>
            </a:r>
            <a:endParaRPr sz="1100">
              <a:latin typeface="Trebuchet MS"/>
              <a:cs typeface="Trebuchet MS"/>
            </a:endParaRPr>
          </a:p>
        </p:txBody>
      </p:sp>
      <p:sp>
        <p:nvSpPr>
          <p:cNvPr id="6" name="object 6"/>
          <p:cNvSpPr txBox="1">
            <a:spLocks noGrp="1"/>
          </p:cNvSpPr>
          <p:nvPr>
            <p:ph type="title"/>
          </p:nvPr>
        </p:nvSpPr>
        <p:spPr>
          <a:xfrm>
            <a:off x="3452167" y="335827"/>
            <a:ext cx="6518909" cy="360680"/>
          </a:xfrm>
          <a:prstGeom prst="rect">
            <a:avLst/>
          </a:prstGeom>
        </p:spPr>
        <p:txBody>
          <a:bodyPr vert="horz" wrap="square" lIns="0" tIns="12065" rIns="0" bIns="0" rtlCol="0">
            <a:spAutoFit/>
          </a:bodyPr>
          <a:lstStyle/>
          <a:p>
            <a:pPr marL="12700">
              <a:lnSpc>
                <a:spcPct val="100000"/>
              </a:lnSpc>
              <a:spcBef>
                <a:spcPts val="95"/>
              </a:spcBef>
            </a:pPr>
            <a:r>
              <a:rPr spc="75" dirty="0">
                <a:solidFill>
                  <a:srgbClr val="C8AC61"/>
                </a:solidFill>
                <a:latin typeface="Trebuchet MS"/>
                <a:cs typeface="Trebuchet MS"/>
              </a:rPr>
              <a:t>Supportability</a:t>
            </a:r>
            <a:r>
              <a:rPr spc="-120" dirty="0">
                <a:solidFill>
                  <a:srgbClr val="C8AC61"/>
                </a:solidFill>
                <a:latin typeface="Trebuchet MS"/>
                <a:cs typeface="Trebuchet MS"/>
              </a:rPr>
              <a:t> </a:t>
            </a:r>
            <a:r>
              <a:rPr spc="80" dirty="0">
                <a:solidFill>
                  <a:srgbClr val="C8AC61"/>
                </a:solidFill>
                <a:latin typeface="Trebuchet MS"/>
                <a:cs typeface="Trebuchet MS"/>
              </a:rPr>
              <a:t>Analysis</a:t>
            </a:r>
            <a:r>
              <a:rPr spc="-165" dirty="0">
                <a:solidFill>
                  <a:srgbClr val="C8AC61"/>
                </a:solidFill>
                <a:latin typeface="Trebuchet MS"/>
                <a:cs typeface="Trebuchet MS"/>
              </a:rPr>
              <a:t> </a:t>
            </a:r>
            <a:r>
              <a:rPr spc="114" dirty="0">
                <a:solidFill>
                  <a:srgbClr val="C8AC61"/>
                </a:solidFill>
                <a:latin typeface="Trebuchet MS"/>
                <a:cs typeface="Trebuchet MS"/>
              </a:rPr>
              <a:t>Stock</a:t>
            </a:r>
            <a:r>
              <a:rPr spc="-140" dirty="0">
                <a:solidFill>
                  <a:srgbClr val="C8AC61"/>
                </a:solidFill>
                <a:latin typeface="Trebuchet MS"/>
                <a:cs typeface="Trebuchet MS"/>
              </a:rPr>
              <a:t> </a:t>
            </a:r>
            <a:r>
              <a:rPr spc="85" dirty="0">
                <a:solidFill>
                  <a:srgbClr val="C8AC61"/>
                </a:solidFill>
                <a:latin typeface="Trebuchet MS"/>
                <a:cs typeface="Trebuchet MS"/>
              </a:rPr>
              <a:t>Out</a:t>
            </a:r>
            <a:r>
              <a:rPr spc="-155" dirty="0">
                <a:solidFill>
                  <a:srgbClr val="C8AC61"/>
                </a:solidFill>
                <a:latin typeface="Trebuchet MS"/>
                <a:cs typeface="Trebuchet MS"/>
              </a:rPr>
              <a:t> </a:t>
            </a:r>
            <a:r>
              <a:rPr spc="65" dirty="0">
                <a:solidFill>
                  <a:srgbClr val="C8AC61"/>
                </a:solidFill>
                <a:latin typeface="Trebuchet MS"/>
                <a:cs typeface="Trebuchet MS"/>
              </a:rPr>
              <a:t>Report</a:t>
            </a:r>
            <a:r>
              <a:rPr spc="-140" dirty="0">
                <a:solidFill>
                  <a:srgbClr val="C8AC61"/>
                </a:solidFill>
                <a:latin typeface="Trebuchet MS"/>
                <a:cs typeface="Trebuchet MS"/>
              </a:rPr>
              <a:t> </a:t>
            </a:r>
            <a:r>
              <a:rPr spc="75" dirty="0">
                <a:solidFill>
                  <a:srgbClr val="C8AC61"/>
                </a:solidFill>
                <a:latin typeface="Trebuchet MS"/>
                <a:cs typeface="Trebuchet MS"/>
              </a:rPr>
              <a:t>Sheet</a:t>
            </a:r>
          </a:p>
        </p:txBody>
      </p:sp>
      <p:grpSp>
        <p:nvGrpSpPr>
          <p:cNvPr id="7" name="object 7"/>
          <p:cNvGrpSpPr/>
          <p:nvPr/>
        </p:nvGrpSpPr>
        <p:grpSpPr>
          <a:xfrm>
            <a:off x="0" y="1773415"/>
            <a:ext cx="10333990" cy="5999480"/>
            <a:chOff x="0" y="1773415"/>
            <a:chExt cx="10333990" cy="5999480"/>
          </a:xfrm>
        </p:grpSpPr>
        <p:pic>
          <p:nvPicPr>
            <p:cNvPr id="8" name="object 8"/>
            <p:cNvPicPr/>
            <p:nvPr/>
          </p:nvPicPr>
          <p:blipFill>
            <a:blip r:embed="rId5" cstate="print"/>
            <a:stretch>
              <a:fillRect/>
            </a:stretch>
          </p:blipFill>
          <p:spPr>
            <a:xfrm>
              <a:off x="0" y="1773415"/>
              <a:ext cx="10333888" cy="4555906"/>
            </a:xfrm>
            <a:prstGeom prst="rect">
              <a:avLst/>
            </a:prstGeom>
          </p:spPr>
        </p:pic>
        <p:pic>
          <p:nvPicPr>
            <p:cNvPr id="9" name="object 9"/>
            <p:cNvPicPr/>
            <p:nvPr/>
          </p:nvPicPr>
          <p:blipFill>
            <a:blip r:embed="rId6" cstate="print"/>
            <a:stretch>
              <a:fillRect/>
            </a:stretch>
          </p:blipFill>
          <p:spPr>
            <a:xfrm>
              <a:off x="5367528" y="3482340"/>
              <a:ext cx="3521963" cy="4290059"/>
            </a:xfrm>
            <a:prstGeom prst="rect">
              <a:avLst/>
            </a:prstGeom>
          </p:spPr>
        </p:pic>
      </p:grpSp>
      <p:sp>
        <p:nvSpPr>
          <p:cNvPr id="10" name="object 10"/>
          <p:cNvSpPr txBox="1"/>
          <p:nvPr/>
        </p:nvSpPr>
        <p:spPr>
          <a:xfrm>
            <a:off x="6307964" y="3000886"/>
            <a:ext cx="1539875" cy="452120"/>
          </a:xfrm>
          <a:prstGeom prst="rect">
            <a:avLst/>
          </a:prstGeom>
        </p:spPr>
        <p:txBody>
          <a:bodyPr vert="horz" wrap="square" lIns="0" tIns="12065" rIns="0" bIns="0" rtlCol="0">
            <a:spAutoFit/>
          </a:bodyPr>
          <a:lstStyle/>
          <a:p>
            <a:pPr marL="12700">
              <a:lnSpc>
                <a:spcPct val="100000"/>
              </a:lnSpc>
              <a:spcBef>
                <a:spcPts val="95"/>
              </a:spcBef>
            </a:pPr>
            <a:r>
              <a:rPr sz="2800" b="1" i="1" spc="-10" dirty="0">
                <a:latin typeface="Calibri"/>
                <a:cs typeface="Calibri"/>
              </a:rPr>
              <a:t>Featuring:</a:t>
            </a:r>
            <a:endParaRPr sz="2800">
              <a:latin typeface="Calibri"/>
              <a:cs typeface="Calibri"/>
            </a:endParaRPr>
          </a:p>
        </p:txBody>
      </p:sp>
      <p:sp>
        <p:nvSpPr>
          <p:cNvPr id="11" name="object 11"/>
          <p:cNvSpPr txBox="1"/>
          <p:nvPr/>
        </p:nvSpPr>
        <p:spPr>
          <a:xfrm>
            <a:off x="9832119" y="7398281"/>
            <a:ext cx="262890" cy="157094"/>
          </a:xfrm>
          <a:prstGeom prst="rect">
            <a:avLst/>
          </a:prstGeom>
        </p:spPr>
        <p:txBody>
          <a:bodyPr vert="horz" wrap="square" lIns="0" tIns="3175" rIns="0" bIns="0" rtlCol="0">
            <a:spAutoFit/>
          </a:bodyPr>
          <a:lstStyle/>
          <a:p>
            <a:pPr marL="38100">
              <a:lnSpc>
                <a:spcPct val="100000"/>
              </a:lnSpc>
              <a:spcBef>
                <a:spcPts val="25"/>
              </a:spcBef>
            </a:pPr>
            <a:r>
              <a:rPr sz="1000" b="1" spc="-25" dirty="0">
                <a:solidFill>
                  <a:schemeClr val="bg1"/>
                </a:solidFill>
                <a:latin typeface="Arial" panose="020B0604020202020204" pitchFamily="34" charset="0"/>
                <a:cs typeface="Arial" panose="020B0604020202020204" pitchFamily="34" charset="0"/>
              </a:rPr>
              <a:t>14</a:t>
            </a:r>
            <a:endParaRPr sz="1000" dirty="0">
              <a:solidFill>
                <a:schemeClr val="bg1"/>
              </a:solidFill>
              <a:latin typeface="Arial" panose="020B0604020202020204" pitchFamily="34" charset="0"/>
              <a:cs typeface="Arial" panose="020B0604020202020204" pitchFamily="34" charset="0"/>
            </a:endParaRPr>
          </a:p>
        </p:txBody>
      </p:sp>
      <p:sp>
        <p:nvSpPr>
          <p:cNvPr id="12" name="object 12"/>
          <p:cNvSpPr txBox="1"/>
          <p:nvPr/>
        </p:nvSpPr>
        <p:spPr>
          <a:xfrm>
            <a:off x="234110" y="7495447"/>
            <a:ext cx="538480" cy="167005"/>
          </a:xfrm>
          <a:prstGeom prst="rect">
            <a:avLst/>
          </a:prstGeom>
        </p:spPr>
        <p:txBody>
          <a:bodyPr vert="horz" wrap="square" lIns="0" tIns="0" rIns="0" bIns="0" rtlCol="0">
            <a:spAutoFit/>
          </a:bodyPr>
          <a:lstStyle/>
          <a:p>
            <a:pPr marL="12700">
              <a:lnSpc>
                <a:spcPct val="100000"/>
              </a:lnSpc>
            </a:pPr>
            <a:r>
              <a:rPr sz="1000" b="1" spc="-10" dirty="0">
                <a:solidFill>
                  <a:srgbClr val="C8AC61"/>
                </a:solidFill>
                <a:latin typeface="Arial"/>
                <a:cs typeface="Arial"/>
              </a:rPr>
              <a:t>PEOP</a:t>
            </a:r>
            <a:r>
              <a:rPr sz="1000" b="1" spc="-10" dirty="0">
                <a:solidFill>
                  <a:srgbClr val="C9AC61"/>
                </a:solidFill>
                <a:latin typeface="Arial"/>
                <a:cs typeface="Arial"/>
              </a:rPr>
              <a:t>LE</a:t>
            </a:r>
            <a:endParaRPr sz="1000">
              <a:latin typeface="Arial"/>
              <a:cs typeface="Arial"/>
            </a:endParaRPr>
          </a:p>
        </p:txBody>
      </p:sp>
      <p:sp>
        <p:nvSpPr>
          <p:cNvPr id="13" name="object 13"/>
          <p:cNvSpPr txBox="1"/>
          <p:nvPr/>
        </p:nvSpPr>
        <p:spPr>
          <a:xfrm>
            <a:off x="1096763" y="7495447"/>
            <a:ext cx="720725" cy="167005"/>
          </a:xfrm>
          <a:prstGeom prst="rect">
            <a:avLst/>
          </a:prstGeom>
        </p:spPr>
        <p:txBody>
          <a:bodyPr vert="horz" wrap="square" lIns="0" tIns="0" rIns="0" bIns="0" rtlCol="0">
            <a:spAutoFit/>
          </a:bodyPr>
          <a:lstStyle/>
          <a:p>
            <a:pPr marL="12700">
              <a:lnSpc>
                <a:spcPct val="100000"/>
              </a:lnSpc>
            </a:pPr>
            <a:r>
              <a:rPr sz="1000" b="1" spc="-10" dirty="0">
                <a:solidFill>
                  <a:srgbClr val="C9AC61"/>
                </a:solidFill>
                <a:latin typeface="Arial"/>
                <a:cs typeface="Arial"/>
              </a:rPr>
              <a:t>PRECISION</a:t>
            </a:r>
            <a:endParaRPr sz="1000">
              <a:latin typeface="Arial"/>
              <a:cs typeface="Arial"/>
            </a:endParaRPr>
          </a:p>
        </p:txBody>
      </p:sp>
      <p:sp>
        <p:nvSpPr>
          <p:cNvPr id="14" name="object 14"/>
          <p:cNvSpPr txBox="1"/>
          <p:nvPr/>
        </p:nvSpPr>
        <p:spPr>
          <a:xfrm>
            <a:off x="2142220" y="7495447"/>
            <a:ext cx="638810" cy="167005"/>
          </a:xfrm>
          <a:prstGeom prst="rect">
            <a:avLst/>
          </a:prstGeom>
        </p:spPr>
        <p:txBody>
          <a:bodyPr vert="horz" wrap="square" lIns="0" tIns="0" rIns="0" bIns="0" rtlCol="0">
            <a:spAutoFit/>
          </a:bodyPr>
          <a:lstStyle/>
          <a:p>
            <a:pPr marL="12700">
              <a:lnSpc>
                <a:spcPct val="100000"/>
              </a:lnSpc>
            </a:pPr>
            <a:r>
              <a:rPr sz="1000" b="1" spc="-10" dirty="0">
                <a:solidFill>
                  <a:srgbClr val="C9AC61"/>
                </a:solidFill>
                <a:latin typeface="Arial"/>
                <a:cs typeface="Arial"/>
              </a:rPr>
              <a:t>POSTURE</a:t>
            </a:r>
            <a:endParaRPr sz="1000">
              <a:latin typeface="Arial"/>
              <a:cs typeface="Arial"/>
            </a:endParaRPr>
          </a:p>
        </p:txBody>
      </p:sp>
      <p:sp>
        <p:nvSpPr>
          <p:cNvPr id="15" name="object 15"/>
          <p:cNvSpPr txBox="1"/>
          <p:nvPr/>
        </p:nvSpPr>
        <p:spPr>
          <a:xfrm>
            <a:off x="3103790" y="7495447"/>
            <a:ext cx="1012190" cy="167005"/>
          </a:xfrm>
          <a:prstGeom prst="rect">
            <a:avLst/>
          </a:prstGeom>
        </p:spPr>
        <p:txBody>
          <a:bodyPr vert="horz" wrap="square" lIns="0" tIns="0" rIns="0" bIns="0" rtlCol="0">
            <a:spAutoFit/>
          </a:bodyPr>
          <a:lstStyle/>
          <a:p>
            <a:pPr marL="12700">
              <a:lnSpc>
                <a:spcPct val="100000"/>
              </a:lnSpc>
            </a:pPr>
            <a:r>
              <a:rPr sz="1000" b="1" spc="-10" dirty="0">
                <a:solidFill>
                  <a:srgbClr val="C9AC61"/>
                </a:solidFill>
                <a:latin typeface="Arial"/>
                <a:cs typeface="Arial"/>
              </a:rPr>
              <a:t>PARTNERSHIPS</a:t>
            </a:r>
            <a:endParaRPr sz="1000">
              <a:latin typeface="Arial"/>
              <a:cs typeface="Arial"/>
            </a:endParaRPr>
          </a:p>
        </p:txBody>
      </p:sp>
      <p:sp>
        <p:nvSpPr>
          <p:cNvPr id="16" name="object 16"/>
          <p:cNvSpPr txBox="1"/>
          <p:nvPr/>
        </p:nvSpPr>
        <p:spPr>
          <a:xfrm>
            <a:off x="4411853" y="7487025"/>
            <a:ext cx="1538605" cy="175260"/>
          </a:xfrm>
          <a:prstGeom prst="rect">
            <a:avLst/>
          </a:prstGeom>
        </p:spPr>
        <p:txBody>
          <a:bodyPr vert="horz" wrap="square" lIns="0" tIns="635" rIns="0" bIns="0" rtlCol="0">
            <a:spAutoFit/>
          </a:bodyPr>
          <a:lstStyle/>
          <a:p>
            <a:pPr marL="12700">
              <a:lnSpc>
                <a:spcPct val="100000"/>
              </a:lnSpc>
              <a:spcBef>
                <a:spcPts val="5"/>
              </a:spcBef>
            </a:pPr>
            <a:r>
              <a:rPr sz="1050" b="1" dirty="0">
                <a:solidFill>
                  <a:srgbClr val="FFFFFF"/>
                </a:solidFill>
                <a:latin typeface="Arial"/>
                <a:cs typeface="Arial"/>
              </a:rPr>
              <a:t>WARFIGHTER</a:t>
            </a:r>
            <a:r>
              <a:rPr sz="1050" b="1" spc="-50" dirty="0">
                <a:solidFill>
                  <a:srgbClr val="FFFFFF"/>
                </a:solidFill>
                <a:latin typeface="Arial"/>
                <a:cs typeface="Arial"/>
              </a:rPr>
              <a:t> </a:t>
            </a:r>
            <a:r>
              <a:rPr sz="1050" b="1" spc="-10" dirty="0">
                <a:solidFill>
                  <a:srgbClr val="FFFFFF"/>
                </a:solidFill>
                <a:latin typeface="Arial"/>
                <a:cs typeface="Arial"/>
              </a:rPr>
              <a:t>ALWAYS</a:t>
            </a:r>
            <a:endParaRPr sz="1050">
              <a:latin typeface="Arial"/>
              <a:cs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867032" y="7504472"/>
            <a:ext cx="135928" cy="135928"/>
          </a:xfrm>
          <a:prstGeom prst="rect">
            <a:avLst/>
          </a:prstGeom>
        </p:spPr>
      </p:pic>
      <p:pic>
        <p:nvPicPr>
          <p:cNvPr id="3" name="object 3"/>
          <p:cNvPicPr/>
          <p:nvPr/>
        </p:nvPicPr>
        <p:blipFill>
          <a:blip r:embed="rId4" cstate="print"/>
          <a:stretch>
            <a:fillRect/>
          </a:stretch>
        </p:blipFill>
        <p:spPr>
          <a:xfrm>
            <a:off x="1908674" y="7504472"/>
            <a:ext cx="135928" cy="135928"/>
          </a:xfrm>
          <a:prstGeom prst="rect">
            <a:avLst/>
          </a:prstGeom>
        </p:spPr>
      </p:pic>
      <p:pic>
        <p:nvPicPr>
          <p:cNvPr id="4" name="object 4"/>
          <p:cNvPicPr/>
          <p:nvPr/>
        </p:nvPicPr>
        <p:blipFill>
          <a:blip r:embed="rId4" cstate="print"/>
          <a:stretch>
            <a:fillRect/>
          </a:stretch>
        </p:blipFill>
        <p:spPr>
          <a:xfrm>
            <a:off x="2866393" y="7504472"/>
            <a:ext cx="135928" cy="135928"/>
          </a:xfrm>
          <a:prstGeom prst="rect">
            <a:avLst/>
          </a:prstGeom>
        </p:spPr>
      </p:pic>
      <p:sp>
        <p:nvSpPr>
          <p:cNvPr id="5" name="object 5"/>
          <p:cNvSpPr txBox="1">
            <a:spLocks noGrp="1"/>
          </p:cNvSpPr>
          <p:nvPr>
            <p:ph type="title"/>
          </p:nvPr>
        </p:nvSpPr>
        <p:spPr>
          <a:prstGeom prst="rect">
            <a:avLst/>
          </a:prstGeom>
        </p:spPr>
        <p:txBody>
          <a:bodyPr vert="horz" wrap="square" lIns="0" tIns="300645" rIns="0" bIns="0" rtlCol="0">
            <a:spAutoFit/>
          </a:bodyPr>
          <a:lstStyle/>
          <a:p>
            <a:pPr marL="6372225" marR="5080" indent="-841375">
              <a:lnSpc>
                <a:spcPct val="100499"/>
              </a:lnSpc>
              <a:spcBef>
                <a:spcPts val="105"/>
              </a:spcBef>
            </a:pPr>
            <a:r>
              <a:rPr sz="2250" dirty="0">
                <a:solidFill>
                  <a:srgbClr val="C8AC61"/>
                </a:solidFill>
              </a:rPr>
              <a:t>Customer</a:t>
            </a:r>
            <a:r>
              <a:rPr sz="2250" spc="-114" dirty="0">
                <a:solidFill>
                  <a:srgbClr val="C8AC61"/>
                </a:solidFill>
              </a:rPr>
              <a:t> </a:t>
            </a:r>
            <a:r>
              <a:rPr sz="2250" spc="-10" dirty="0">
                <a:solidFill>
                  <a:srgbClr val="C8AC61"/>
                </a:solidFill>
              </a:rPr>
              <a:t>Analytics Metrics</a:t>
            </a:r>
            <a:endParaRPr sz="2250"/>
          </a:p>
        </p:txBody>
      </p:sp>
      <p:sp>
        <p:nvSpPr>
          <p:cNvPr id="6" name="object 6"/>
          <p:cNvSpPr txBox="1"/>
          <p:nvPr/>
        </p:nvSpPr>
        <p:spPr>
          <a:xfrm>
            <a:off x="4162137" y="2073318"/>
            <a:ext cx="1941195" cy="471170"/>
          </a:xfrm>
          <a:prstGeom prst="rect">
            <a:avLst/>
          </a:prstGeom>
        </p:spPr>
        <p:txBody>
          <a:bodyPr vert="horz" wrap="square" lIns="0" tIns="15240" rIns="0" bIns="0" rtlCol="0">
            <a:spAutoFit/>
          </a:bodyPr>
          <a:lstStyle/>
          <a:p>
            <a:pPr algn="ctr">
              <a:lnSpc>
                <a:spcPts val="2160"/>
              </a:lnSpc>
              <a:spcBef>
                <a:spcPts val="120"/>
              </a:spcBef>
            </a:pPr>
            <a:r>
              <a:rPr sz="1850" b="1" dirty="0">
                <a:latin typeface="Calibri"/>
                <a:cs typeface="Calibri"/>
              </a:rPr>
              <a:t>Open</a:t>
            </a:r>
            <a:r>
              <a:rPr sz="1850" b="1" spc="-30" dirty="0">
                <a:latin typeface="Calibri"/>
                <a:cs typeface="Calibri"/>
              </a:rPr>
              <a:t> </a:t>
            </a:r>
            <a:r>
              <a:rPr sz="1850" b="1" dirty="0">
                <a:latin typeface="Calibri"/>
                <a:cs typeface="Calibri"/>
              </a:rPr>
              <a:t>Cases</a:t>
            </a:r>
            <a:r>
              <a:rPr sz="1850" b="1" spc="-30" dirty="0">
                <a:latin typeface="Calibri"/>
                <a:cs typeface="Calibri"/>
              </a:rPr>
              <a:t> </a:t>
            </a:r>
            <a:r>
              <a:rPr sz="1850" b="1" dirty="0">
                <a:latin typeface="Calibri"/>
                <a:cs typeface="Calibri"/>
              </a:rPr>
              <a:t>by</a:t>
            </a:r>
            <a:r>
              <a:rPr sz="1850" b="1" spc="-15" dirty="0">
                <a:latin typeface="Calibri"/>
                <a:cs typeface="Calibri"/>
              </a:rPr>
              <a:t> </a:t>
            </a:r>
            <a:r>
              <a:rPr sz="1850" b="1" spc="-25" dirty="0">
                <a:latin typeface="Calibri"/>
                <a:cs typeface="Calibri"/>
              </a:rPr>
              <a:t>MSC</a:t>
            </a:r>
            <a:endParaRPr sz="1850">
              <a:latin typeface="Calibri"/>
              <a:cs typeface="Calibri"/>
            </a:endParaRPr>
          </a:p>
          <a:p>
            <a:pPr algn="ctr">
              <a:lnSpc>
                <a:spcPts val="1320"/>
              </a:lnSpc>
            </a:pPr>
            <a:r>
              <a:rPr sz="1150" dirty="0">
                <a:latin typeface="Calibri"/>
                <a:cs typeface="Calibri"/>
              </a:rPr>
              <a:t>As</a:t>
            </a:r>
            <a:r>
              <a:rPr sz="1150" spc="25" dirty="0">
                <a:latin typeface="Calibri"/>
                <a:cs typeface="Calibri"/>
              </a:rPr>
              <a:t> </a:t>
            </a:r>
            <a:r>
              <a:rPr sz="1150" dirty="0">
                <a:latin typeface="Calibri"/>
                <a:cs typeface="Calibri"/>
              </a:rPr>
              <a:t>of:</a:t>
            </a:r>
            <a:r>
              <a:rPr sz="1150" spc="10" dirty="0">
                <a:latin typeface="Calibri"/>
                <a:cs typeface="Calibri"/>
              </a:rPr>
              <a:t> </a:t>
            </a:r>
            <a:r>
              <a:rPr sz="1150" dirty="0">
                <a:latin typeface="Calibri"/>
                <a:cs typeface="Calibri"/>
              </a:rPr>
              <a:t>01</a:t>
            </a:r>
            <a:r>
              <a:rPr sz="1150" spc="-5" dirty="0">
                <a:latin typeface="Calibri"/>
                <a:cs typeface="Calibri"/>
              </a:rPr>
              <a:t> </a:t>
            </a:r>
            <a:r>
              <a:rPr sz="1150" dirty="0">
                <a:latin typeface="Calibri"/>
                <a:cs typeface="Calibri"/>
              </a:rPr>
              <a:t>February</a:t>
            </a:r>
            <a:r>
              <a:rPr sz="1150" spc="5" dirty="0">
                <a:latin typeface="Calibri"/>
                <a:cs typeface="Calibri"/>
              </a:rPr>
              <a:t> </a:t>
            </a:r>
            <a:r>
              <a:rPr sz="1150" spc="-20" dirty="0">
                <a:latin typeface="Calibri"/>
                <a:cs typeface="Calibri"/>
              </a:rPr>
              <a:t>2025</a:t>
            </a:r>
            <a:endParaRPr sz="1150">
              <a:latin typeface="Calibri"/>
              <a:cs typeface="Calibri"/>
            </a:endParaRPr>
          </a:p>
        </p:txBody>
      </p:sp>
      <p:grpSp>
        <p:nvGrpSpPr>
          <p:cNvPr id="7" name="object 7"/>
          <p:cNvGrpSpPr/>
          <p:nvPr/>
        </p:nvGrpSpPr>
        <p:grpSpPr>
          <a:xfrm>
            <a:off x="609677" y="2787683"/>
            <a:ext cx="8960485" cy="3722370"/>
            <a:chOff x="609677" y="2787683"/>
            <a:chExt cx="8960485" cy="3722370"/>
          </a:xfrm>
        </p:grpSpPr>
        <p:pic>
          <p:nvPicPr>
            <p:cNvPr id="8" name="object 8"/>
            <p:cNvPicPr/>
            <p:nvPr/>
          </p:nvPicPr>
          <p:blipFill>
            <a:blip r:embed="rId5" cstate="print"/>
            <a:stretch>
              <a:fillRect/>
            </a:stretch>
          </p:blipFill>
          <p:spPr>
            <a:xfrm>
              <a:off x="2094267" y="2792768"/>
              <a:ext cx="7470228" cy="2774137"/>
            </a:xfrm>
            <a:prstGeom prst="rect">
              <a:avLst/>
            </a:prstGeom>
          </p:spPr>
        </p:pic>
        <p:sp>
          <p:nvSpPr>
            <p:cNvPr id="9" name="object 9"/>
            <p:cNvSpPr/>
            <p:nvPr/>
          </p:nvSpPr>
          <p:spPr>
            <a:xfrm>
              <a:off x="2094271" y="5012079"/>
              <a:ext cx="7470775" cy="0"/>
            </a:xfrm>
            <a:custGeom>
              <a:avLst/>
              <a:gdLst/>
              <a:ahLst/>
              <a:cxnLst/>
              <a:rect l="l" t="t" r="r" b="b"/>
              <a:pathLst>
                <a:path w="7470775">
                  <a:moveTo>
                    <a:pt x="0" y="0"/>
                  </a:moveTo>
                  <a:lnTo>
                    <a:pt x="250988" y="0"/>
                  </a:lnTo>
                </a:path>
                <a:path w="7470775">
                  <a:moveTo>
                    <a:pt x="581237" y="0"/>
                  </a:moveTo>
                  <a:lnTo>
                    <a:pt x="1083214" y="0"/>
                  </a:lnTo>
                </a:path>
                <a:path w="7470775">
                  <a:moveTo>
                    <a:pt x="1413463" y="0"/>
                  </a:moveTo>
                  <a:lnTo>
                    <a:pt x="1908835" y="0"/>
                  </a:lnTo>
                </a:path>
                <a:path w="7470775">
                  <a:moveTo>
                    <a:pt x="2239084" y="0"/>
                  </a:moveTo>
                  <a:lnTo>
                    <a:pt x="2741061" y="0"/>
                  </a:lnTo>
                </a:path>
                <a:path w="7470775">
                  <a:moveTo>
                    <a:pt x="3071309" y="0"/>
                  </a:moveTo>
                  <a:lnTo>
                    <a:pt x="3573287" y="0"/>
                  </a:lnTo>
                </a:path>
                <a:path w="7470775">
                  <a:moveTo>
                    <a:pt x="3903535" y="0"/>
                  </a:moveTo>
                  <a:lnTo>
                    <a:pt x="4398908" y="0"/>
                  </a:lnTo>
                </a:path>
                <a:path w="7470775">
                  <a:moveTo>
                    <a:pt x="4729156" y="0"/>
                  </a:moveTo>
                  <a:lnTo>
                    <a:pt x="5231134" y="0"/>
                  </a:lnTo>
                </a:path>
                <a:path w="7470775">
                  <a:moveTo>
                    <a:pt x="5561382" y="0"/>
                  </a:moveTo>
                  <a:lnTo>
                    <a:pt x="6063360" y="0"/>
                  </a:lnTo>
                </a:path>
                <a:path w="7470775">
                  <a:moveTo>
                    <a:pt x="6393608" y="0"/>
                  </a:moveTo>
                  <a:lnTo>
                    <a:pt x="6888981" y="0"/>
                  </a:lnTo>
                </a:path>
                <a:path w="7470775">
                  <a:moveTo>
                    <a:pt x="7219229" y="0"/>
                  </a:moveTo>
                  <a:lnTo>
                    <a:pt x="7470216" y="0"/>
                  </a:lnTo>
                </a:path>
              </a:pathLst>
            </a:custGeom>
            <a:ln w="9907">
              <a:solidFill>
                <a:srgbClr val="D9D9D9"/>
              </a:solidFill>
            </a:ln>
          </p:spPr>
          <p:txBody>
            <a:bodyPr wrap="square" lIns="0" tIns="0" rIns="0" bIns="0" rtlCol="0"/>
            <a:lstStyle/>
            <a:p>
              <a:endParaRPr/>
            </a:p>
          </p:txBody>
        </p:sp>
        <p:sp>
          <p:nvSpPr>
            <p:cNvPr id="10" name="object 10"/>
            <p:cNvSpPr/>
            <p:nvPr/>
          </p:nvSpPr>
          <p:spPr>
            <a:xfrm>
              <a:off x="2094271" y="3902421"/>
              <a:ext cx="7470775" cy="554990"/>
            </a:xfrm>
            <a:custGeom>
              <a:avLst/>
              <a:gdLst/>
              <a:ahLst/>
              <a:cxnLst/>
              <a:rect l="l" t="t" r="r" b="b"/>
              <a:pathLst>
                <a:path w="7470775" h="554989">
                  <a:moveTo>
                    <a:pt x="0" y="554829"/>
                  </a:moveTo>
                  <a:lnTo>
                    <a:pt x="250988" y="554829"/>
                  </a:lnTo>
                </a:path>
                <a:path w="7470775" h="554989">
                  <a:moveTo>
                    <a:pt x="581237" y="554829"/>
                  </a:moveTo>
                  <a:lnTo>
                    <a:pt x="1083214" y="554829"/>
                  </a:lnTo>
                </a:path>
                <a:path w="7470775" h="554989">
                  <a:moveTo>
                    <a:pt x="1413463" y="554829"/>
                  </a:moveTo>
                  <a:lnTo>
                    <a:pt x="1908835" y="554829"/>
                  </a:lnTo>
                </a:path>
                <a:path w="7470775" h="554989">
                  <a:moveTo>
                    <a:pt x="2239084" y="554829"/>
                  </a:moveTo>
                  <a:lnTo>
                    <a:pt x="2741061" y="554829"/>
                  </a:lnTo>
                </a:path>
                <a:path w="7470775" h="554989">
                  <a:moveTo>
                    <a:pt x="3071309" y="554829"/>
                  </a:moveTo>
                  <a:lnTo>
                    <a:pt x="3573287" y="554829"/>
                  </a:lnTo>
                </a:path>
                <a:path w="7470775" h="554989">
                  <a:moveTo>
                    <a:pt x="3903535" y="554829"/>
                  </a:moveTo>
                  <a:lnTo>
                    <a:pt x="4398908" y="554829"/>
                  </a:lnTo>
                </a:path>
                <a:path w="7470775" h="554989">
                  <a:moveTo>
                    <a:pt x="4729156" y="554829"/>
                  </a:moveTo>
                  <a:lnTo>
                    <a:pt x="7470216" y="554829"/>
                  </a:lnTo>
                </a:path>
                <a:path w="7470775" h="554989">
                  <a:moveTo>
                    <a:pt x="0" y="0"/>
                  </a:moveTo>
                  <a:lnTo>
                    <a:pt x="250988" y="0"/>
                  </a:lnTo>
                </a:path>
                <a:path w="7470775" h="554989">
                  <a:moveTo>
                    <a:pt x="581237" y="0"/>
                  </a:moveTo>
                  <a:lnTo>
                    <a:pt x="1083214" y="0"/>
                  </a:lnTo>
                </a:path>
                <a:path w="7470775" h="554989">
                  <a:moveTo>
                    <a:pt x="1413463" y="0"/>
                  </a:moveTo>
                  <a:lnTo>
                    <a:pt x="1908835" y="0"/>
                  </a:lnTo>
                </a:path>
                <a:path w="7470775" h="554989">
                  <a:moveTo>
                    <a:pt x="2239084" y="0"/>
                  </a:moveTo>
                  <a:lnTo>
                    <a:pt x="2741063" y="0"/>
                  </a:lnTo>
                </a:path>
                <a:path w="7470775" h="554989">
                  <a:moveTo>
                    <a:pt x="3071311" y="0"/>
                  </a:moveTo>
                  <a:lnTo>
                    <a:pt x="3573289" y="0"/>
                  </a:lnTo>
                </a:path>
                <a:path w="7470775" h="554989">
                  <a:moveTo>
                    <a:pt x="3903538" y="0"/>
                  </a:moveTo>
                  <a:lnTo>
                    <a:pt x="7470216" y="0"/>
                  </a:lnTo>
                </a:path>
              </a:pathLst>
            </a:custGeom>
            <a:ln w="9907">
              <a:solidFill>
                <a:srgbClr val="D9D9D9"/>
              </a:solidFill>
            </a:ln>
          </p:spPr>
          <p:txBody>
            <a:bodyPr wrap="square" lIns="0" tIns="0" rIns="0" bIns="0" rtlCol="0"/>
            <a:lstStyle/>
            <a:p>
              <a:endParaRPr/>
            </a:p>
          </p:txBody>
        </p:sp>
        <p:sp>
          <p:nvSpPr>
            <p:cNvPr id="11" name="object 11"/>
            <p:cNvSpPr/>
            <p:nvPr/>
          </p:nvSpPr>
          <p:spPr>
            <a:xfrm>
              <a:off x="2094271" y="2792763"/>
              <a:ext cx="7470775" cy="554990"/>
            </a:xfrm>
            <a:custGeom>
              <a:avLst/>
              <a:gdLst/>
              <a:ahLst/>
              <a:cxnLst/>
              <a:rect l="l" t="t" r="r" b="b"/>
              <a:pathLst>
                <a:path w="7470775" h="554989">
                  <a:moveTo>
                    <a:pt x="0" y="554829"/>
                  </a:moveTo>
                  <a:lnTo>
                    <a:pt x="7470216" y="554829"/>
                  </a:lnTo>
                </a:path>
                <a:path w="7470775" h="554989">
                  <a:moveTo>
                    <a:pt x="0" y="0"/>
                  </a:moveTo>
                  <a:lnTo>
                    <a:pt x="7470216" y="0"/>
                  </a:lnTo>
                </a:path>
              </a:pathLst>
            </a:custGeom>
            <a:ln w="9907">
              <a:solidFill>
                <a:srgbClr val="D9D9D9"/>
              </a:solidFill>
            </a:ln>
          </p:spPr>
          <p:txBody>
            <a:bodyPr wrap="square" lIns="0" tIns="0" rIns="0" bIns="0" rtlCol="0"/>
            <a:lstStyle/>
            <a:p>
              <a:endParaRPr/>
            </a:p>
          </p:txBody>
        </p:sp>
        <p:sp>
          <p:nvSpPr>
            <p:cNvPr id="12" name="object 12"/>
            <p:cNvSpPr/>
            <p:nvPr/>
          </p:nvSpPr>
          <p:spPr>
            <a:xfrm>
              <a:off x="2345258" y="3446678"/>
              <a:ext cx="6968490" cy="2120265"/>
            </a:xfrm>
            <a:custGeom>
              <a:avLst/>
              <a:gdLst/>
              <a:ahLst/>
              <a:cxnLst/>
              <a:rect l="l" t="t" r="r" b="b"/>
              <a:pathLst>
                <a:path w="6968490" h="2120265">
                  <a:moveTo>
                    <a:pt x="330238" y="0"/>
                  </a:moveTo>
                  <a:lnTo>
                    <a:pt x="0" y="0"/>
                  </a:lnTo>
                  <a:lnTo>
                    <a:pt x="0" y="2120239"/>
                  </a:lnTo>
                  <a:lnTo>
                    <a:pt x="330238" y="2120239"/>
                  </a:lnTo>
                  <a:lnTo>
                    <a:pt x="330238" y="0"/>
                  </a:lnTo>
                  <a:close/>
                </a:path>
                <a:path w="6968490" h="2120265">
                  <a:moveTo>
                    <a:pt x="1162469" y="39624"/>
                  </a:moveTo>
                  <a:lnTo>
                    <a:pt x="832218" y="39624"/>
                  </a:lnTo>
                  <a:lnTo>
                    <a:pt x="832218" y="2120239"/>
                  </a:lnTo>
                  <a:lnTo>
                    <a:pt x="1162469" y="2120239"/>
                  </a:lnTo>
                  <a:lnTo>
                    <a:pt x="1162469" y="39624"/>
                  </a:lnTo>
                  <a:close/>
                </a:path>
                <a:path w="6968490" h="2120265">
                  <a:moveTo>
                    <a:pt x="1988096" y="310438"/>
                  </a:moveTo>
                  <a:lnTo>
                    <a:pt x="1657845" y="310438"/>
                  </a:lnTo>
                  <a:lnTo>
                    <a:pt x="1657845" y="2120239"/>
                  </a:lnTo>
                  <a:lnTo>
                    <a:pt x="1988096" y="2120239"/>
                  </a:lnTo>
                  <a:lnTo>
                    <a:pt x="1988096" y="310438"/>
                  </a:lnTo>
                  <a:close/>
                </a:path>
                <a:path w="6968490" h="2120265">
                  <a:moveTo>
                    <a:pt x="2820314" y="475564"/>
                  </a:moveTo>
                  <a:lnTo>
                    <a:pt x="2490063" y="475564"/>
                  </a:lnTo>
                  <a:lnTo>
                    <a:pt x="2490063" y="2120239"/>
                  </a:lnTo>
                  <a:lnTo>
                    <a:pt x="2820314" y="2120239"/>
                  </a:lnTo>
                  <a:lnTo>
                    <a:pt x="2820314" y="475564"/>
                  </a:lnTo>
                  <a:close/>
                </a:path>
                <a:path w="6968490" h="2120265">
                  <a:moveTo>
                    <a:pt x="3652545" y="482168"/>
                  </a:moveTo>
                  <a:lnTo>
                    <a:pt x="3322294" y="482168"/>
                  </a:lnTo>
                  <a:lnTo>
                    <a:pt x="3322294" y="2120239"/>
                  </a:lnTo>
                  <a:lnTo>
                    <a:pt x="3652545" y="2120239"/>
                  </a:lnTo>
                  <a:lnTo>
                    <a:pt x="3652545" y="482168"/>
                  </a:lnTo>
                  <a:close/>
                </a:path>
                <a:path w="6968490" h="2120265">
                  <a:moveTo>
                    <a:pt x="4478159" y="554824"/>
                  </a:moveTo>
                  <a:lnTo>
                    <a:pt x="4147909" y="554824"/>
                  </a:lnTo>
                  <a:lnTo>
                    <a:pt x="4147909" y="2120239"/>
                  </a:lnTo>
                  <a:lnTo>
                    <a:pt x="4478159" y="2120239"/>
                  </a:lnTo>
                  <a:lnTo>
                    <a:pt x="4478159" y="554824"/>
                  </a:lnTo>
                  <a:close/>
                </a:path>
                <a:path w="6968490" h="2120265">
                  <a:moveTo>
                    <a:pt x="5310390" y="1301203"/>
                  </a:moveTo>
                  <a:lnTo>
                    <a:pt x="4980140" y="1301203"/>
                  </a:lnTo>
                  <a:lnTo>
                    <a:pt x="4980140" y="2120239"/>
                  </a:lnTo>
                  <a:lnTo>
                    <a:pt x="5310390" y="2120239"/>
                  </a:lnTo>
                  <a:lnTo>
                    <a:pt x="5310390" y="1301203"/>
                  </a:lnTo>
                  <a:close/>
                </a:path>
                <a:path w="6968490" h="2120265">
                  <a:moveTo>
                    <a:pt x="6142621" y="1301203"/>
                  </a:moveTo>
                  <a:lnTo>
                    <a:pt x="5812371" y="1301203"/>
                  </a:lnTo>
                  <a:lnTo>
                    <a:pt x="5812371" y="2120239"/>
                  </a:lnTo>
                  <a:lnTo>
                    <a:pt x="6142621" y="2120239"/>
                  </a:lnTo>
                  <a:lnTo>
                    <a:pt x="6142621" y="1301203"/>
                  </a:lnTo>
                  <a:close/>
                </a:path>
                <a:path w="6968490" h="2120265">
                  <a:moveTo>
                    <a:pt x="6968236" y="1400276"/>
                  </a:moveTo>
                  <a:lnTo>
                    <a:pt x="6637985" y="1400276"/>
                  </a:lnTo>
                  <a:lnTo>
                    <a:pt x="6637985" y="2120239"/>
                  </a:lnTo>
                  <a:lnTo>
                    <a:pt x="6968236" y="2120239"/>
                  </a:lnTo>
                  <a:lnTo>
                    <a:pt x="6968236" y="1400276"/>
                  </a:lnTo>
                  <a:close/>
                </a:path>
              </a:pathLst>
            </a:custGeom>
            <a:solidFill>
              <a:srgbClr val="4471C4"/>
            </a:solidFill>
          </p:spPr>
          <p:txBody>
            <a:bodyPr wrap="square" lIns="0" tIns="0" rIns="0" bIns="0" rtlCol="0"/>
            <a:lstStyle/>
            <a:p>
              <a:endParaRPr/>
            </a:p>
          </p:txBody>
        </p:sp>
        <p:sp>
          <p:nvSpPr>
            <p:cNvPr id="13" name="object 13"/>
            <p:cNvSpPr/>
            <p:nvPr/>
          </p:nvSpPr>
          <p:spPr>
            <a:xfrm>
              <a:off x="2345260" y="3446668"/>
              <a:ext cx="6968490" cy="2120265"/>
            </a:xfrm>
            <a:custGeom>
              <a:avLst/>
              <a:gdLst/>
              <a:ahLst/>
              <a:cxnLst/>
              <a:rect l="l" t="t" r="r" b="b"/>
              <a:pathLst>
                <a:path w="6968490" h="2120265">
                  <a:moveTo>
                    <a:pt x="0" y="0"/>
                  </a:moveTo>
                  <a:lnTo>
                    <a:pt x="330248" y="0"/>
                  </a:lnTo>
                  <a:lnTo>
                    <a:pt x="330248" y="2120240"/>
                  </a:lnTo>
                  <a:lnTo>
                    <a:pt x="0" y="2120240"/>
                  </a:lnTo>
                  <a:lnTo>
                    <a:pt x="0" y="0"/>
                  </a:lnTo>
                  <a:close/>
                </a:path>
                <a:path w="6968490" h="2120265">
                  <a:moveTo>
                    <a:pt x="832225" y="39630"/>
                  </a:moveTo>
                  <a:lnTo>
                    <a:pt x="1162474" y="39630"/>
                  </a:lnTo>
                  <a:lnTo>
                    <a:pt x="1162474" y="2120240"/>
                  </a:lnTo>
                  <a:lnTo>
                    <a:pt x="832225" y="2120240"/>
                  </a:lnTo>
                  <a:lnTo>
                    <a:pt x="832225" y="39630"/>
                  </a:lnTo>
                  <a:close/>
                </a:path>
                <a:path w="6968490" h="2120265">
                  <a:moveTo>
                    <a:pt x="1657846" y="310440"/>
                  </a:moveTo>
                  <a:lnTo>
                    <a:pt x="1988095" y="310440"/>
                  </a:lnTo>
                  <a:lnTo>
                    <a:pt x="1988095" y="2120240"/>
                  </a:lnTo>
                  <a:lnTo>
                    <a:pt x="1657846" y="2120240"/>
                  </a:lnTo>
                  <a:lnTo>
                    <a:pt x="1657846" y="310440"/>
                  </a:lnTo>
                  <a:close/>
                </a:path>
                <a:path w="6968490" h="2120265">
                  <a:moveTo>
                    <a:pt x="2490072" y="475567"/>
                  </a:moveTo>
                  <a:lnTo>
                    <a:pt x="2820321" y="475567"/>
                  </a:lnTo>
                  <a:lnTo>
                    <a:pt x="2820321" y="2120240"/>
                  </a:lnTo>
                  <a:lnTo>
                    <a:pt x="2490072" y="2120240"/>
                  </a:lnTo>
                  <a:lnTo>
                    <a:pt x="2490072" y="475567"/>
                  </a:lnTo>
                  <a:close/>
                </a:path>
                <a:path w="6968490" h="2120265">
                  <a:moveTo>
                    <a:pt x="3322298" y="482173"/>
                  </a:moveTo>
                  <a:lnTo>
                    <a:pt x="3652547" y="482173"/>
                  </a:lnTo>
                  <a:lnTo>
                    <a:pt x="3652547" y="2120240"/>
                  </a:lnTo>
                  <a:lnTo>
                    <a:pt x="3322298" y="2120240"/>
                  </a:lnTo>
                  <a:lnTo>
                    <a:pt x="3322298" y="482173"/>
                  </a:lnTo>
                  <a:close/>
                </a:path>
                <a:path w="6968490" h="2120265">
                  <a:moveTo>
                    <a:pt x="4147919" y="554829"/>
                  </a:moveTo>
                  <a:lnTo>
                    <a:pt x="4478167" y="554829"/>
                  </a:lnTo>
                  <a:lnTo>
                    <a:pt x="4478167" y="2120240"/>
                  </a:lnTo>
                  <a:lnTo>
                    <a:pt x="4147919" y="2120240"/>
                  </a:lnTo>
                  <a:lnTo>
                    <a:pt x="4147919" y="554829"/>
                  </a:lnTo>
                  <a:close/>
                </a:path>
                <a:path w="6968490" h="2120265">
                  <a:moveTo>
                    <a:pt x="4980145" y="1301206"/>
                  </a:moveTo>
                  <a:lnTo>
                    <a:pt x="5310393" y="1301206"/>
                  </a:lnTo>
                  <a:lnTo>
                    <a:pt x="5310393" y="2120240"/>
                  </a:lnTo>
                  <a:lnTo>
                    <a:pt x="4980145" y="2120240"/>
                  </a:lnTo>
                  <a:lnTo>
                    <a:pt x="4980145" y="1301206"/>
                  </a:lnTo>
                  <a:close/>
                </a:path>
                <a:path w="6968490" h="2120265">
                  <a:moveTo>
                    <a:pt x="5812371" y="1301206"/>
                  </a:moveTo>
                  <a:lnTo>
                    <a:pt x="6142619" y="1301206"/>
                  </a:lnTo>
                  <a:lnTo>
                    <a:pt x="6142619" y="2120240"/>
                  </a:lnTo>
                  <a:lnTo>
                    <a:pt x="5812371" y="2120240"/>
                  </a:lnTo>
                  <a:lnTo>
                    <a:pt x="5812371" y="1301206"/>
                  </a:lnTo>
                  <a:close/>
                </a:path>
                <a:path w="6968490" h="2120265">
                  <a:moveTo>
                    <a:pt x="6637992" y="1400283"/>
                  </a:moveTo>
                  <a:lnTo>
                    <a:pt x="6968240" y="1400283"/>
                  </a:lnTo>
                  <a:lnTo>
                    <a:pt x="6968240" y="2120240"/>
                  </a:lnTo>
                  <a:lnTo>
                    <a:pt x="6637992" y="2120240"/>
                  </a:lnTo>
                  <a:lnTo>
                    <a:pt x="6637992" y="1400283"/>
                  </a:lnTo>
                  <a:close/>
                </a:path>
              </a:pathLst>
            </a:custGeom>
            <a:ln w="9907">
              <a:solidFill>
                <a:srgbClr val="FFFFFF"/>
              </a:solidFill>
            </a:ln>
          </p:spPr>
          <p:txBody>
            <a:bodyPr wrap="square" lIns="0" tIns="0" rIns="0" bIns="0" rtlCol="0"/>
            <a:lstStyle/>
            <a:p>
              <a:endParaRPr/>
            </a:p>
          </p:txBody>
        </p:sp>
        <p:sp>
          <p:nvSpPr>
            <p:cNvPr id="14" name="object 14"/>
            <p:cNvSpPr/>
            <p:nvPr/>
          </p:nvSpPr>
          <p:spPr>
            <a:xfrm>
              <a:off x="2345258" y="3387229"/>
              <a:ext cx="6968490" cy="1459865"/>
            </a:xfrm>
            <a:custGeom>
              <a:avLst/>
              <a:gdLst/>
              <a:ahLst/>
              <a:cxnLst/>
              <a:rect l="l" t="t" r="r" b="b"/>
              <a:pathLst>
                <a:path w="6968490" h="1459864">
                  <a:moveTo>
                    <a:pt x="330250" y="0"/>
                  </a:moveTo>
                  <a:lnTo>
                    <a:pt x="0" y="0"/>
                  </a:lnTo>
                  <a:lnTo>
                    <a:pt x="0" y="59448"/>
                  </a:lnTo>
                  <a:lnTo>
                    <a:pt x="330250" y="59448"/>
                  </a:lnTo>
                  <a:lnTo>
                    <a:pt x="330250" y="0"/>
                  </a:lnTo>
                  <a:close/>
                </a:path>
                <a:path w="6968490" h="1459864">
                  <a:moveTo>
                    <a:pt x="1162469" y="92468"/>
                  </a:moveTo>
                  <a:lnTo>
                    <a:pt x="832218" y="92468"/>
                  </a:lnTo>
                  <a:lnTo>
                    <a:pt x="832218" y="99072"/>
                  </a:lnTo>
                  <a:lnTo>
                    <a:pt x="1162469" y="99072"/>
                  </a:lnTo>
                  <a:lnTo>
                    <a:pt x="1162469" y="92468"/>
                  </a:lnTo>
                  <a:close/>
                </a:path>
                <a:path w="6968490" h="1459864">
                  <a:moveTo>
                    <a:pt x="1988096" y="336854"/>
                  </a:moveTo>
                  <a:lnTo>
                    <a:pt x="1657845" y="336854"/>
                  </a:lnTo>
                  <a:lnTo>
                    <a:pt x="1657845" y="369887"/>
                  </a:lnTo>
                  <a:lnTo>
                    <a:pt x="1988096" y="369887"/>
                  </a:lnTo>
                  <a:lnTo>
                    <a:pt x="1988096" y="336854"/>
                  </a:lnTo>
                  <a:close/>
                </a:path>
                <a:path w="6968490" h="1459864">
                  <a:moveTo>
                    <a:pt x="2820314" y="468960"/>
                  </a:moveTo>
                  <a:lnTo>
                    <a:pt x="2490076" y="468960"/>
                  </a:lnTo>
                  <a:lnTo>
                    <a:pt x="2490076" y="535012"/>
                  </a:lnTo>
                  <a:lnTo>
                    <a:pt x="2820314" y="535012"/>
                  </a:lnTo>
                  <a:lnTo>
                    <a:pt x="2820314" y="468960"/>
                  </a:lnTo>
                  <a:close/>
                </a:path>
                <a:path w="6968490" h="1459864">
                  <a:moveTo>
                    <a:pt x="3652545" y="442531"/>
                  </a:moveTo>
                  <a:lnTo>
                    <a:pt x="3322294" y="442531"/>
                  </a:lnTo>
                  <a:lnTo>
                    <a:pt x="3322294" y="541616"/>
                  </a:lnTo>
                  <a:lnTo>
                    <a:pt x="3652545" y="541616"/>
                  </a:lnTo>
                  <a:lnTo>
                    <a:pt x="3652545" y="442531"/>
                  </a:lnTo>
                  <a:close/>
                </a:path>
                <a:path w="6968490" h="1459864">
                  <a:moveTo>
                    <a:pt x="4478172" y="535012"/>
                  </a:moveTo>
                  <a:lnTo>
                    <a:pt x="4147921" y="535012"/>
                  </a:lnTo>
                  <a:lnTo>
                    <a:pt x="4147921" y="614273"/>
                  </a:lnTo>
                  <a:lnTo>
                    <a:pt x="4478172" y="614273"/>
                  </a:lnTo>
                  <a:lnTo>
                    <a:pt x="4478172" y="535012"/>
                  </a:lnTo>
                  <a:close/>
                </a:path>
                <a:path w="6968490" h="1459864">
                  <a:moveTo>
                    <a:pt x="5310390" y="1202118"/>
                  </a:moveTo>
                  <a:lnTo>
                    <a:pt x="4980140" y="1202118"/>
                  </a:lnTo>
                  <a:lnTo>
                    <a:pt x="4980140" y="1360639"/>
                  </a:lnTo>
                  <a:lnTo>
                    <a:pt x="5310390" y="1360639"/>
                  </a:lnTo>
                  <a:lnTo>
                    <a:pt x="5310390" y="1202118"/>
                  </a:lnTo>
                  <a:close/>
                </a:path>
                <a:path w="6968490" h="1459864">
                  <a:moveTo>
                    <a:pt x="6142621" y="1321015"/>
                  </a:moveTo>
                  <a:lnTo>
                    <a:pt x="5812371" y="1321015"/>
                  </a:lnTo>
                  <a:lnTo>
                    <a:pt x="5812371" y="1360639"/>
                  </a:lnTo>
                  <a:lnTo>
                    <a:pt x="6142621" y="1360639"/>
                  </a:lnTo>
                  <a:lnTo>
                    <a:pt x="6142621" y="1321015"/>
                  </a:lnTo>
                  <a:close/>
                </a:path>
                <a:path w="6968490" h="1459864">
                  <a:moveTo>
                    <a:pt x="6968236" y="1400276"/>
                  </a:moveTo>
                  <a:lnTo>
                    <a:pt x="6637998" y="1400276"/>
                  </a:lnTo>
                  <a:lnTo>
                    <a:pt x="6637998" y="1459725"/>
                  </a:lnTo>
                  <a:lnTo>
                    <a:pt x="6968236" y="1459725"/>
                  </a:lnTo>
                  <a:lnTo>
                    <a:pt x="6968236" y="1400276"/>
                  </a:lnTo>
                  <a:close/>
                </a:path>
              </a:pathLst>
            </a:custGeom>
            <a:solidFill>
              <a:srgbClr val="574662"/>
            </a:solidFill>
          </p:spPr>
          <p:txBody>
            <a:bodyPr wrap="square" lIns="0" tIns="0" rIns="0" bIns="0" rtlCol="0"/>
            <a:lstStyle/>
            <a:p>
              <a:endParaRPr/>
            </a:p>
          </p:txBody>
        </p:sp>
        <p:sp>
          <p:nvSpPr>
            <p:cNvPr id="15" name="object 15"/>
            <p:cNvSpPr/>
            <p:nvPr/>
          </p:nvSpPr>
          <p:spPr>
            <a:xfrm>
              <a:off x="2345260" y="3387219"/>
              <a:ext cx="6968490" cy="1459865"/>
            </a:xfrm>
            <a:custGeom>
              <a:avLst/>
              <a:gdLst/>
              <a:ahLst/>
              <a:cxnLst/>
              <a:rect l="l" t="t" r="r" b="b"/>
              <a:pathLst>
                <a:path w="6968490" h="1459864">
                  <a:moveTo>
                    <a:pt x="0" y="0"/>
                  </a:moveTo>
                  <a:lnTo>
                    <a:pt x="330248" y="0"/>
                  </a:lnTo>
                  <a:lnTo>
                    <a:pt x="330248" y="59445"/>
                  </a:lnTo>
                  <a:lnTo>
                    <a:pt x="0" y="59445"/>
                  </a:lnTo>
                  <a:lnTo>
                    <a:pt x="0" y="0"/>
                  </a:lnTo>
                  <a:close/>
                </a:path>
                <a:path w="6968490" h="1459864">
                  <a:moveTo>
                    <a:pt x="832226" y="92471"/>
                  </a:moveTo>
                  <a:lnTo>
                    <a:pt x="1162474" y="92471"/>
                  </a:lnTo>
                  <a:lnTo>
                    <a:pt x="1162474" y="99076"/>
                  </a:lnTo>
                  <a:lnTo>
                    <a:pt x="832226" y="99076"/>
                  </a:lnTo>
                  <a:lnTo>
                    <a:pt x="832226" y="92471"/>
                  </a:lnTo>
                  <a:close/>
                </a:path>
                <a:path w="6968490" h="1459864">
                  <a:moveTo>
                    <a:pt x="1657847" y="336858"/>
                  </a:moveTo>
                  <a:lnTo>
                    <a:pt x="1988096" y="336858"/>
                  </a:lnTo>
                  <a:lnTo>
                    <a:pt x="1988096" y="369884"/>
                  </a:lnTo>
                  <a:lnTo>
                    <a:pt x="1657847" y="369884"/>
                  </a:lnTo>
                  <a:lnTo>
                    <a:pt x="1657847" y="336858"/>
                  </a:lnTo>
                  <a:close/>
                </a:path>
                <a:path w="6968490" h="1459864">
                  <a:moveTo>
                    <a:pt x="2490074" y="468960"/>
                  </a:moveTo>
                  <a:lnTo>
                    <a:pt x="2820322" y="468960"/>
                  </a:lnTo>
                  <a:lnTo>
                    <a:pt x="2820322" y="535011"/>
                  </a:lnTo>
                  <a:lnTo>
                    <a:pt x="2490074" y="535011"/>
                  </a:lnTo>
                  <a:lnTo>
                    <a:pt x="2490074" y="468960"/>
                  </a:lnTo>
                  <a:close/>
                </a:path>
                <a:path w="6968490" h="1459864">
                  <a:moveTo>
                    <a:pt x="3322300" y="442540"/>
                  </a:moveTo>
                  <a:lnTo>
                    <a:pt x="3652549" y="442540"/>
                  </a:lnTo>
                  <a:lnTo>
                    <a:pt x="3652549" y="541616"/>
                  </a:lnTo>
                  <a:lnTo>
                    <a:pt x="3322300" y="541616"/>
                  </a:lnTo>
                  <a:lnTo>
                    <a:pt x="3322300" y="442540"/>
                  </a:lnTo>
                  <a:close/>
                </a:path>
                <a:path w="6968490" h="1459864">
                  <a:moveTo>
                    <a:pt x="4147922" y="535011"/>
                  </a:moveTo>
                  <a:lnTo>
                    <a:pt x="4478170" y="535011"/>
                  </a:lnTo>
                  <a:lnTo>
                    <a:pt x="4478170" y="614272"/>
                  </a:lnTo>
                  <a:lnTo>
                    <a:pt x="4147922" y="614272"/>
                  </a:lnTo>
                  <a:lnTo>
                    <a:pt x="4147922" y="535011"/>
                  </a:lnTo>
                  <a:close/>
                </a:path>
                <a:path w="6968490" h="1459864">
                  <a:moveTo>
                    <a:pt x="4980148" y="1202124"/>
                  </a:moveTo>
                  <a:lnTo>
                    <a:pt x="5310397" y="1202124"/>
                  </a:lnTo>
                  <a:lnTo>
                    <a:pt x="5310397" y="1360646"/>
                  </a:lnTo>
                  <a:lnTo>
                    <a:pt x="4980148" y="1360646"/>
                  </a:lnTo>
                  <a:lnTo>
                    <a:pt x="4980148" y="1202124"/>
                  </a:lnTo>
                  <a:close/>
                </a:path>
                <a:path w="6968490" h="1459864">
                  <a:moveTo>
                    <a:pt x="5812375" y="1321016"/>
                  </a:moveTo>
                  <a:lnTo>
                    <a:pt x="6142623" y="1321016"/>
                  </a:lnTo>
                  <a:lnTo>
                    <a:pt x="6142623" y="1360646"/>
                  </a:lnTo>
                  <a:lnTo>
                    <a:pt x="5812375" y="1360646"/>
                  </a:lnTo>
                  <a:lnTo>
                    <a:pt x="5812375" y="1321016"/>
                  </a:lnTo>
                  <a:close/>
                </a:path>
                <a:path w="6968490" h="1459864">
                  <a:moveTo>
                    <a:pt x="6637996" y="1400277"/>
                  </a:moveTo>
                  <a:lnTo>
                    <a:pt x="6968245" y="1400277"/>
                  </a:lnTo>
                  <a:lnTo>
                    <a:pt x="6968245" y="1459722"/>
                  </a:lnTo>
                  <a:lnTo>
                    <a:pt x="6637996" y="1459722"/>
                  </a:lnTo>
                  <a:lnTo>
                    <a:pt x="6637996" y="1400277"/>
                  </a:lnTo>
                  <a:close/>
                </a:path>
              </a:pathLst>
            </a:custGeom>
            <a:ln w="9907">
              <a:solidFill>
                <a:srgbClr val="FFFFFF"/>
              </a:solidFill>
            </a:ln>
          </p:spPr>
          <p:txBody>
            <a:bodyPr wrap="square" lIns="0" tIns="0" rIns="0" bIns="0" rtlCol="0"/>
            <a:lstStyle/>
            <a:p>
              <a:endParaRPr/>
            </a:p>
          </p:txBody>
        </p:sp>
        <p:sp>
          <p:nvSpPr>
            <p:cNvPr id="16" name="object 16"/>
            <p:cNvSpPr/>
            <p:nvPr/>
          </p:nvSpPr>
          <p:spPr>
            <a:xfrm>
              <a:off x="2345258" y="3347592"/>
              <a:ext cx="6142990" cy="1360805"/>
            </a:xfrm>
            <a:custGeom>
              <a:avLst/>
              <a:gdLst/>
              <a:ahLst/>
              <a:cxnLst/>
              <a:rect l="l" t="t" r="r" b="b"/>
              <a:pathLst>
                <a:path w="6142990" h="1360804">
                  <a:moveTo>
                    <a:pt x="330250" y="0"/>
                  </a:moveTo>
                  <a:lnTo>
                    <a:pt x="0" y="0"/>
                  </a:lnTo>
                  <a:lnTo>
                    <a:pt x="0" y="39636"/>
                  </a:lnTo>
                  <a:lnTo>
                    <a:pt x="330250" y="39636"/>
                  </a:lnTo>
                  <a:lnTo>
                    <a:pt x="330250" y="0"/>
                  </a:lnTo>
                  <a:close/>
                </a:path>
                <a:path w="6142990" h="1360804">
                  <a:moveTo>
                    <a:pt x="1162469" y="125501"/>
                  </a:moveTo>
                  <a:lnTo>
                    <a:pt x="832231" y="125501"/>
                  </a:lnTo>
                  <a:lnTo>
                    <a:pt x="832231" y="132105"/>
                  </a:lnTo>
                  <a:lnTo>
                    <a:pt x="1162469" y="132105"/>
                  </a:lnTo>
                  <a:lnTo>
                    <a:pt x="1162469" y="125501"/>
                  </a:lnTo>
                  <a:close/>
                </a:path>
                <a:path w="6142990" h="1360804">
                  <a:moveTo>
                    <a:pt x="1988096" y="350075"/>
                  </a:moveTo>
                  <a:lnTo>
                    <a:pt x="1657845" y="350075"/>
                  </a:lnTo>
                  <a:lnTo>
                    <a:pt x="1657845" y="376491"/>
                  </a:lnTo>
                  <a:lnTo>
                    <a:pt x="1988096" y="376491"/>
                  </a:lnTo>
                  <a:lnTo>
                    <a:pt x="1988096" y="350075"/>
                  </a:lnTo>
                  <a:close/>
                </a:path>
                <a:path w="6142990" h="1360804">
                  <a:moveTo>
                    <a:pt x="2820327" y="501992"/>
                  </a:moveTo>
                  <a:lnTo>
                    <a:pt x="2490076" y="501992"/>
                  </a:lnTo>
                  <a:lnTo>
                    <a:pt x="2490076" y="508596"/>
                  </a:lnTo>
                  <a:lnTo>
                    <a:pt x="2820327" y="508596"/>
                  </a:lnTo>
                  <a:lnTo>
                    <a:pt x="2820327" y="501992"/>
                  </a:lnTo>
                  <a:close/>
                </a:path>
                <a:path w="6142990" h="1360804">
                  <a:moveTo>
                    <a:pt x="3652558" y="416128"/>
                  </a:moveTo>
                  <a:lnTo>
                    <a:pt x="3322307" y="416128"/>
                  </a:lnTo>
                  <a:lnTo>
                    <a:pt x="3322307" y="482180"/>
                  </a:lnTo>
                  <a:lnTo>
                    <a:pt x="3652558" y="482180"/>
                  </a:lnTo>
                  <a:lnTo>
                    <a:pt x="3652558" y="416128"/>
                  </a:lnTo>
                  <a:close/>
                </a:path>
                <a:path w="6142990" h="1360804">
                  <a:moveTo>
                    <a:pt x="4478185" y="528408"/>
                  </a:moveTo>
                  <a:lnTo>
                    <a:pt x="4147934" y="528408"/>
                  </a:lnTo>
                  <a:lnTo>
                    <a:pt x="4147934" y="574649"/>
                  </a:lnTo>
                  <a:lnTo>
                    <a:pt x="4478185" y="574649"/>
                  </a:lnTo>
                  <a:lnTo>
                    <a:pt x="4478185" y="528408"/>
                  </a:lnTo>
                  <a:close/>
                </a:path>
                <a:path w="6142990" h="1360804">
                  <a:moveTo>
                    <a:pt x="5310403" y="1169111"/>
                  </a:moveTo>
                  <a:lnTo>
                    <a:pt x="4980152" y="1169111"/>
                  </a:lnTo>
                  <a:lnTo>
                    <a:pt x="4980152" y="1241767"/>
                  </a:lnTo>
                  <a:lnTo>
                    <a:pt x="5310403" y="1241767"/>
                  </a:lnTo>
                  <a:lnTo>
                    <a:pt x="5310403" y="1169111"/>
                  </a:lnTo>
                  <a:close/>
                </a:path>
                <a:path w="6142990" h="1360804">
                  <a:moveTo>
                    <a:pt x="6142634" y="1340840"/>
                  </a:moveTo>
                  <a:lnTo>
                    <a:pt x="5812383" y="1340840"/>
                  </a:lnTo>
                  <a:lnTo>
                    <a:pt x="5812383" y="1360665"/>
                  </a:lnTo>
                  <a:lnTo>
                    <a:pt x="6142634" y="1360665"/>
                  </a:lnTo>
                  <a:lnTo>
                    <a:pt x="6142634" y="1340840"/>
                  </a:lnTo>
                  <a:close/>
                </a:path>
              </a:pathLst>
            </a:custGeom>
            <a:solidFill>
              <a:srgbClr val="A4A4A4"/>
            </a:solidFill>
          </p:spPr>
          <p:txBody>
            <a:bodyPr wrap="square" lIns="0" tIns="0" rIns="0" bIns="0" rtlCol="0"/>
            <a:lstStyle/>
            <a:p>
              <a:endParaRPr/>
            </a:p>
          </p:txBody>
        </p:sp>
        <p:sp>
          <p:nvSpPr>
            <p:cNvPr id="17" name="object 17"/>
            <p:cNvSpPr/>
            <p:nvPr/>
          </p:nvSpPr>
          <p:spPr>
            <a:xfrm>
              <a:off x="2345261" y="3347591"/>
              <a:ext cx="6142990" cy="1360805"/>
            </a:xfrm>
            <a:custGeom>
              <a:avLst/>
              <a:gdLst/>
              <a:ahLst/>
              <a:cxnLst/>
              <a:rect l="l" t="t" r="r" b="b"/>
              <a:pathLst>
                <a:path w="6142990" h="1360804">
                  <a:moveTo>
                    <a:pt x="0" y="0"/>
                  </a:moveTo>
                  <a:lnTo>
                    <a:pt x="330249" y="0"/>
                  </a:lnTo>
                  <a:lnTo>
                    <a:pt x="330249" y="39630"/>
                  </a:lnTo>
                  <a:lnTo>
                    <a:pt x="0" y="39630"/>
                  </a:lnTo>
                  <a:lnTo>
                    <a:pt x="0" y="0"/>
                  </a:lnTo>
                  <a:close/>
                </a:path>
                <a:path w="6142990" h="1360804">
                  <a:moveTo>
                    <a:pt x="832228" y="125497"/>
                  </a:moveTo>
                  <a:lnTo>
                    <a:pt x="1162478" y="125497"/>
                  </a:lnTo>
                  <a:lnTo>
                    <a:pt x="1162478" y="132102"/>
                  </a:lnTo>
                  <a:lnTo>
                    <a:pt x="832228" y="132102"/>
                  </a:lnTo>
                  <a:lnTo>
                    <a:pt x="832228" y="125497"/>
                  </a:lnTo>
                  <a:close/>
                </a:path>
                <a:path w="6142990" h="1360804">
                  <a:moveTo>
                    <a:pt x="1657852" y="350071"/>
                  </a:moveTo>
                  <a:lnTo>
                    <a:pt x="1988101" y="350071"/>
                  </a:lnTo>
                  <a:lnTo>
                    <a:pt x="1988101" y="376491"/>
                  </a:lnTo>
                  <a:lnTo>
                    <a:pt x="1657852" y="376491"/>
                  </a:lnTo>
                  <a:lnTo>
                    <a:pt x="1657852" y="350071"/>
                  </a:lnTo>
                  <a:close/>
                </a:path>
                <a:path w="6142990" h="1360804">
                  <a:moveTo>
                    <a:pt x="2490081" y="501988"/>
                  </a:moveTo>
                  <a:lnTo>
                    <a:pt x="2820330" y="501988"/>
                  </a:lnTo>
                  <a:lnTo>
                    <a:pt x="2820330" y="508593"/>
                  </a:lnTo>
                  <a:lnTo>
                    <a:pt x="2490081" y="508593"/>
                  </a:lnTo>
                  <a:lnTo>
                    <a:pt x="2490081" y="501988"/>
                  </a:lnTo>
                  <a:close/>
                </a:path>
                <a:path w="6142990" h="1360804">
                  <a:moveTo>
                    <a:pt x="3322310" y="416122"/>
                  </a:moveTo>
                  <a:lnTo>
                    <a:pt x="3652559" y="416122"/>
                  </a:lnTo>
                  <a:lnTo>
                    <a:pt x="3652559" y="482173"/>
                  </a:lnTo>
                  <a:lnTo>
                    <a:pt x="3322310" y="482173"/>
                  </a:lnTo>
                  <a:lnTo>
                    <a:pt x="3322310" y="416122"/>
                  </a:lnTo>
                  <a:close/>
                </a:path>
                <a:path w="6142990" h="1360804">
                  <a:moveTo>
                    <a:pt x="4147933" y="528409"/>
                  </a:moveTo>
                  <a:lnTo>
                    <a:pt x="4478183" y="528409"/>
                  </a:lnTo>
                  <a:lnTo>
                    <a:pt x="4478183" y="574644"/>
                  </a:lnTo>
                  <a:lnTo>
                    <a:pt x="4147933" y="574644"/>
                  </a:lnTo>
                  <a:lnTo>
                    <a:pt x="4147933" y="528409"/>
                  </a:lnTo>
                  <a:close/>
                </a:path>
                <a:path w="6142990" h="1360804">
                  <a:moveTo>
                    <a:pt x="4980162" y="1169105"/>
                  </a:moveTo>
                  <a:lnTo>
                    <a:pt x="5310411" y="1169105"/>
                  </a:lnTo>
                  <a:lnTo>
                    <a:pt x="5310411" y="1241761"/>
                  </a:lnTo>
                  <a:lnTo>
                    <a:pt x="4980162" y="1241761"/>
                  </a:lnTo>
                  <a:lnTo>
                    <a:pt x="4980162" y="1169105"/>
                  </a:lnTo>
                  <a:close/>
                </a:path>
                <a:path w="6142990" h="1360804">
                  <a:moveTo>
                    <a:pt x="5812391" y="1340838"/>
                  </a:moveTo>
                  <a:lnTo>
                    <a:pt x="6142640" y="1340838"/>
                  </a:lnTo>
                  <a:lnTo>
                    <a:pt x="6142640" y="1360653"/>
                  </a:lnTo>
                  <a:lnTo>
                    <a:pt x="5812391" y="1360653"/>
                  </a:lnTo>
                  <a:lnTo>
                    <a:pt x="5812391" y="1340838"/>
                  </a:lnTo>
                  <a:close/>
                </a:path>
              </a:pathLst>
            </a:custGeom>
            <a:ln w="9907">
              <a:solidFill>
                <a:srgbClr val="FFFFFF"/>
              </a:solidFill>
            </a:ln>
          </p:spPr>
          <p:txBody>
            <a:bodyPr wrap="square" lIns="0" tIns="0" rIns="0" bIns="0" rtlCol="0"/>
            <a:lstStyle/>
            <a:p>
              <a:endParaRPr/>
            </a:p>
          </p:txBody>
        </p:sp>
        <p:sp>
          <p:nvSpPr>
            <p:cNvPr id="18" name="object 18"/>
            <p:cNvSpPr/>
            <p:nvPr/>
          </p:nvSpPr>
          <p:spPr>
            <a:xfrm>
              <a:off x="2345258" y="3314572"/>
              <a:ext cx="6142990" cy="1374140"/>
            </a:xfrm>
            <a:custGeom>
              <a:avLst/>
              <a:gdLst/>
              <a:ahLst/>
              <a:cxnLst/>
              <a:rect l="l" t="t" r="r" b="b"/>
              <a:pathLst>
                <a:path w="6142990" h="1374139">
                  <a:moveTo>
                    <a:pt x="330250" y="0"/>
                  </a:moveTo>
                  <a:lnTo>
                    <a:pt x="0" y="0"/>
                  </a:lnTo>
                  <a:lnTo>
                    <a:pt x="0" y="33020"/>
                  </a:lnTo>
                  <a:lnTo>
                    <a:pt x="330250" y="33020"/>
                  </a:lnTo>
                  <a:lnTo>
                    <a:pt x="330250" y="0"/>
                  </a:lnTo>
                  <a:close/>
                </a:path>
                <a:path w="6142990" h="1374139">
                  <a:moveTo>
                    <a:pt x="1162469" y="158521"/>
                  </a:moveTo>
                  <a:lnTo>
                    <a:pt x="832231" y="158521"/>
                  </a:lnTo>
                  <a:lnTo>
                    <a:pt x="832231" y="165125"/>
                  </a:lnTo>
                  <a:lnTo>
                    <a:pt x="1162469" y="165125"/>
                  </a:lnTo>
                  <a:lnTo>
                    <a:pt x="1162469" y="158521"/>
                  </a:lnTo>
                  <a:close/>
                </a:path>
                <a:path w="6142990" h="1374139">
                  <a:moveTo>
                    <a:pt x="1988096" y="363283"/>
                  </a:moveTo>
                  <a:lnTo>
                    <a:pt x="1657845" y="363283"/>
                  </a:lnTo>
                  <a:lnTo>
                    <a:pt x="1657845" y="383095"/>
                  </a:lnTo>
                  <a:lnTo>
                    <a:pt x="1988096" y="383095"/>
                  </a:lnTo>
                  <a:lnTo>
                    <a:pt x="1988096" y="363283"/>
                  </a:lnTo>
                  <a:close/>
                </a:path>
                <a:path w="6142990" h="1374139">
                  <a:moveTo>
                    <a:pt x="2820327" y="535012"/>
                  </a:moveTo>
                  <a:lnTo>
                    <a:pt x="2490076" y="535012"/>
                  </a:lnTo>
                  <a:lnTo>
                    <a:pt x="2490076" y="541616"/>
                  </a:lnTo>
                  <a:lnTo>
                    <a:pt x="2820327" y="541616"/>
                  </a:lnTo>
                  <a:lnTo>
                    <a:pt x="2820327" y="535012"/>
                  </a:lnTo>
                  <a:close/>
                </a:path>
                <a:path w="6142990" h="1374139">
                  <a:moveTo>
                    <a:pt x="3652558" y="396303"/>
                  </a:moveTo>
                  <a:lnTo>
                    <a:pt x="3322307" y="396303"/>
                  </a:lnTo>
                  <a:lnTo>
                    <a:pt x="3322307" y="449148"/>
                  </a:lnTo>
                  <a:lnTo>
                    <a:pt x="3652558" y="449148"/>
                  </a:lnTo>
                  <a:lnTo>
                    <a:pt x="3652558" y="396303"/>
                  </a:lnTo>
                  <a:close/>
                </a:path>
                <a:path w="6142990" h="1374139">
                  <a:moveTo>
                    <a:pt x="4478185" y="528408"/>
                  </a:moveTo>
                  <a:lnTo>
                    <a:pt x="4147934" y="528408"/>
                  </a:lnTo>
                  <a:lnTo>
                    <a:pt x="4147934" y="561428"/>
                  </a:lnTo>
                  <a:lnTo>
                    <a:pt x="4478185" y="561428"/>
                  </a:lnTo>
                  <a:lnTo>
                    <a:pt x="4478185" y="528408"/>
                  </a:lnTo>
                  <a:close/>
                </a:path>
                <a:path w="6142990" h="1374139">
                  <a:moveTo>
                    <a:pt x="5310403" y="1155890"/>
                  </a:moveTo>
                  <a:lnTo>
                    <a:pt x="4980152" y="1155890"/>
                  </a:lnTo>
                  <a:lnTo>
                    <a:pt x="4980152" y="1202131"/>
                  </a:lnTo>
                  <a:lnTo>
                    <a:pt x="5310403" y="1202131"/>
                  </a:lnTo>
                  <a:lnTo>
                    <a:pt x="5310403" y="1155890"/>
                  </a:lnTo>
                  <a:close/>
                </a:path>
                <a:path w="6142990" h="1374139">
                  <a:moveTo>
                    <a:pt x="6142634" y="1367256"/>
                  </a:moveTo>
                  <a:lnTo>
                    <a:pt x="5812383" y="1367256"/>
                  </a:lnTo>
                  <a:lnTo>
                    <a:pt x="5812383" y="1373860"/>
                  </a:lnTo>
                  <a:lnTo>
                    <a:pt x="6142634" y="1373860"/>
                  </a:lnTo>
                  <a:lnTo>
                    <a:pt x="6142634" y="1367256"/>
                  </a:lnTo>
                  <a:close/>
                </a:path>
              </a:pathLst>
            </a:custGeom>
            <a:solidFill>
              <a:srgbClr val="FFC000"/>
            </a:solidFill>
          </p:spPr>
          <p:txBody>
            <a:bodyPr wrap="square" lIns="0" tIns="0" rIns="0" bIns="0" rtlCol="0"/>
            <a:lstStyle/>
            <a:p>
              <a:endParaRPr/>
            </a:p>
          </p:txBody>
        </p:sp>
        <p:sp>
          <p:nvSpPr>
            <p:cNvPr id="19" name="object 19"/>
            <p:cNvSpPr/>
            <p:nvPr/>
          </p:nvSpPr>
          <p:spPr>
            <a:xfrm>
              <a:off x="2345261" y="3314566"/>
              <a:ext cx="6142990" cy="1374140"/>
            </a:xfrm>
            <a:custGeom>
              <a:avLst/>
              <a:gdLst/>
              <a:ahLst/>
              <a:cxnLst/>
              <a:rect l="l" t="t" r="r" b="b"/>
              <a:pathLst>
                <a:path w="6142990" h="1374139">
                  <a:moveTo>
                    <a:pt x="0" y="0"/>
                  </a:moveTo>
                  <a:lnTo>
                    <a:pt x="330249" y="0"/>
                  </a:lnTo>
                  <a:lnTo>
                    <a:pt x="330249" y="33025"/>
                  </a:lnTo>
                  <a:lnTo>
                    <a:pt x="0" y="33025"/>
                  </a:lnTo>
                  <a:lnTo>
                    <a:pt x="0" y="0"/>
                  </a:lnTo>
                  <a:close/>
                </a:path>
                <a:path w="6142990" h="1374139">
                  <a:moveTo>
                    <a:pt x="832228" y="158522"/>
                  </a:moveTo>
                  <a:lnTo>
                    <a:pt x="1162478" y="158522"/>
                  </a:lnTo>
                  <a:lnTo>
                    <a:pt x="1162478" y="165127"/>
                  </a:lnTo>
                  <a:lnTo>
                    <a:pt x="832228" y="165127"/>
                  </a:lnTo>
                  <a:lnTo>
                    <a:pt x="832228" y="158522"/>
                  </a:lnTo>
                  <a:close/>
                </a:path>
                <a:path w="6142990" h="1374139">
                  <a:moveTo>
                    <a:pt x="1657852" y="363281"/>
                  </a:moveTo>
                  <a:lnTo>
                    <a:pt x="1988101" y="363281"/>
                  </a:lnTo>
                  <a:lnTo>
                    <a:pt x="1988101" y="383096"/>
                  </a:lnTo>
                  <a:lnTo>
                    <a:pt x="1657852" y="383096"/>
                  </a:lnTo>
                  <a:lnTo>
                    <a:pt x="1657852" y="363281"/>
                  </a:lnTo>
                  <a:close/>
                </a:path>
                <a:path w="6142990" h="1374139">
                  <a:moveTo>
                    <a:pt x="2490081" y="535014"/>
                  </a:moveTo>
                  <a:lnTo>
                    <a:pt x="2820330" y="535014"/>
                  </a:lnTo>
                  <a:lnTo>
                    <a:pt x="2820330" y="541619"/>
                  </a:lnTo>
                  <a:lnTo>
                    <a:pt x="2490081" y="541619"/>
                  </a:lnTo>
                  <a:lnTo>
                    <a:pt x="2490081" y="535014"/>
                  </a:lnTo>
                  <a:close/>
                </a:path>
                <a:path w="6142990" h="1374139">
                  <a:moveTo>
                    <a:pt x="3322310" y="396306"/>
                  </a:moveTo>
                  <a:lnTo>
                    <a:pt x="3652559" y="396306"/>
                  </a:lnTo>
                  <a:lnTo>
                    <a:pt x="3652559" y="449147"/>
                  </a:lnTo>
                  <a:lnTo>
                    <a:pt x="3322310" y="449147"/>
                  </a:lnTo>
                  <a:lnTo>
                    <a:pt x="3322310" y="396306"/>
                  </a:lnTo>
                  <a:close/>
                </a:path>
                <a:path w="6142990" h="1374139">
                  <a:moveTo>
                    <a:pt x="4147933" y="528408"/>
                  </a:moveTo>
                  <a:lnTo>
                    <a:pt x="4478183" y="528408"/>
                  </a:lnTo>
                  <a:lnTo>
                    <a:pt x="4478183" y="561434"/>
                  </a:lnTo>
                  <a:lnTo>
                    <a:pt x="4147933" y="561434"/>
                  </a:lnTo>
                  <a:lnTo>
                    <a:pt x="4147933" y="528408"/>
                  </a:lnTo>
                  <a:close/>
                </a:path>
                <a:path w="6142990" h="1374139">
                  <a:moveTo>
                    <a:pt x="4980162" y="1155894"/>
                  </a:moveTo>
                  <a:lnTo>
                    <a:pt x="5310411" y="1155894"/>
                  </a:lnTo>
                  <a:lnTo>
                    <a:pt x="5310411" y="1202130"/>
                  </a:lnTo>
                  <a:lnTo>
                    <a:pt x="4980162" y="1202130"/>
                  </a:lnTo>
                  <a:lnTo>
                    <a:pt x="4980162" y="1155894"/>
                  </a:lnTo>
                  <a:close/>
                </a:path>
                <a:path w="6142990" h="1374139">
                  <a:moveTo>
                    <a:pt x="5812391" y="1367258"/>
                  </a:moveTo>
                  <a:lnTo>
                    <a:pt x="6142640" y="1367258"/>
                  </a:lnTo>
                  <a:lnTo>
                    <a:pt x="6142640" y="1373863"/>
                  </a:lnTo>
                  <a:lnTo>
                    <a:pt x="5812391" y="1373863"/>
                  </a:lnTo>
                  <a:lnTo>
                    <a:pt x="5812391" y="1367258"/>
                  </a:lnTo>
                  <a:close/>
                </a:path>
              </a:pathLst>
            </a:custGeom>
            <a:ln w="9907">
              <a:solidFill>
                <a:srgbClr val="FFFFFF"/>
              </a:solidFill>
            </a:ln>
          </p:spPr>
          <p:txBody>
            <a:bodyPr wrap="square" lIns="0" tIns="0" rIns="0" bIns="0" rtlCol="0"/>
            <a:lstStyle/>
            <a:p>
              <a:endParaRPr/>
            </a:p>
          </p:txBody>
        </p:sp>
        <p:sp>
          <p:nvSpPr>
            <p:cNvPr id="20" name="object 20"/>
            <p:cNvSpPr/>
            <p:nvPr/>
          </p:nvSpPr>
          <p:spPr>
            <a:xfrm>
              <a:off x="2094271" y="5566902"/>
              <a:ext cx="7470775" cy="178435"/>
            </a:xfrm>
            <a:custGeom>
              <a:avLst/>
              <a:gdLst/>
              <a:ahLst/>
              <a:cxnLst/>
              <a:rect l="l" t="t" r="r" b="b"/>
              <a:pathLst>
                <a:path w="7470775" h="178435">
                  <a:moveTo>
                    <a:pt x="0" y="0"/>
                  </a:moveTo>
                  <a:lnTo>
                    <a:pt x="7470223" y="1"/>
                  </a:lnTo>
                </a:path>
                <a:path w="7470775" h="178435">
                  <a:moveTo>
                    <a:pt x="0" y="0"/>
                  </a:moveTo>
                  <a:lnTo>
                    <a:pt x="7470223" y="1"/>
                  </a:lnTo>
                </a:path>
                <a:path w="7470775" h="178435">
                  <a:moveTo>
                    <a:pt x="7470223" y="0"/>
                  </a:moveTo>
                  <a:lnTo>
                    <a:pt x="7470223" y="178337"/>
                  </a:lnTo>
                </a:path>
              </a:pathLst>
            </a:custGeom>
            <a:ln w="9907">
              <a:solidFill>
                <a:srgbClr val="D9D9D9"/>
              </a:solidFill>
            </a:ln>
          </p:spPr>
          <p:txBody>
            <a:bodyPr wrap="square" lIns="0" tIns="0" rIns="0" bIns="0" rtlCol="0"/>
            <a:lstStyle/>
            <a:p>
              <a:endParaRPr/>
            </a:p>
          </p:txBody>
        </p:sp>
        <p:sp>
          <p:nvSpPr>
            <p:cNvPr id="21" name="object 21"/>
            <p:cNvSpPr/>
            <p:nvPr/>
          </p:nvSpPr>
          <p:spPr>
            <a:xfrm>
              <a:off x="614757" y="5745240"/>
              <a:ext cx="8950325" cy="191770"/>
            </a:xfrm>
            <a:custGeom>
              <a:avLst/>
              <a:gdLst/>
              <a:ahLst/>
              <a:cxnLst/>
              <a:rect l="l" t="t" r="r" b="b"/>
              <a:pathLst>
                <a:path w="8950325" h="191770">
                  <a:moveTo>
                    <a:pt x="0" y="0"/>
                  </a:moveTo>
                  <a:lnTo>
                    <a:pt x="8949746" y="0"/>
                  </a:lnTo>
                </a:path>
                <a:path w="8950325" h="191770">
                  <a:moveTo>
                    <a:pt x="8949746" y="0"/>
                  </a:moveTo>
                  <a:lnTo>
                    <a:pt x="8949746" y="191547"/>
                  </a:lnTo>
                </a:path>
                <a:path w="8950325" h="191770">
                  <a:moveTo>
                    <a:pt x="8949746" y="0"/>
                  </a:moveTo>
                  <a:lnTo>
                    <a:pt x="8949746" y="191547"/>
                  </a:lnTo>
                </a:path>
              </a:pathLst>
            </a:custGeom>
            <a:ln w="9907">
              <a:solidFill>
                <a:srgbClr val="D9D9D9"/>
              </a:solidFill>
            </a:ln>
          </p:spPr>
          <p:txBody>
            <a:bodyPr wrap="square" lIns="0" tIns="0" rIns="0" bIns="0" rtlCol="0"/>
            <a:lstStyle/>
            <a:p>
              <a:endParaRPr/>
            </a:p>
          </p:txBody>
        </p:sp>
        <p:sp>
          <p:nvSpPr>
            <p:cNvPr id="22" name="object 22"/>
            <p:cNvSpPr/>
            <p:nvPr/>
          </p:nvSpPr>
          <p:spPr>
            <a:xfrm>
              <a:off x="660992" y="5804686"/>
              <a:ext cx="59690" cy="66675"/>
            </a:xfrm>
            <a:custGeom>
              <a:avLst/>
              <a:gdLst/>
              <a:ahLst/>
              <a:cxnLst/>
              <a:rect l="l" t="t" r="r" b="b"/>
              <a:pathLst>
                <a:path w="59690" h="66675">
                  <a:moveTo>
                    <a:pt x="59443" y="66048"/>
                  </a:moveTo>
                  <a:lnTo>
                    <a:pt x="0" y="66048"/>
                  </a:lnTo>
                  <a:lnTo>
                    <a:pt x="0" y="0"/>
                  </a:lnTo>
                  <a:lnTo>
                    <a:pt x="59443" y="0"/>
                  </a:lnTo>
                  <a:lnTo>
                    <a:pt x="59443" y="66048"/>
                  </a:lnTo>
                  <a:close/>
                </a:path>
              </a:pathLst>
            </a:custGeom>
            <a:solidFill>
              <a:srgbClr val="FFC000"/>
            </a:solidFill>
          </p:spPr>
          <p:txBody>
            <a:bodyPr wrap="square" lIns="0" tIns="0" rIns="0" bIns="0" rtlCol="0"/>
            <a:lstStyle/>
            <a:p>
              <a:endParaRPr/>
            </a:p>
          </p:txBody>
        </p:sp>
        <p:sp>
          <p:nvSpPr>
            <p:cNvPr id="23" name="object 23"/>
            <p:cNvSpPr/>
            <p:nvPr/>
          </p:nvSpPr>
          <p:spPr>
            <a:xfrm>
              <a:off x="614757" y="5936788"/>
              <a:ext cx="8950325" cy="191770"/>
            </a:xfrm>
            <a:custGeom>
              <a:avLst/>
              <a:gdLst/>
              <a:ahLst/>
              <a:cxnLst/>
              <a:rect l="l" t="t" r="r" b="b"/>
              <a:pathLst>
                <a:path w="8950325" h="191770">
                  <a:moveTo>
                    <a:pt x="0" y="0"/>
                  </a:moveTo>
                  <a:lnTo>
                    <a:pt x="8949746" y="0"/>
                  </a:lnTo>
                </a:path>
                <a:path w="8950325" h="191770">
                  <a:moveTo>
                    <a:pt x="8949746" y="0"/>
                  </a:moveTo>
                  <a:lnTo>
                    <a:pt x="8949746" y="191547"/>
                  </a:lnTo>
                </a:path>
                <a:path w="8950325" h="191770">
                  <a:moveTo>
                    <a:pt x="8949746" y="0"/>
                  </a:moveTo>
                  <a:lnTo>
                    <a:pt x="8949746" y="191547"/>
                  </a:lnTo>
                </a:path>
              </a:pathLst>
            </a:custGeom>
            <a:ln w="9907">
              <a:solidFill>
                <a:srgbClr val="D9D9D9"/>
              </a:solidFill>
            </a:ln>
          </p:spPr>
          <p:txBody>
            <a:bodyPr wrap="square" lIns="0" tIns="0" rIns="0" bIns="0" rtlCol="0"/>
            <a:lstStyle/>
            <a:p>
              <a:endParaRPr/>
            </a:p>
          </p:txBody>
        </p:sp>
        <p:sp>
          <p:nvSpPr>
            <p:cNvPr id="24" name="object 24"/>
            <p:cNvSpPr/>
            <p:nvPr/>
          </p:nvSpPr>
          <p:spPr>
            <a:xfrm>
              <a:off x="660992" y="5996233"/>
              <a:ext cx="59690" cy="66675"/>
            </a:xfrm>
            <a:custGeom>
              <a:avLst/>
              <a:gdLst/>
              <a:ahLst/>
              <a:cxnLst/>
              <a:rect l="l" t="t" r="r" b="b"/>
              <a:pathLst>
                <a:path w="59690" h="66675">
                  <a:moveTo>
                    <a:pt x="59443" y="66048"/>
                  </a:moveTo>
                  <a:lnTo>
                    <a:pt x="0" y="66048"/>
                  </a:lnTo>
                  <a:lnTo>
                    <a:pt x="0" y="0"/>
                  </a:lnTo>
                  <a:lnTo>
                    <a:pt x="59443" y="0"/>
                  </a:lnTo>
                  <a:lnTo>
                    <a:pt x="59443" y="66048"/>
                  </a:lnTo>
                  <a:close/>
                </a:path>
              </a:pathLst>
            </a:custGeom>
            <a:solidFill>
              <a:srgbClr val="A4A4A4"/>
            </a:solidFill>
          </p:spPr>
          <p:txBody>
            <a:bodyPr wrap="square" lIns="0" tIns="0" rIns="0" bIns="0" rtlCol="0"/>
            <a:lstStyle/>
            <a:p>
              <a:endParaRPr/>
            </a:p>
          </p:txBody>
        </p:sp>
        <p:sp>
          <p:nvSpPr>
            <p:cNvPr id="25" name="object 25"/>
            <p:cNvSpPr/>
            <p:nvPr/>
          </p:nvSpPr>
          <p:spPr>
            <a:xfrm>
              <a:off x="614757" y="6128336"/>
              <a:ext cx="8950325" cy="191770"/>
            </a:xfrm>
            <a:custGeom>
              <a:avLst/>
              <a:gdLst/>
              <a:ahLst/>
              <a:cxnLst/>
              <a:rect l="l" t="t" r="r" b="b"/>
              <a:pathLst>
                <a:path w="8950325" h="191770">
                  <a:moveTo>
                    <a:pt x="0" y="0"/>
                  </a:moveTo>
                  <a:lnTo>
                    <a:pt x="8949746" y="0"/>
                  </a:lnTo>
                </a:path>
                <a:path w="8950325" h="191770">
                  <a:moveTo>
                    <a:pt x="8949746" y="0"/>
                  </a:moveTo>
                  <a:lnTo>
                    <a:pt x="8949746" y="191547"/>
                  </a:lnTo>
                </a:path>
                <a:path w="8950325" h="191770">
                  <a:moveTo>
                    <a:pt x="8949746" y="0"/>
                  </a:moveTo>
                  <a:lnTo>
                    <a:pt x="8949746" y="191547"/>
                  </a:lnTo>
                </a:path>
              </a:pathLst>
            </a:custGeom>
            <a:ln w="9907">
              <a:solidFill>
                <a:srgbClr val="D9D9D9"/>
              </a:solidFill>
            </a:ln>
          </p:spPr>
          <p:txBody>
            <a:bodyPr wrap="square" lIns="0" tIns="0" rIns="0" bIns="0" rtlCol="0"/>
            <a:lstStyle/>
            <a:p>
              <a:endParaRPr/>
            </a:p>
          </p:txBody>
        </p:sp>
        <p:sp>
          <p:nvSpPr>
            <p:cNvPr id="26" name="object 26"/>
            <p:cNvSpPr/>
            <p:nvPr/>
          </p:nvSpPr>
          <p:spPr>
            <a:xfrm>
              <a:off x="660992" y="6187781"/>
              <a:ext cx="59690" cy="66675"/>
            </a:xfrm>
            <a:custGeom>
              <a:avLst/>
              <a:gdLst/>
              <a:ahLst/>
              <a:cxnLst/>
              <a:rect l="l" t="t" r="r" b="b"/>
              <a:pathLst>
                <a:path w="59690" h="66675">
                  <a:moveTo>
                    <a:pt x="59443" y="66048"/>
                  </a:moveTo>
                  <a:lnTo>
                    <a:pt x="0" y="66048"/>
                  </a:lnTo>
                  <a:lnTo>
                    <a:pt x="0" y="0"/>
                  </a:lnTo>
                  <a:lnTo>
                    <a:pt x="59443" y="0"/>
                  </a:lnTo>
                  <a:lnTo>
                    <a:pt x="59443" y="66048"/>
                  </a:lnTo>
                  <a:close/>
                </a:path>
              </a:pathLst>
            </a:custGeom>
            <a:solidFill>
              <a:srgbClr val="574662"/>
            </a:solidFill>
          </p:spPr>
          <p:txBody>
            <a:bodyPr wrap="square" lIns="0" tIns="0" rIns="0" bIns="0" rtlCol="0"/>
            <a:lstStyle/>
            <a:p>
              <a:endParaRPr/>
            </a:p>
          </p:txBody>
        </p:sp>
        <p:sp>
          <p:nvSpPr>
            <p:cNvPr id="27" name="object 27"/>
            <p:cNvSpPr/>
            <p:nvPr/>
          </p:nvSpPr>
          <p:spPr>
            <a:xfrm>
              <a:off x="614757" y="6319883"/>
              <a:ext cx="8950325" cy="185420"/>
            </a:xfrm>
            <a:custGeom>
              <a:avLst/>
              <a:gdLst/>
              <a:ahLst/>
              <a:cxnLst/>
              <a:rect l="l" t="t" r="r" b="b"/>
              <a:pathLst>
                <a:path w="8950325" h="185420">
                  <a:moveTo>
                    <a:pt x="0" y="0"/>
                  </a:moveTo>
                  <a:lnTo>
                    <a:pt x="8949746" y="0"/>
                  </a:lnTo>
                </a:path>
                <a:path w="8950325" h="185420">
                  <a:moveTo>
                    <a:pt x="0" y="184942"/>
                  </a:moveTo>
                  <a:lnTo>
                    <a:pt x="8949746" y="184942"/>
                  </a:lnTo>
                </a:path>
                <a:path w="8950325" h="185420">
                  <a:moveTo>
                    <a:pt x="8949746" y="0"/>
                  </a:moveTo>
                  <a:lnTo>
                    <a:pt x="8949746" y="184942"/>
                  </a:lnTo>
                </a:path>
                <a:path w="8950325" h="185420">
                  <a:moveTo>
                    <a:pt x="8949746" y="0"/>
                  </a:moveTo>
                  <a:lnTo>
                    <a:pt x="8949746" y="184942"/>
                  </a:lnTo>
                </a:path>
              </a:pathLst>
            </a:custGeom>
            <a:ln w="9907">
              <a:solidFill>
                <a:srgbClr val="D9D9D9"/>
              </a:solidFill>
            </a:ln>
          </p:spPr>
          <p:txBody>
            <a:bodyPr wrap="square" lIns="0" tIns="0" rIns="0" bIns="0" rtlCol="0"/>
            <a:lstStyle/>
            <a:p>
              <a:endParaRPr/>
            </a:p>
          </p:txBody>
        </p:sp>
        <p:sp>
          <p:nvSpPr>
            <p:cNvPr id="28" name="object 28"/>
            <p:cNvSpPr/>
            <p:nvPr/>
          </p:nvSpPr>
          <p:spPr>
            <a:xfrm>
              <a:off x="660992" y="6372724"/>
              <a:ext cx="59690" cy="66675"/>
            </a:xfrm>
            <a:custGeom>
              <a:avLst/>
              <a:gdLst/>
              <a:ahLst/>
              <a:cxnLst/>
              <a:rect l="l" t="t" r="r" b="b"/>
              <a:pathLst>
                <a:path w="59690" h="66675">
                  <a:moveTo>
                    <a:pt x="59443" y="66048"/>
                  </a:moveTo>
                  <a:lnTo>
                    <a:pt x="0" y="66048"/>
                  </a:lnTo>
                  <a:lnTo>
                    <a:pt x="0" y="0"/>
                  </a:lnTo>
                  <a:lnTo>
                    <a:pt x="59443" y="0"/>
                  </a:lnTo>
                  <a:lnTo>
                    <a:pt x="59443" y="66048"/>
                  </a:lnTo>
                  <a:close/>
                </a:path>
              </a:pathLst>
            </a:custGeom>
            <a:solidFill>
              <a:srgbClr val="4471C4"/>
            </a:solidFill>
          </p:spPr>
          <p:txBody>
            <a:bodyPr wrap="square" lIns="0" tIns="0" rIns="0" bIns="0" rtlCol="0"/>
            <a:lstStyle/>
            <a:p>
              <a:endParaRPr/>
            </a:p>
          </p:txBody>
        </p:sp>
      </p:grpSp>
      <p:graphicFrame>
        <p:nvGraphicFramePr>
          <p:cNvPr id="29" name="object 29"/>
          <p:cNvGraphicFramePr>
            <a:graphicFrameLocks noGrp="1"/>
          </p:cNvGraphicFramePr>
          <p:nvPr/>
        </p:nvGraphicFramePr>
        <p:xfrm>
          <a:off x="609804" y="5566902"/>
          <a:ext cx="8714737" cy="935990"/>
        </p:xfrm>
        <a:graphic>
          <a:graphicData uri="http://schemas.openxmlformats.org/drawingml/2006/table">
            <a:tbl>
              <a:tblPr firstRow="1" bandRow="1">
                <a:tableStyleId>{2D5ABB26-0587-4C30-8999-92F81FD0307C}</a:tableStyleId>
              </a:tblPr>
              <a:tblGrid>
                <a:gridCol w="1479550">
                  <a:extLst>
                    <a:ext uri="{9D8B030D-6E8A-4147-A177-3AD203B41FA5}">
                      <a16:colId xmlns:a16="http://schemas.microsoft.com/office/drawing/2014/main" val="20000"/>
                    </a:ext>
                  </a:extLst>
                </a:gridCol>
                <a:gridCol w="832485">
                  <a:extLst>
                    <a:ext uri="{9D8B030D-6E8A-4147-A177-3AD203B41FA5}">
                      <a16:colId xmlns:a16="http://schemas.microsoft.com/office/drawing/2014/main" val="20001"/>
                    </a:ext>
                  </a:extLst>
                </a:gridCol>
                <a:gridCol w="826135">
                  <a:extLst>
                    <a:ext uri="{9D8B030D-6E8A-4147-A177-3AD203B41FA5}">
                      <a16:colId xmlns:a16="http://schemas.microsoft.com/office/drawing/2014/main" val="20002"/>
                    </a:ext>
                  </a:extLst>
                </a:gridCol>
                <a:gridCol w="832485">
                  <a:extLst>
                    <a:ext uri="{9D8B030D-6E8A-4147-A177-3AD203B41FA5}">
                      <a16:colId xmlns:a16="http://schemas.microsoft.com/office/drawing/2014/main" val="20003"/>
                    </a:ext>
                  </a:extLst>
                </a:gridCol>
                <a:gridCol w="832485">
                  <a:extLst>
                    <a:ext uri="{9D8B030D-6E8A-4147-A177-3AD203B41FA5}">
                      <a16:colId xmlns:a16="http://schemas.microsoft.com/office/drawing/2014/main" val="20004"/>
                    </a:ext>
                  </a:extLst>
                </a:gridCol>
                <a:gridCol w="826135">
                  <a:extLst>
                    <a:ext uri="{9D8B030D-6E8A-4147-A177-3AD203B41FA5}">
                      <a16:colId xmlns:a16="http://schemas.microsoft.com/office/drawing/2014/main" val="20005"/>
                    </a:ext>
                  </a:extLst>
                </a:gridCol>
                <a:gridCol w="832485">
                  <a:extLst>
                    <a:ext uri="{9D8B030D-6E8A-4147-A177-3AD203B41FA5}">
                      <a16:colId xmlns:a16="http://schemas.microsoft.com/office/drawing/2014/main" val="20006"/>
                    </a:ext>
                  </a:extLst>
                </a:gridCol>
                <a:gridCol w="832484">
                  <a:extLst>
                    <a:ext uri="{9D8B030D-6E8A-4147-A177-3AD203B41FA5}">
                      <a16:colId xmlns:a16="http://schemas.microsoft.com/office/drawing/2014/main" val="20007"/>
                    </a:ext>
                  </a:extLst>
                </a:gridCol>
                <a:gridCol w="832484">
                  <a:extLst>
                    <a:ext uri="{9D8B030D-6E8A-4147-A177-3AD203B41FA5}">
                      <a16:colId xmlns:a16="http://schemas.microsoft.com/office/drawing/2014/main" val="20008"/>
                    </a:ext>
                  </a:extLst>
                </a:gridCol>
                <a:gridCol w="588009">
                  <a:extLst>
                    <a:ext uri="{9D8B030D-6E8A-4147-A177-3AD203B41FA5}">
                      <a16:colId xmlns:a16="http://schemas.microsoft.com/office/drawing/2014/main" val="20009"/>
                    </a:ext>
                  </a:extLst>
                </a:gridCol>
              </a:tblGrid>
              <a:tr h="177800">
                <a:tc>
                  <a:txBody>
                    <a:bodyPr/>
                    <a:lstStyle/>
                    <a:p>
                      <a:pPr>
                        <a:lnSpc>
                          <a:spcPct val="100000"/>
                        </a:lnSpc>
                      </a:pPr>
                      <a:endParaRPr sz="1000">
                        <a:latin typeface="Times New Roman"/>
                        <a:cs typeface="Times New Roman"/>
                      </a:endParaRPr>
                    </a:p>
                  </a:txBody>
                  <a:tcPr marL="0" marR="0" marT="0" marB="0">
                    <a:lnR w="12700">
                      <a:solidFill>
                        <a:srgbClr val="D9D9D9"/>
                      </a:solidFill>
                      <a:prstDash val="solid"/>
                    </a:lnR>
                  </a:tcPr>
                </a:tc>
                <a:tc>
                  <a:txBody>
                    <a:bodyPr/>
                    <a:lstStyle/>
                    <a:p>
                      <a:pPr algn="ctr">
                        <a:lnSpc>
                          <a:spcPct val="100000"/>
                        </a:lnSpc>
                        <a:spcBef>
                          <a:spcPts val="65"/>
                        </a:spcBef>
                      </a:pPr>
                      <a:r>
                        <a:rPr sz="900" spc="-25" dirty="0">
                          <a:solidFill>
                            <a:srgbClr val="585858"/>
                          </a:solidFill>
                          <a:latin typeface="Calibri"/>
                          <a:cs typeface="Calibri"/>
                        </a:rPr>
                        <a:t>AV</a:t>
                      </a:r>
                      <a:endParaRPr sz="900">
                        <a:latin typeface="Calibri"/>
                        <a:cs typeface="Calibri"/>
                      </a:endParaRPr>
                    </a:p>
                  </a:txBody>
                  <a:tcPr marL="0" marR="0" marT="8255" marB="0">
                    <a:lnL w="12700">
                      <a:solidFill>
                        <a:srgbClr val="D9D9D9"/>
                      </a:solidFill>
                      <a:prstDash val="solid"/>
                    </a:lnL>
                    <a:lnR w="12700">
                      <a:solidFill>
                        <a:srgbClr val="D9D9D9"/>
                      </a:solidFill>
                      <a:prstDash val="solid"/>
                    </a:lnR>
                  </a:tcPr>
                </a:tc>
                <a:tc>
                  <a:txBody>
                    <a:bodyPr/>
                    <a:lstStyle/>
                    <a:p>
                      <a:pPr marL="635" algn="ctr">
                        <a:lnSpc>
                          <a:spcPct val="100000"/>
                        </a:lnSpc>
                        <a:spcBef>
                          <a:spcPts val="65"/>
                        </a:spcBef>
                      </a:pPr>
                      <a:r>
                        <a:rPr sz="900" spc="-25" dirty="0">
                          <a:solidFill>
                            <a:srgbClr val="585858"/>
                          </a:solidFill>
                          <a:latin typeface="Calibri"/>
                          <a:cs typeface="Calibri"/>
                        </a:rPr>
                        <a:t>L&amp;M</a:t>
                      </a:r>
                      <a:endParaRPr sz="900">
                        <a:latin typeface="Calibri"/>
                        <a:cs typeface="Calibri"/>
                      </a:endParaRPr>
                    </a:p>
                  </a:txBody>
                  <a:tcPr marL="0" marR="0" marT="8255" marB="0">
                    <a:lnL w="12700">
                      <a:solidFill>
                        <a:srgbClr val="D9D9D9"/>
                      </a:solidFill>
                      <a:prstDash val="solid"/>
                    </a:lnL>
                    <a:lnR w="12700">
                      <a:solidFill>
                        <a:srgbClr val="D9D9D9"/>
                      </a:solidFill>
                      <a:prstDash val="solid"/>
                    </a:lnR>
                  </a:tcPr>
                </a:tc>
                <a:tc>
                  <a:txBody>
                    <a:bodyPr/>
                    <a:lstStyle/>
                    <a:p>
                      <a:pPr marL="6985" algn="ctr">
                        <a:lnSpc>
                          <a:spcPct val="100000"/>
                        </a:lnSpc>
                        <a:spcBef>
                          <a:spcPts val="65"/>
                        </a:spcBef>
                      </a:pPr>
                      <a:r>
                        <a:rPr sz="900" spc="-25" dirty="0">
                          <a:solidFill>
                            <a:srgbClr val="585858"/>
                          </a:solidFill>
                          <a:latin typeface="Calibri"/>
                          <a:cs typeface="Calibri"/>
                        </a:rPr>
                        <a:t>EN</a:t>
                      </a:r>
                      <a:endParaRPr sz="900">
                        <a:latin typeface="Calibri"/>
                        <a:cs typeface="Calibri"/>
                      </a:endParaRPr>
                    </a:p>
                  </a:txBody>
                  <a:tcPr marL="0" marR="0" marT="8255" marB="0">
                    <a:lnL w="12700">
                      <a:solidFill>
                        <a:srgbClr val="D9D9D9"/>
                      </a:solidFill>
                      <a:prstDash val="solid"/>
                    </a:lnL>
                    <a:lnR w="12700">
                      <a:solidFill>
                        <a:srgbClr val="D9D9D9"/>
                      </a:solidFill>
                      <a:prstDash val="solid"/>
                    </a:lnR>
                  </a:tcPr>
                </a:tc>
                <a:tc>
                  <a:txBody>
                    <a:bodyPr/>
                    <a:lstStyle/>
                    <a:p>
                      <a:pPr algn="ctr">
                        <a:lnSpc>
                          <a:spcPct val="100000"/>
                        </a:lnSpc>
                        <a:spcBef>
                          <a:spcPts val="65"/>
                        </a:spcBef>
                      </a:pPr>
                      <a:r>
                        <a:rPr sz="900" spc="-20" dirty="0">
                          <a:solidFill>
                            <a:srgbClr val="585858"/>
                          </a:solidFill>
                          <a:latin typeface="Calibri"/>
                          <a:cs typeface="Calibri"/>
                        </a:rPr>
                        <a:t>DIST</a:t>
                      </a:r>
                      <a:endParaRPr sz="900">
                        <a:latin typeface="Calibri"/>
                        <a:cs typeface="Calibri"/>
                      </a:endParaRPr>
                    </a:p>
                  </a:txBody>
                  <a:tcPr marL="0" marR="0" marT="8255" marB="0">
                    <a:lnL w="12700">
                      <a:solidFill>
                        <a:srgbClr val="D9D9D9"/>
                      </a:solidFill>
                      <a:prstDash val="solid"/>
                    </a:lnL>
                    <a:lnR w="12700">
                      <a:solidFill>
                        <a:srgbClr val="D9D9D9"/>
                      </a:solidFill>
                      <a:prstDash val="solid"/>
                    </a:lnR>
                  </a:tcPr>
                </a:tc>
                <a:tc>
                  <a:txBody>
                    <a:bodyPr/>
                    <a:lstStyle/>
                    <a:p>
                      <a:pPr algn="ctr">
                        <a:lnSpc>
                          <a:spcPct val="100000"/>
                        </a:lnSpc>
                        <a:spcBef>
                          <a:spcPts val="65"/>
                        </a:spcBef>
                      </a:pPr>
                      <a:r>
                        <a:rPr sz="900" spc="-25" dirty="0">
                          <a:solidFill>
                            <a:srgbClr val="585858"/>
                          </a:solidFill>
                          <a:latin typeface="Calibri"/>
                          <a:cs typeface="Calibri"/>
                        </a:rPr>
                        <a:t>HQ</a:t>
                      </a:r>
                      <a:endParaRPr sz="900">
                        <a:latin typeface="Calibri"/>
                        <a:cs typeface="Calibri"/>
                      </a:endParaRPr>
                    </a:p>
                  </a:txBody>
                  <a:tcPr marL="0" marR="0" marT="8255" marB="0">
                    <a:lnL w="12700">
                      <a:solidFill>
                        <a:srgbClr val="D9D9D9"/>
                      </a:solidFill>
                      <a:prstDash val="solid"/>
                    </a:lnL>
                    <a:lnR w="12700">
                      <a:solidFill>
                        <a:srgbClr val="D9D9D9"/>
                      </a:solidFill>
                      <a:prstDash val="solid"/>
                    </a:lnR>
                  </a:tcPr>
                </a:tc>
                <a:tc>
                  <a:txBody>
                    <a:bodyPr/>
                    <a:lstStyle/>
                    <a:p>
                      <a:pPr marL="6985" algn="ctr">
                        <a:lnSpc>
                          <a:spcPct val="100000"/>
                        </a:lnSpc>
                        <a:spcBef>
                          <a:spcPts val="65"/>
                        </a:spcBef>
                      </a:pPr>
                      <a:r>
                        <a:rPr sz="900" spc="-25" dirty="0">
                          <a:solidFill>
                            <a:srgbClr val="585858"/>
                          </a:solidFill>
                          <a:latin typeface="Calibri"/>
                          <a:cs typeface="Calibri"/>
                        </a:rPr>
                        <a:t>TS</a:t>
                      </a:r>
                      <a:endParaRPr sz="900">
                        <a:latin typeface="Calibri"/>
                        <a:cs typeface="Calibri"/>
                      </a:endParaRPr>
                    </a:p>
                  </a:txBody>
                  <a:tcPr marL="0" marR="0" marT="8255" marB="0">
                    <a:lnL w="12700">
                      <a:solidFill>
                        <a:srgbClr val="D9D9D9"/>
                      </a:solidFill>
                      <a:prstDash val="solid"/>
                    </a:lnL>
                    <a:lnR w="12700">
                      <a:solidFill>
                        <a:srgbClr val="D9D9D9"/>
                      </a:solidFill>
                      <a:prstDash val="solid"/>
                    </a:lnR>
                  </a:tcPr>
                </a:tc>
                <a:tc>
                  <a:txBody>
                    <a:bodyPr/>
                    <a:lstStyle/>
                    <a:p>
                      <a:pPr algn="ctr">
                        <a:lnSpc>
                          <a:spcPct val="100000"/>
                        </a:lnSpc>
                        <a:spcBef>
                          <a:spcPts val="65"/>
                        </a:spcBef>
                      </a:pPr>
                      <a:r>
                        <a:rPr sz="900" spc="-25" dirty="0">
                          <a:solidFill>
                            <a:srgbClr val="585858"/>
                          </a:solidFill>
                          <a:latin typeface="Calibri"/>
                          <a:cs typeface="Calibri"/>
                        </a:rPr>
                        <a:t>DS</a:t>
                      </a:r>
                      <a:endParaRPr sz="900">
                        <a:latin typeface="Calibri"/>
                        <a:cs typeface="Calibri"/>
                      </a:endParaRPr>
                    </a:p>
                  </a:txBody>
                  <a:tcPr marL="0" marR="0" marT="8255" marB="0">
                    <a:lnL w="12700">
                      <a:solidFill>
                        <a:srgbClr val="D9D9D9"/>
                      </a:solidFill>
                      <a:prstDash val="solid"/>
                    </a:lnL>
                    <a:lnR w="12700">
                      <a:solidFill>
                        <a:srgbClr val="D9D9D9"/>
                      </a:solidFill>
                      <a:prstDash val="solid"/>
                    </a:lnR>
                  </a:tcPr>
                </a:tc>
                <a:tc>
                  <a:txBody>
                    <a:bodyPr/>
                    <a:lstStyle/>
                    <a:p>
                      <a:pPr algn="ctr">
                        <a:lnSpc>
                          <a:spcPct val="100000"/>
                        </a:lnSpc>
                        <a:spcBef>
                          <a:spcPts val="65"/>
                        </a:spcBef>
                      </a:pPr>
                      <a:r>
                        <a:rPr sz="900" dirty="0">
                          <a:solidFill>
                            <a:srgbClr val="585858"/>
                          </a:solidFill>
                          <a:latin typeface="Calibri"/>
                          <a:cs typeface="Calibri"/>
                        </a:rPr>
                        <a:t>CIC</a:t>
                      </a:r>
                      <a:r>
                        <a:rPr sz="900" spc="65" dirty="0">
                          <a:solidFill>
                            <a:srgbClr val="585858"/>
                          </a:solidFill>
                          <a:latin typeface="Calibri"/>
                          <a:cs typeface="Calibri"/>
                        </a:rPr>
                        <a:t> </a:t>
                      </a:r>
                      <a:r>
                        <a:rPr sz="900" spc="-25" dirty="0">
                          <a:solidFill>
                            <a:srgbClr val="585858"/>
                          </a:solidFill>
                          <a:latin typeface="Calibri"/>
                          <a:cs typeface="Calibri"/>
                        </a:rPr>
                        <a:t>L1</a:t>
                      </a:r>
                      <a:endParaRPr sz="900">
                        <a:latin typeface="Calibri"/>
                        <a:cs typeface="Calibri"/>
                      </a:endParaRPr>
                    </a:p>
                  </a:txBody>
                  <a:tcPr marL="0" marR="0" marT="8255" marB="0">
                    <a:lnL w="12700">
                      <a:solidFill>
                        <a:srgbClr val="D9D9D9"/>
                      </a:solidFill>
                      <a:prstDash val="solid"/>
                    </a:lnL>
                    <a:lnR w="12700">
                      <a:solidFill>
                        <a:srgbClr val="D9D9D9"/>
                      </a:solidFill>
                      <a:prstDash val="solid"/>
                    </a:lnR>
                  </a:tcPr>
                </a:tc>
                <a:tc>
                  <a:txBody>
                    <a:bodyPr/>
                    <a:lstStyle/>
                    <a:p>
                      <a:pPr marL="233045" algn="ctr">
                        <a:lnSpc>
                          <a:spcPct val="100000"/>
                        </a:lnSpc>
                        <a:spcBef>
                          <a:spcPts val="65"/>
                        </a:spcBef>
                      </a:pPr>
                      <a:r>
                        <a:rPr sz="900" dirty="0">
                          <a:solidFill>
                            <a:srgbClr val="585858"/>
                          </a:solidFill>
                          <a:latin typeface="Calibri"/>
                          <a:cs typeface="Calibri"/>
                        </a:rPr>
                        <a:t>CIC</a:t>
                      </a:r>
                      <a:r>
                        <a:rPr sz="900" spc="65" dirty="0">
                          <a:solidFill>
                            <a:srgbClr val="585858"/>
                          </a:solidFill>
                          <a:latin typeface="Calibri"/>
                          <a:cs typeface="Calibri"/>
                        </a:rPr>
                        <a:t> </a:t>
                      </a:r>
                      <a:r>
                        <a:rPr sz="900" spc="-25" dirty="0">
                          <a:solidFill>
                            <a:srgbClr val="585858"/>
                          </a:solidFill>
                          <a:latin typeface="Calibri"/>
                          <a:cs typeface="Calibri"/>
                        </a:rPr>
                        <a:t>L2</a:t>
                      </a:r>
                      <a:endParaRPr sz="900">
                        <a:latin typeface="Calibri"/>
                        <a:cs typeface="Calibri"/>
                      </a:endParaRPr>
                    </a:p>
                  </a:txBody>
                  <a:tcPr marL="0" marR="0" marT="8255" marB="0">
                    <a:lnL w="12700">
                      <a:solidFill>
                        <a:srgbClr val="D9D9D9"/>
                      </a:solidFill>
                      <a:prstDash val="solid"/>
                    </a:lnL>
                  </a:tcPr>
                </a:tc>
                <a:extLst>
                  <a:ext uri="{0D108BD9-81ED-4DB2-BD59-A6C34878D82A}">
                    <a16:rowId xmlns:a16="http://schemas.microsoft.com/office/drawing/2014/main" val="10000"/>
                  </a:ext>
                </a:extLst>
              </a:tr>
              <a:tr h="191135">
                <a:tc>
                  <a:txBody>
                    <a:bodyPr/>
                    <a:lstStyle/>
                    <a:p>
                      <a:pPr marL="135890">
                        <a:lnSpc>
                          <a:spcPct val="100000"/>
                        </a:lnSpc>
                        <a:spcBef>
                          <a:spcPts val="100"/>
                        </a:spcBef>
                      </a:pPr>
                      <a:r>
                        <a:rPr sz="900" dirty="0">
                          <a:solidFill>
                            <a:srgbClr val="585858"/>
                          </a:solidFill>
                          <a:latin typeface="Calibri"/>
                          <a:cs typeface="Calibri"/>
                        </a:rPr>
                        <a:t>Open</a:t>
                      </a:r>
                      <a:r>
                        <a:rPr sz="900" spc="110" dirty="0">
                          <a:solidFill>
                            <a:srgbClr val="585858"/>
                          </a:solidFill>
                          <a:latin typeface="Calibri"/>
                          <a:cs typeface="Calibri"/>
                        </a:rPr>
                        <a:t> </a:t>
                      </a:r>
                      <a:r>
                        <a:rPr sz="900" dirty="0">
                          <a:solidFill>
                            <a:srgbClr val="585858"/>
                          </a:solidFill>
                          <a:latin typeface="Calibri"/>
                          <a:cs typeface="Calibri"/>
                        </a:rPr>
                        <a:t>Unassigned</a:t>
                      </a:r>
                      <a:r>
                        <a:rPr sz="900" spc="45" dirty="0">
                          <a:solidFill>
                            <a:srgbClr val="585858"/>
                          </a:solidFill>
                          <a:latin typeface="Calibri"/>
                          <a:cs typeface="Calibri"/>
                        </a:rPr>
                        <a:t> </a:t>
                      </a:r>
                      <a:r>
                        <a:rPr sz="900" dirty="0">
                          <a:solidFill>
                            <a:srgbClr val="585858"/>
                          </a:solidFill>
                          <a:latin typeface="Calibri"/>
                          <a:cs typeface="Calibri"/>
                        </a:rPr>
                        <a:t>&gt;30</a:t>
                      </a:r>
                      <a:r>
                        <a:rPr sz="900" spc="60" dirty="0">
                          <a:solidFill>
                            <a:srgbClr val="585858"/>
                          </a:solidFill>
                          <a:latin typeface="Calibri"/>
                          <a:cs typeface="Calibri"/>
                        </a:rPr>
                        <a:t> </a:t>
                      </a:r>
                      <a:r>
                        <a:rPr sz="900" spc="-20" dirty="0">
                          <a:solidFill>
                            <a:srgbClr val="585858"/>
                          </a:solidFill>
                          <a:latin typeface="Calibri"/>
                          <a:cs typeface="Calibri"/>
                        </a:rPr>
                        <a:t>Days</a:t>
                      </a:r>
                      <a:endParaRPr sz="900">
                        <a:latin typeface="Calibri"/>
                        <a:cs typeface="Calibri"/>
                      </a:endParaRPr>
                    </a:p>
                  </a:txBody>
                  <a:tcPr marL="0" marR="0" marT="12700" marB="0">
                    <a:lnL w="12700">
                      <a:solidFill>
                        <a:srgbClr val="D9D9D9"/>
                      </a:solidFill>
                      <a:prstDash val="solid"/>
                    </a:lnL>
                    <a:lnR w="12700">
                      <a:solidFill>
                        <a:srgbClr val="D9D9D9"/>
                      </a:solidFill>
                      <a:prstDash val="solid"/>
                    </a:lnR>
                  </a:tcPr>
                </a:tc>
                <a:tc>
                  <a:txBody>
                    <a:bodyPr/>
                    <a:lstStyle/>
                    <a:p>
                      <a:pPr algn="ctr">
                        <a:lnSpc>
                          <a:spcPct val="100000"/>
                        </a:lnSpc>
                        <a:spcBef>
                          <a:spcPts val="125"/>
                        </a:spcBef>
                      </a:pPr>
                      <a:r>
                        <a:rPr sz="900" spc="-10" dirty="0">
                          <a:solidFill>
                            <a:srgbClr val="585858"/>
                          </a:solidFill>
                          <a:latin typeface="Calibri"/>
                          <a:cs typeface="Calibri"/>
                        </a:rPr>
                        <a:t>1,329</a:t>
                      </a:r>
                      <a:endParaRPr sz="900">
                        <a:latin typeface="Calibri"/>
                        <a:cs typeface="Calibri"/>
                      </a:endParaRPr>
                    </a:p>
                  </a:txBody>
                  <a:tcPr marL="0" marR="0" marT="15875" marB="0">
                    <a:lnL w="12700">
                      <a:solidFill>
                        <a:srgbClr val="D9D9D9"/>
                      </a:solidFill>
                      <a:prstDash val="solid"/>
                    </a:lnL>
                    <a:lnR w="12700">
                      <a:solidFill>
                        <a:srgbClr val="D9D9D9"/>
                      </a:solidFill>
                      <a:prstDash val="solid"/>
                    </a:lnR>
                  </a:tcPr>
                </a:tc>
                <a:tc>
                  <a:txBody>
                    <a:bodyPr/>
                    <a:lstStyle/>
                    <a:p>
                      <a:pPr algn="ctr">
                        <a:lnSpc>
                          <a:spcPct val="100000"/>
                        </a:lnSpc>
                        <a:spcBef>
                          <a:spcPts val="125"/>
                        </a:spcBef>
                      </a:pPr>
                      <a:r>
                        <a:rPr sz="900" spc="-25" dirty="0">
                          <a:solidFill>
                            <a:srgbClr val="585858"/>
                          </a:solidFill>
                          <a:latin typeface="Calibri"/>
                          <a:cs typeface="Calibri"/>
                        </a:rPr>
                        <a:t>37</a:t>
                      </a:r>
                      <a:endParaRPr sz="900">
                        <a:latin typeface="Calibri"/>
                        <a:cs typeface="Calibri"/>
                      </a:endParaRPr>
                    </a:p>
                  </a:txBody>
                  <a:tcPr marL="0" marR="0" marT="15875" marB="0">
                    <a:lnL w="12700">
                      <a:solidFill>
                        <a:srgbClr val="D9D9D9"/>
                      </a:solidFill>
                      <a:prstDash val="solid"/>
                    </a:lnL>
                    <a:lnR w="12700">
                      <a:solidFill>
                        <a:srgbClr val="D9D9D9"/>
                      </a:solidFill>
                      <a:prstDash val="solid"/>
                    </a:lnR>
                  </a:tcPr>
                </a:tc>
                <a:tc>
                  <a:txBody>
                    <a:bodyPr/>
                    <a:lstStyle/>
                    <a:p>
                      <a:pPr marL="1270" algn="ctr">
                        <a:lnSpc>
                          <a:spcPct val="100000"/>
                        </a:lnSpc>
                        <a:spcBef>
                          <a:spcPts val="125"/>
                        </a:spcBef>
                      </a:pPr>
                      <a:r>
                        <a:rPr sz="900" spc="-25" dirty="0">
                          <a:solidFill>
                            <a:srgbClr val="585858"/>
                          </a:solidFill>
                          <a:latin typeface="Calibri"/>
                          <a:cs typeface="Calibri"/>
                        </a:rPr>
                        <a:t>214</a:t>
                      </a:r>
                      <a:endParaRPr sz="900">
                        <a:latin typeface="Calibri"/>
                        <a:cs typeface="Calibri"/>
                      </a:endParaRPr>
                    </a:p>
                  </a:txBody>
                  <a:tcPr marL="0" marR="0" marT="15875" marB="0">
                    <a:lnL w="12700">
                      <a:solidFill>
                        <a:srgbClr val="D9D9D9"/>
                      </a:solidFill>
                      <a:prstDash val="solid"/>
                    </a:lnL>
                    <a:lnR w="12700">
                      <a:solidFill>
                        <a:srgbClr val="D9D9D9"/>
                      </a:solidFill>
                      <a:prstDash val="solid"/>
                    </a:lnR>
                  </a:tcPr>
                </a:tc>
                <a:tc>
                  <a:txBody>
                    <a:bodyPr/>
                    <a:lstStyle/>
                    <a:p>
                      <a:pPr algn="ctr">
                        <a:lnSpc>
                          <a:spcPct val="100000"/>
                        </a:lnSpc>
                        <a:spcBef>
                          <a:spcPts val="125"/>
                        </a:spcBef>
                      </a:pPr>
                      <a:r>
                        <a:rPr sz="900" spc="-50" dirty="0">
                          <a:solidFill>
                            <a:srgbClr val="585858"/>
                          </a:solidFill>
                          <a:latin typeface="Calibri"/>
                          <a:cs typeface="Calibri"/>
                        </a:rPr>
                        <a:t>3</a:t>
                      </a:r>
                      <a:endParaRPr sz="900">
                        <a:latin typeface="Calibri"/>
                        <a:cs typeface="Calibri"/>
                      </a:endParaRPr>
                    </a:p>
                  </a:txBody>
                  <a:tcPr marL="0" marR="0" marT="15875" marB="0">
                    <a:lnL w="12700">
                      <a:solidFill>
                        <a:srgbClr val="D9D9D9"/>
                      </a:solidFill>
                      <a:prstDash val="solid"/>
                    </a:lnL>
                    <a:lnR w="12700">
                      <a:solidFill>
                        <a:srgbClr val="D9D9D9"/>
                      </a:solidFill>
                      <a:prstDash val="solid"/>
                    </a:lnR>
                  </a:tcPr>
                </a:tc>
                <a:tc>
                  <a:txBody>
                    <a:bodyPr/>
                    <a:lstStyle/>
                    <a:p>
                      <a:pPr algn="ctr">
                        <a:lnSpc>
                          <a:spcPct val="100000"/>
                        </a:lnSpc>
                        <a:spcBef>
                          <a:spcPts val="125"/>
                        </a:spcBef>
                      </a:pPr>
                      <a:r>
                        <a:rPr sz="900" spc="-25" dirty="0">
                          <a:solidFill>
                            <a:srgbClr val="585858"/>
                          </a:solidFill>
                          <a:latin typeface="Calibri"/>
                          <a:cs typeface="Calibri"/>
                        </a:rPr>
                        <a:t>415</a:t>
                      </a:r>
                      <a:endParaRPr sz="900">
                        <a:latin typeface="Calibri"/>
                        <a:cs typeface="Calibri"/>
                      </a:endParaRPr>
                    </a:p>
                  </a:txBody>
                  <a:tcPr marL="0" marR="0" marT="15875" marB="0">
                    <a:lnL w="12700">
                      <a:solidFill>
                        <a:srgbClr val="D9D9D9"/>
                      </a:solidFill>
                      <a:prstDash val="solid"/>
                    </a:lnL>
                    <a:lnR w="12700">
                      <a:solidFill>
                        <a:srgbClr val="D9D9D9"/>
                      </a:solidFill>
                      <a:prstDash val="solid"/>
                    </a:lnR>
                  </a:tcPr>
                </a:tc>
                <a:tc>
                  <a:txBody>
                    <a:bodyPr/>
                    <a:lstStyle/>
                    <a:p>
                      <a:pPr marL="1905" algn="ctr">
                        <a:lnSpc>
                          <a:spcPct val="100000"/>
                        </a:lnSpc>
                        <a:spcBef>
                          <a:spcPts val="125"/>
                        </a:spcBef>
                      </a:pPr>
                      <a:r>
                        <a:rPr sz="900" spc="-25" dirty="0">
                          <a:solidFill>
                            <a:srgbClr val="585858"/>
                          </a:solidFill>
                          <a:latin typeface="Calibri"/>
                          <a:cs typeface="Calibri"/>
                        </a:rPr>
                        <a:t>152</a:t>
                      </a:r>
                      <a:endParaRPr sz="900">
                        <a:latin typeface="Calibri"/>
                        <a:cs typeface="Calibri"/>
                      </a:endParaRPr>
                    </a:p>
                  </a:txBody>
                  <a:tcPr marL="0" marR="0" marT="15875" marB="0">
                    <a:lnL w="12700">
                      <a:solidFill>
                        <a:srgbClr val="D9D9D9"/>
                      </a:solidFill>
                      <a:prstDash val="solid"/>
                    </a:lnL>
                    <a:lnR w="12700">
                      <a:solidFill>
                        <a:srgbClr val="D9D9D9"/>
                      </a:solidFill>
                      <a:prstDash val="solid"/>
                    </a:lnR>
                  </a:tcPr>
                </a:tc>
                <a:tc>
                  <a:txBody>
                    <a:bodyPr/>
                    <a:lstStyle/>
                    <a:p>
                      <a:pPr algn="ctr">
                        <a:lnSpc>
                          <a:spcPct val="100000"/>
                        </a:lnSpc>
                        <a:spcBef>
                          <a:spcPts val="125"/>
                        </a:spcBef>
                      </a:pPr>
                      <a:r>
                        <a:rPr sz="900" spc="-25" dirty="0">
                          <a:solidFill>
                            <a:srgbClr val="585858"/>
                          </a:solidFill>
                          <a:latin typeface="Calibri"/>
                          <a:cs typeface="Calibri"/>
                        </a:rPr>
                        <a:t>17</a:t>
                      </a:r>
                      <a:endParaRPr sz="900">
                        <a:latin typeface="Calibri"/>
                        <a:cs typeface="Calibri"/>
                      </a:endParaRPr>
                    </a:p>
                  </a:txBody>
                  <a:tcPr marL="0" marR="0" marT="15875" marB="0">
                    <a:lnL w="12700">
                      <a:solidFill>
                        <a:srgbClr val="D9D9D9"/>
                      </a:solidFill>
                      <a:prstDash val="solid"/>
                    </a:lnL>
                    <a:lnR w="12700">
                      <a:solidFill>
                        <a:srgbClr val="D9D9D9"/>
                      </a:solidFill>
                      <a:prstDash val="solid"/>
                    </a:lnR>
                  </a:tcPr>
                </a:tc>
                <a:tc>
                  <a:txBody>
                    <a:bodyPr/>
                    <a:lstStyle/>
                    <a:p>
                      <a:pPr algn="ctr">
                        <a:lnSpc>
                          <a:spcPct val="100000"/>
                        </a:lnSpc>
                        <a:spcBef>
                          <a:spcPts val="125"/>
                        </a:spcBef>
                      </a:pPr>
                      <a:r>
                        <a:rPr sz="900" spc="-50" dirty="0">
                          <a:solidFill>
                            <a:srgbClr val="585858"/>
                          </a:solidFill>
                          <a:latin typeface="Calibri"/>
                          <a:cs typeface="Calibri"/>
                        </a:rPr>
                        <a:t>1</a:t>
                      </a:r>
                      <a:endParaRPr sz="900">
                        <a:latin typeface="Calibri"/>
                        <a:cs typeface="Calibri"/>
                      </a:endParaRPr>
                    </a:p>
                  </a:txBody>
                  <a:tcPr marL="0" marR="0" marT="15875" marB="0">
                    <a:lnL w="12700">
                      <a:solidFill>
                        <a:srgbClr val="D9D9D9"/>
                      </a:solidFill>
                      <a:prstDash val="solid"/>
                    </a:lnL>
                    <a:lnR w="12700">
                      <a:solidFill>
                        <a:srgbClr val="D9D9D9"/>
                      </a:solidFill>
                      <a:prstDash val="solid"/>
                    </a:lnR>
                  </a:tcPr>
                </a:tc>
                <a:tc>
                  <a:txBody>
                    <a:bodyPr/>
                    <a:lstStyle/>
                    <a:p>
                      <a:pPr marL="235585" algn="ctr">
                        <a:lnSpc>
                          <a:spcPct val="100000"/>
                        </a:lnSpc>
                        <a:spcBef>
                          <a:spcPts val="125"/>
                        </a:spcBef>
                      </a:pPr>
                      <a:r>
                        <a:rPr sz="900" spc="-50" dirty="0">
                          <a:solidFill>
                            <a:srgbClr val="585858"/>
                          </a:solidFill>
                          <a:latin typeface="Calibri"/>
                          <a:cs typeface="Calibri"/>
                        </a:rPr>
                        <a:t>0</a:t>
                      </a:r>
                      <a:endParaRPr sz="900">
                        <a:latin typeface="Calibri"/>
                        <a:cs typeface="Calibri"/>
                      </a:endParaRPr>
                    </a:p>
                  </a:txBody>
                  <a:tcPr marL="0" marR="0" marT="15875" marB="0">
                    <a:lnL w="12700">
                      <a:solidFill>
                        <a:srgbClr val="D9D9D9"/>
                      </a:solidFill>
                      <a:prstDash val="solid"/>
                    </a:lnL>
                  </a:tcPr>
                </a:tc>
                <a:extLst>
                  <a:ext uri="{0D108BD9-81ED-4DB2-BD59-A6C34878D82A}">
                    <a16:rowId xmlns:a16="http://schemas.microsoft.com/office/drawing/2014/main" val="10001"/>
                  </a:ext>
                </a:extLst>
              </a:tr>
              <a:tr h="191135">
                <a:tc>
                  <a:txBody>
                    <a:bodyPr/>
                    <a:lstStyle/>
                    <a:p>
                      <a:pPr marL="135890">
                        <a:lnSpc>
                          <a:spcPct val="100000"/>
                        </a:lnSpc>
                        <a:spcBef>
                          <a:spcPts val="85"/>
                        </a:spcBef>
                      </a:pPr>
                      <a:r>
                        <a:rPr sz="900" dirty="0">
                          <a:solidFill>
                            <a:srgbClr val="585858"/>
                          </a:solidFill>
                          <a:latin typeface="Calibri"/>
                          <a:cs typeface="Calibri"/>
                        </a:rPr>
                        <a:t>Open</a:t>
                      </a:r>
                      <a:r>
                        <a:rPr sz="900" spc="105" dirty="0">
                          <a:solidFill>
                            <a:srgbClr val="585858"/>
                          </a:solidFill>
                          <a:latin typeface="Calibri"/>
                          <a:cs typeface="Calibri"/>
                        </a:rPr>
                        <a:t> </a:t>
                      </a:r>
                      <a:r>
                        <a:rPr sz="900" dirty="0">
                          <a:solidFill>
                            <a:srgbClr val="585858"/>
                          </a:solidFill>
                          <a:latin typeface="Calibri"/>
                          <a:cs typeface="Calibri"/>
                        </a:rPr>
                        <a:t>Unassigned</a:t>
                      </a:r>
                      <a:r>
                        <a:rPr sz="900" spc="40" dirty="0">
                          <a:solidFill>
                            <a:srgbClr val="585858"/>
                          </a:solidFill>
                          <a:latin typeface="Calibri"/>
                          <a:cs typeface="Calibri"/>
                        </a:rPr>
                        <a:t> </a:t>
                      </a:r>
                      <a:r>
                        <a:rPr sz="900" dirty="0">
                          <a:solidFill>
                            <a:srgbClr val="585858"/>
                          </a:solidFill>
                          <a:latin typeface="Calibri"/>
                          <a:cs typeface="Calibri"/>
                        </a:rPr>
                        <a:t>&gt;5</a:t>
                      </a:r>
                      <a:r>
                        <a:rPr sz="900" spc="60" dirty="0">
                          <a:solidFill>
                            <a:srgbClr val="585858"/>
                          </a:solidFill>
                          <a:latin typeface="Calibri"/>
                          <a:cs typeface="Calibri"/>
                        </a:rPr>
                        <a:t> </a:t>
                      </a:r>
                      <a:r>
                        <a:rPr sz="900" spc="-20" dirty="0">
                          <a:solidFill>
                            <a:srgbClr val="585858"/>
                          </a:solidFill>
                          <a:latin typeface="Calibri"/>
                          <a:cs typeface="Calibri"/>
                        </a:rPr>
                        <a:t>Days</a:t>
                      </a:r>
                      <a:endParaRPr sz="900">
                        <a:latin typeface="Calibri"/>
                        <a:cs typeface="Calibri"/>
                      </a:endParaRPr>
                    </a:p>
                  </a:txBody>
                  <a:tcPr marL="0" marR="0" marT="10795" marB="0">
                    <a:lnL w="12700">
                      <a:solidFill>
                        <a:srgbClr val="D9D9D9"/>
                      </a:solidFill>
                      <a:prstDash val="solid"/>
                    </a:lnL>
                    <a:lnR w="12700">
                      <a:solidFill>
                        <a:srgbClr val="D9D9D9"/>
                      </a:solidFill>
                      <a:prstDash val="solid"/>
                    </a:lnR>
                  </a:tcPr>
                </a:tc>
                <a:tc>
                  <a:txBody>
                    <a:bodyPr/>
                    <a:lstStyle/>
                    <a:p>
                      <a:pPr algn="ctr">
                        <a:lnSpc>
                          <a:spcPct val="100000"/>
                        </a:lnSpc>
                        <a:spcBef>
                          <a:spcPts val="110"/>
                        </a:spcBef>
                      </a:pPr>
                      <a:r>
                        <a:rPr sz="900" spc="-10" dirty="0">
                          <a:solidFill>
                            <a:srgbClr val="585858"/>
                          </a:solidFill>
                          <a:latin typeface="Calibri"/>
                          <a:cs typeface="Calibri"/>
                        </a:rPr>
                        <a:t>1,615</a:t>
                      </a:r>
                      <a:endParaRPr sz="900">
                        <a:latin typeface="Calibri"/>
                        <a:cs typeface="Calibri"/>
                      </a:endParaRPr>
                    </a:p>
                  </a:txBody>
                  <a:tcPr marL="0" marR="0" marT="13970" marB="0">
                    <a:lnL w="12700">
                      <a:solidFill>
                        <a:srgbClr val="D9D9D9"/>
                      </a:solidFill>
                      <a:prstDash val="solid"/>
                    </a:lnL>
                    <a:lnR w="12700">
                      <a:solidFill>
                        <a:srgbClr val="D9D9D9"/>
                      </a:solidFill>
                      <a:prstDash val="solid"/>
                    </a:lnR>
                  </a:tcPr>
                </a:tc>
                <a:tc>
                  <a:txBody>
                    <a:bodyPr/>
                    <a:lstStyle/>
                    <a:p>
                      <a:pPr algn="ctr">
                        <a:lnSpc>
                          <a:spcPct val="100000"/>
                        </a:lnSpc>
                        <a:spcBef>
                          <a:spcPts val="110"/>
                        </a:spcBef>
                      </a:pPr>
                      <a:r>
                        <a:rPr sz="900" spc="-25" dirty="0">
                          <a:solidFill>
                            <a:srgbClr val="585858"/>
                          </a:solidFill>
                          <a:latin typeface="Calibri"/>
                          <a:cs typeface="Calibri"/>
                        </a:rPr>
                        <a:t>51</a:t>
                      </a:r>
                      <a:endParaRPr sz="900">
                        <a:latin typeface="Calibri"/>
                        <a:cs typeface="Calibri"/>
                      </a:endParaRPr>
                    </a:p>
                  </a:txBody>
                  <a:tcPr marL="0" marR="0" marT="13970" marB="0">
                    <a:lnL w="12700">
                      <a:solidFill>
                        <a:srgbClr val="D9D9D9"/>
                      </a:solidFill>
                      <a:prstDash val="solid"/>
                    </a:lnL>
                    <a:lnR w="12700">
                      <a:solidFill>
                        <a:srgbClr val="D9D9D9"/>
                      </a:solidFill>
                      <a:prstDash val="solid"/>
                    </a:lnR>
                  </a:tcPr>
                </a:tc>
                <a:tc>
                  <a:txBody>
                    <a:bodyPr/>
                    <a:lstStyle/>
                    <a:p>
                      <a:pPr marL="1270" algn="ctr">
                        <a:lnSpc>
                          <a:spcPct val="100000"/>
                        </a:lnSpc>
                        <a:spcBef>
                          <a:spcPts val="110"/>
                        </a:spcBef>
                      </a:pPr>
                      <a:r>
                        <a:rPr sz="900" spc="-25" dirty="0">
                          <a:solidFill>
                            <a:srgbClr val="585858"/>
                          </a:solidFill>
                          <a:latin typeface="Calibri"/>
                          <a:cs typeface="Calibri"/>
                        </a:rPr>
                        <a:t>231</a:t>
                      </a:r>
                      <a:endParaRPr sz="900">
                        <a:latin typeface="Calibri"/>
                        <a:cs typeface="Calibri"/>
                      </a:endParaRPr>
                    </a:p>
                  </a:txBody>
                  <a:tcPr marL="0" marR="0" marT="13970" marB="0">
                    <a:lnL w="12700">
                      <a:solidFill>
                        <a:srgbClr val="D9D9D9"/>
                      </a:solidFill>
                      <a:prstDash val="solid"/>
                    </a:lnL>
                    <a:lnR w="12700">
                      <a:solidFill>
                        <a:srgbClr val="D9D9D9"/>
                      </a:solidFill>
                      <a:prstDash val="solid"/>
                    </a:lnR>
                  </a:tcPr>
                </a:tc>
                <a:tc>
                  <a:txBody>
                    <a:bodyPr/>
                    <a:lstStyle/>
                    <a:p>
                      <a:pPr algn="ctr">
                        <a:lnSpc>
                          <a:spcPct val="100000"/>
                        </a:lnSpc>
                        <a:spcBef>
                          <a:spcPts val="110"/>
                        </a:spcBef>
                      </a:pPr>
                      <a:r>
                        <a:rPr sz="900" spc="-50" dirty="0">
                          <a:solidFill>
                            <a:srgbClr val="585858"/>
                          </a:solidFill>
                          <a:latin typeface="Calibri"/>
                          <a:cs typeface="Calibri"/>
                        </a:rPr>
                        <a:t>8</a:t>
                      </a:r>
                      <a:endParaRPr sz="900">
                        <a:latin typeface="Calibri"/>
                        <a:cs typeface="Calibri"/>
                      </a:endParaRPr>
                    </a:p>
                  </a:txBody>
                  <a:tcPr marL="0" marR="0" marT="13970" marB="0">
                    <a:lnL w="12700">
                      <a:solidFill>
                        <a:srgbClr val="D9D9D9"/>
                      </a:solidFill>
                      <a:prstDash val="solid"/>
                    </a:lnL>
                    <a:lnR w="12700">
                      <a:solidFill>
                        <a:srgbClr val="D9D9D9"/>
                      </a:solidFill>
                      <a:prstDash val="solid"/>
                    </a:lnR>
                  </a:tcPr>
                </a:tc>
                <a:tc>
                  <a:txBody>
                    <a:bodyPr/>
                    <a:lstStyle/>
                    <a:p>
                      <a:pPr algn="ctr">
                        <a:lnSpc>
                          <a:spcPct val="100000"/>
                        </a:lnSpc>
                        <a:spcBef>
                          <a:spcPts val="110"/>
                        </a:spcBef>
                      </a:pPr>
                      <a:r>
                        <a:rPr sz="900" spc="-25" dirty="0">
                          <a:solidFill>
                            <a:srgbClr val="585858"/>
                          </a:solidFill>
                          <a:latin typeface="Calibri"/>
                          <a:cs typeface="Calibri"/>
                        </a:rPr>
                        <a:t>422</a:t>
                      </a:r>
                      <a:endParaRPr sz="900">
                        <a:latin typeface="Calibri"/>
                        <a:cs typeface="Calibri"/>
                      </a:endParaRPr>
                    </a:p>
                  </a:txBody>
                  <a:tcPr marL="0" marR="0" marT="13970" marB="0">
                    <a:lnL w="12700">
                      <a:solidFill>
                        <a:srgbClr val="D9D9D9"/>
                      </a:solidFill>
                      <a:prstDash val="solid"/>
                    </a:lnL>
                    <a:lnR w="12700">
                      <a:solidFill>
                        <a:srgbClr val="D9D9D9"/>
                      </a:solidFill>
                      <a:prstDash val="solid"/>
                    </a:lnR>
                  </a:tcPr>
                </a:tc>
                <a:tc>
                  <a:txBody>
                    <a:bodyPr/>
                    <a:lstStyle/>
                    <a:p>
                      <a:pPr marL="1905" algn="ctr">
                        <a:lnSpc>
                          <a:spcPct val="100000"/>
                        </a:lnSpc>
                        <a:spcBef>
                          <a:spcPts val="110"/>
                        </a:spcBef>
                      </a:pPr>
                      <a:r>
                        <a:rPr sz="900" spc="-25" dirty="0">
                          <a:solidFill>
                            <a:srgbClr val="585858"/>
                          </a:solidFill>
                          <a:latin typeface="Calibri"/>
                          <a:cs typeface="Calibri"/>
                        </a:rPr>
                        <a:t>208</a:t>
                      </a:r>
                      <a:endParaRPr sz="900">
                        <a:latin typeface="Calibri"/>
                        <a:cs typeface="Calibri"/>
                      </a:endParaRPr>
                    </a:p>
                  </a:txBody>
                  <a:tcPr marL="0" marR="0" marT="13970" marB="0">
                    <a:lnL w="12700">
                      <a:solidFill>
                        <a:srgbClr val="D9D9D9"/>
                      </a:solidFill>
                      <a:prstDash val="solid"/>
                    </a:lnL>
                    <a:lnR w="12700">
                      <a:solidFill>
                        <a:srgbClr val="D9D9D9"/>
                      </a:solidFill>
                      <a:prstDash val="solid"/>
                    </a:lnR>
                  </a:tcPr>
                </a:tc>
                <a:tc>
                  <a:txBody>
                    <a:bodyPr/>
                    <a:lstStyle/>
                    <a:p>
                      <a:pPr algn="ctr">
                        <a:lnSpc>
                          <a:spcPct val="100000"/>
                        </a:lnSpc>
                        <a:spcBef>
                          <a:spcPts val="110"/>
                        </a:spcBef>
                      </a:pPr>
                      <a:r>
                        <a:rPr sz="900" spc="-25" dirty="0">
                          <a:solidFill>
                            <a:srgbClr val="585858"/>
                          </a:solidFill>
                          <a:latin typeface="Calibri"/>
                          <a:cs typeface="Calibri"/>
                        </a:rPr>
                        <a:t>20</a:t>
                      </a:r>
                      <a:endParaRPr sz="900">
                        <a:latin typeface="Calibri"/>
                        <a:cs typeface="Calibri"/>
                      </a:endParaRPr>
                    </a:p>
                  </a:txBody>
                  <a:tcPr marL="0" marR="0" marT="13970" marB="0">
                    <a:lnL w="12700">
                      <a:solidFill>
                        <a:srgbClr val="D9D9D9"/>
                      </a:solidFill>
                      <a:prstDash val="solid"/>
                    </a:lnL>
                    <a:lnR w="12700">
                      <a:solidFill>
                        <a:srgbClr val="D9D9D9"/>
                      </a:solidFill>
                      <a:prstDash val="solid"/>
                    </a:lnR>
                  </a:tcPr>
                </a:tc>
                <a:tc>
                  <a:txBody>
                    <a:bodyPr/>
                    <a:lstStyle/>
                    <a:p>
                      <a:pPr algn="ctr">
                        <a:lnSpc>
                          <a:spcPct val="100000"/>
                        </a:lnSpc>
                        <a:spcBef>
                          <a:spcPts val="110"/>
                        </a:spcBef>
                      </a:pPr>
                      <a:r>
                        <a:rPr sz="900" spc="-50" dirty="0">
                          <a:solidFill>
                            <a:srgbClr val="585858"/>
                          </a:solidFill>
                          <a:latin typeface="Calibri"/>
                          <a:cs typeface="Calibri"/>
                        </a:rPr>
                        <a:t>3</a:t>
                      </a:r>
                      <a:endParaRPr sz="900">
                        <a:latin typeface="Calibri"/>
                        <a:cs typeface="Calibri"/>
                      </a:endParaRPr>
                    </a:p>
                  </a:txBody>
                  <a:tcPr marL="0" marR="0" marT="13970" marB="0">
                    <a:lnL w="12700">
                      <a:solidFill>
                        <a:srgbClr val="D9D9D9"/>
                      </a:solidFill>
                      <a:prstDash val="solid"/>
                    </a:lnL>
                    <a:lnR w="12700">
                      <a:solidFill>
                        <a:srgbClr val="D9D9D9"/>
                      </a:solidFill>
                      <a:prstDash val="solid"/>
                    </a:lnR>
                  </a:tcPr>
                </a:tc>
                <a:tc>
                  <a:txBody>
                    <a:bodyPr/>
                    <a:lstStyle/>
                    <a:p>
                      <a:pPr marL="235585" algn="ctr">
                        <a:lnSpc>
                          <a:spcPct val="100000"/>
                        </a:lnSpc>
                        <a:spcBef>
                          <a:spcPts val="110"/>
                        </a:spcBef>
                      </a:pPr>
                      <a:r>
                        <a:rPr sz="900" spc="-50" dirty="0">
                          <a:solidFill>
                            <a:srgbClr val="585858"/>
                          </a:solidFill>
                          <a:latin typeface="Calibri"/>
                          <a:cs typeface="Calibri"/>
                        </a:rPr>
                        <a:t>0</a:t>
                      </a:r>
                      <a:endParaRPr sz="900">
                        <a:latin typeface="Calibri"/>
                        <a:cs typeface="Calibri"/>
                      </a:endParaRPr>
                    </a:p>
                  </a:txBody>
                  <a:tcPr marL="0" marR="0" marT="13970" marB="0">
                    <a:lnL w="12700">
                      <a:solidFill>
                        <a:srgbClr val="D9D9D9"/>
                      </a:solidFill>
                      <a:prstDash val="solid"/>
                    </a:lnL>
                  </a:tcPr>
                </a:tc>
                <a:extLst>
                  <a:ext uri="{0D108BD9-81ED-4DB2-BD59-A6C34878D82A}">
                    <a16:rowId xmlns:a16="http://schemas.microsoft.com/office/drawing/2014/main" val="10002"/>
                  </a:ext>
                </a:extLst>
              </a:tr>
              <a:tr h="191135">
                <a:tc>
                  <a:txBody>
                    <a:bodyPr/>
                    <a:lstStyle/>
                    <a:p>
                      <a:pPr marL="135890">
                        <a:lnSpc>
                          <a:spcPct val="100000"/>
                        </a:lnSpc>
                        <a:spcBef>
                          <a:spcPts val="70"/>
                        </a:spcBef>
                      </a:pPr>
                      <a:r>
                        <a:rPr sz="900" dirty="0">
                          <a:solidFill>
                            <a:srgbClr val="585858"/>
                          </a:solidFill>
                          <a:latin typeface="Calibri"/>
                          <a:cs typeface="Calibri"/>
                        </a:rPr>
                        <a:t>Open</a:t>
                      </a:r>
                      <a:r>
                        <a:rPr sz="900" spc="65" dirty="0">
                          <a:solidFill>
                            <a:srgbClr val="585858"/>
                          </a:solidFill>
                          <a:latin typeface="Calibri"/>
                          <a:cs typeface="Calibri"/>
                        </a:rPr>
                        <a:t> </a:t>
                      </a:r>
                      <a:r>
                        <a:rPr sz="900" spc="-10" dirty="0">
                          <a:solidFill>
                            <a:srgbClr val="585858"/>
                          </a:solidFill>
                          <a:latin typeface="Calibri"/>
                          <a:cs typeface="Calibri"/>
                        </a:rPr>
                        <a:t>Unassigned</a:t>
                      </a:r>
                      <a:endParaRPr sz="900">
                        <a:latin typeface="Calibri"/>
                        <a:cs typeface="Calibri"/>
                      </a:endParaRPr>
                    </a:p>
                  </a:txBody>
                  <a:tcPr marL="0" marR="0" marT="8890" marB="0">
                    <a:lnL w="12700">
                      <a:solidFill>
                        <a:srgbClr val="D9D9D9"/>
                      </a:solidFill>
                      <a:prstDash val="solid"/>
                    </a:lnL>
                    <a:lnR w="12700">
                      <a:solidFill>
                        <a:srgbClr val="D9D9D9"/>
                      </a:solidFill>
                      <a:prstDash val="solid"/>
                    </a:lnR>
                  </a:tcPr>
                </a:tc>
                <a:tc>
                  <a:txBody>
                    <a:bodyPr/>
                    <a:lstStyle/>
                    <a:p>
                      <a:pPr algn="ctr">
                        <a:lnSpc>
                          <a:spcPct val="100000"/>
                        </a:lnSpc>
                        <a:spcBef>
                          <a:spcPts val="95"/>
                        </a:spcBef>
                      </a:pPr>
                      <a:r>
                        <a:rPr sz="900" spc="-10" dirty="0">
                          <a:solidFill>
                            <a:srgbClr val="585858"/>
                          </a:solidFill>
                          <a:latin typeface="Calibri"/>
                          <a:cs typeface="Calibri"/>
                        </a:rPr>
                        <a:t>1,821</a:t>
                      </a:r>
                      <a:endParaRPr sz="900">
                        <a:latin typeface="Calibri"/>
                        <a:cs typeface="Calibri"/>
                      </a:endParaRPr>
                    </a:p>
                  </a:txBody>
                  <a:tcPr marL="0" marR="0" marT="12065" marB="0">
                    <a:lnL w="12700">
                      <a:solidFill>
                        <a:srgbClr val="D9D9D9"/>
                      </a:solidFill>
                      <a:prstDash val="solid"/>
                    </a:lnL>
                    <a:lnR w="12700">
                      <a:solidFill>
                        <a:srgbClr val="D9D9D9"/>
                      </a:solidFill>
                      <a:prstDash val="solid"/>
                    </a:lnR>
                  </a:tcPr>
                </a:tc>
                <a:tc>
                  <a:txBody>
                    <a:bodyPr/>
                    <a:lstStyle/>
                    <a:p>
                      <a:pPr algn="ctr">
                        <a:lnSpc>
                          <a:spcPct val="100000"/>
                        </a:lnSpc>
                        <a:spcBef>
                          <a:spcPts val="95"/>
                        </a:spcBef>
                      </a:pPr>
                      <a:r>
                        <a:rPr sz="900" spc="-25" dirty="0">
                          <a:solidFill>
                            <a:srgbClr val="585858"/>
                          </a:solidFill>
                          <a:latin typeface="Calibri"/>
                          <a:cs typeface="Calibri"/>
                        </a:rPr>
                        <a:t>128</a:t>
                      </a:r>
                      <a:endParaRPr sz="900">
                        <a:latin typeface="Calibri"/>
                        <a:cs typeface="Calibri"/>
                      </a:endParaRPr>
                    </a:p>
                  </a:txBody>
                  <a:tcPr marL="0" marR="0" marT="12065" marB="0">
                    <a:lnL w="12700">
                      <a:solidFill>
                        <a:srgbClr val="D9D9D9"/>
                      </a:solidFill>
                      <a:prstDash val="solid"/>
                    </a:lnL>
                    <a:lnR w="12700">
                      <a:solidFill>
                        <a:srgbClr val="D9D9D9"/>
                      </a:solidFill>
                      <a:prstDash val="solid"/>
                    </a:lnR>
                  </a:tcPr>
                </a:tc>
                <a:tc>
                  <a:txBody>
                    <a:bodyPr/>
                    <a:lstStyle/>
                    <a:p>
                      <a:pPr marL="1270" algn="ctr">
                        <a:lnSpc>
                          <a:spcPct val="100000"/>
                        </a:lnSpc>
                        <a:spcBef>
                          <a:spcPts val="95"/>
                        </a:spcBef>
                      </a:pPr>
                      <a:r>
                        <a:rPr sz="900" spc="-25" dirty="0">
                          <a:solidFill>
                            <a:srgbClr val="585858"/>
                          </a:solidFill>
                          <a:latin typeface="Calibri"/>
                          <a:cs typeface="Calibri"/>
                        </a:rPr>
                        <a:t>275</a:t>
                      </a:r>
                      <a:endParaRPr sz="900">
                        <a:latin typeface="Calibri"/>
                        <a:cs typeface="Calibri"/>
                      </a:endParaRPr>
                    </a:p>
                  </a:txBody>
                  <a:tcPr marL="0" marR="0" marT="12065" marB="0">
                    <a:lnL w="12700">
                      <a:solidFill>
                        <a:srgbClr val="D9D9D9"/>
                      </a:solidFill>
                      <a:prstDash val="solid"/>
                    </a:lnL>
                    <a:lnR w="12700">
                      <a:solidFill>
                        <a:srgbClr val="D9D9D9"/>
                      </a:solidFill>
                      <a:prstDash val="solid"/>
                    </a:lnR>
                  </a:tcPr>
                </a:tc>
                <a:tc>
                  <a:txBody>
                    <a:bodyPr/>
                    <a:lstStyle/>
                    <a:p>
                      <a:pPr algn="ctr">
                        <a:lnSpc>
                          <a:spcPct val="100000"/>
                        </a:lnSpc>
                        <a:spcBef>
                          <a:spcPts val="95"/>
                        </a:spcBef>
                      </a:pPr>
                      <a:r>
                        <a:rPr sz="900" spc="-25" dirty="0">
                          <a:solidFill>
                            <a:srgbClr val="585858"/>
                          </a:solidFill>
                          <a:latin typeface="Calibri"/>
                          <a:cs typeface="Calibri"/>
                        </a:rPr>
                        <a:t>279</a:t>
                      </a:r>
                      <a:endParaRPr sz="900">
                        <a:latin typeface="Calibri"/>
                        <a:cs typeface="Calibri"/>
                      </a:endParaRPr>
                    </a:p>
                  </a:txBody>
                  <a:tcPr marL="0" marR="0" marT="12065" marB="0">
                    <a:lnL w="12700">
                      <a:solidFill>
                        <a:srgbClr val="D9D9D9"/>
                      </a:solidFill>
                      <a:prstDash val="solid"/>
                    </a:lnL>
                    <a:lnR w="12700">
                      <a:solidFill>
                        <a:srgbClr val="D9D9D9"/>
                      </a:solidFill>
                      <a:prstDash val="solid"/>
                    </a:lnR>
                  </a:tcPr>
                </a:tc>
                <a:tc>
                  <a:txBody>
                    <a:bodyPr/>
                    <a:lstStyle/>
                    <a:p>
                      <a:pPr algn="ctr">
                        <a:lnSpc>
                          <a:spcPct val="100000"/>
                        </a:lnSpc>
                        <a:spcBef>
                          <a:spcPts val="95"/>
                        </a:spcBef>
                      </a:pPr>
                      <a:r>
                        <a:rPr sz="900" spc="-25" dirty="0">
                          <a:solidFill>
                            <a:srgbClr val="585858"/>
                          </a:solidFill>
                          <a:latin typeface="Calibri"/>
                          <a:cs typeface="Calibri"/>
                        </a:rPr>
                        <a:t>462</a:t>
                      </a:r>
                      <a:endParaRPr sz="900">
                        <a:latin typeface="Calibri"/>
                        <a:cs typeface="Calibri"/>
                      </a:endParaRPr>
                    </a:p>
                  </a:txBody>
                  <a:tcPr marL="0" marR="0" marT="12065" marB="0">
                    <a:lnL w="12700">
                      <a:solidFill>
                        <a:srgbClr val="D9D9D9"/>
                      </a:solidFill>
                      <a:prstDash val="solid"/>
                    </a:lnL>
                    <a:lnR w="12700">
                      <a:solidFill>
                        <a:srgbClr val="D9D9D9"/>
                      </a:solidFill>
                      <a:prstDash val="solid"/>
                    </a:lnR>
                  </a:tcPr>
                </a:tc>
                <a:tc>
                  <a:txBody>
                    <a:bodyPr/>
                    <a:lstStyle/>
                    <a:p>
                      <a:pPr marL="1905" algn="ctr">
                        <a:lnSpc>
                          <a:spcPct val="100000"/>
                        </a:lnSpc>
                        <a:spcBef>
                          <a:spcPts val="95"/>
                        </a:spcBef>
                      </a:pPr>
                      <a:r>
                        <a:rPr sz="900" spc="-25" dirty="0">
                          <a:solidFill>
                            <a:srgbClr val="585858"/>
                          </a:solidFill>
                          <a:latin typeface="Calibri"/>
                          <a:cs typeface="Calibri"/>
                        </a:rPr>
                        <a:t>246</a:t>
                      </a:r>
                      <a:endParaRPr sz="900">
                        <a:latin typeface="Calibri"/>
                        <a:cs typeface="Calibri"/>
                      </a:endParaRPr>
                    </a:p>
                  </a:txBody>
                  <a:tcPr marL="0" marR="0" marT="12065" marB="0">
                    <a:lnL w="12700">
                      <a:solidFill>
                        <a:srgbClr val="D9D9D9"/>
                      </a:solidFill>
                      <a:prstDash val="solid"/>
                    </a:lnL>
                    <a:lnR w="12700">
                      <a:solidFill>
                        <a:srgbClr val="D9D9D9"/>
                      </a:solidFill>
                      <a:prstDash val="solid"/>
                    </a:lnR>
                  </a:tcPr>
                </a:tc>
                <a:tc>
                  <a:txBody>
                    <a:bodyPr/>
                    <a:lstStyle/>
                    <a:p>
                      <a:pPr algn="ctr">
                        <a:lnSpc>
                          <a:spcPct val="100000"/>
                        </a:lnSpc>
                        <a:spcBef>
                          <a:spcPts val="95"/>
                        </a:spcBef>
                      </a:pPr>
                      <a:r>
                        <a:rPr sz="900" spc="-25" dirty="0">
                          <a:solidFill>
                            <a:srgbClr val="585858"/>
                          </a:solidFill>
                          <a:latin typeface="Calibri"/>
                          <a:cs typeface="Calibri"/>
                        </a:rPr>
                        <a:t>27</a:t>
                      </a:r>
                      <a:endParaRPr sz="900">
                        <a:latin typeface="Calibri"/>
                        <a:cs typeface="Calibri"/>
                      </a:endParaRPr>
                    </a:p>
                  </a:txBody>
                  <a:tcPr marL="0" marR="0" marT="12065" marB="0">
                    <a:lnL w="12700">
                      <a:solidFill>
                        <a:srgbClr val="D9D9D9"/>
                      </a:solidFill>
                      <a:prstDash val="solid"/>
                    </a:lnL>
                    <a:lnR w="12700">
                      <a:solidFill>
                        <a:srgbClr val="D9D9D9"/>
                      </a:solidFill>
                      <a:prstDash val="solid"/>
                    </a:lnR>
                  </a:tcPr>
                </a:tc>
                <a:tc>
                  <a:txBody>
                    <a:bodyPr/>
                    <a:lstStyle/>
                    <a:p>
                      <a:pPr algn="ctr">
                        <a:lnSpc>
                          <a:spcPct val="100000"/>
                        </a:lnSpc>
                        <a:spcBef>
                          <a:spcPts val="95"/>
                        </a:spcBef>
                      </a:pPr>
                      <a:r>
                        <a:rPr sz="900" spc="-50" dirty="0">
                          <a:solidFill>
                            <a:srgbClr val="585858"/>
                          </a:solidFill>
                          <a:latin typeface="Calibri"/>
                          <a:cs typeface="Calibri"/>
                        </a:rPr>
                        <a:t>5</a:t>
                      </a:r>
                      <a:endParaRPr sz="900">
                        <a:latin typeface="Calibri"/>
                        <a:cs typeface="Calibri"/>
                      </a:endParaRPr>
                    </a:p>
                  </a:txBody>
                  <a:tcPr marL="0" marR="0" marT="12065" marB="0">
                    <a:lnL w="12700">
                      <a:solidFill>
                        <a:srgbClr val="D9D9D9"/>
                      </a:solidFill>
                      <a:prstDash val="solid"/>
                    </a:lnL>
                    <a:lnR w="12700">
                      <a:solidFill>
                        <a:srgbClr val="D9D9D9"/>
                      </a:solidFill>
                      <a:prstDash val="solid"/>
                    </a:lnR>
                  </a:tcPr>
                </a:tc>
                <a:tc>
                  <a:txBody>
                    <a:bodyPr/>
                    <a:lstStyle/>
                    <a:p>
                      <a:pPr marL="235585" algn="ctr">
                        <a:lnSpc>
                          <a:spcPct val="100000"/>
                        </a:lnSpc>
                        <a:spcBef>
                          <a:spcPts val="95"/>
                        </a:spcBef>
                      </a:pPr>
                      <a:r>
                        <a:rPr sz="900" spc="-50" dirty="0">
                          <a:solidFill>
                            <a:srgbClr val="585858"/>
                          </a:solidFill>
                          <a:latin typeface="Calibri"/>
                          <a:cs typeface="Calibri"/>
                        </a:rPr>
                        <a:t>5</a:t>
                      </a:r>
                      <a:endParaRPr sz="900">
                        <a:latin typeface="Calibri"/>
                        <a:cs typeface="Calibri"/>
                      </a:endParaRPr>
                    </a:p>
                  </a:txBody>
                  <a:tcPr marL="0" marR="0" marT="12065" marB="0">
                    <a:lnL w="12700">
                      <a:solidFill>
                        <a:srgbClr val="D9D9D9"/>
                      </a:solidFill>
                      <a:prstDash val="solid"/>
                    </a:lnL>
                  </a:tcPr>
                </a:tc>
                <a:extLst>
                  <a:ext uri="{0D108BD9-81ED-4DB2-BD59-A6C34878D82A}">
                    <a16:rowId xmlns:a16="http://schemas.microsoft.com/office/drawing/2014/main" val="10003"/>
                  </a:ext>
                </a:extLst>
              </a:tr>
              <a:tr h="184785">
                <a:tc>
                  <a:txBody>
                    <a:bodyPr/>
                    <a:lstStyle/>
                    <a:p>
                      <a:pPr marL="135890">
                        <a:lnSpc>
                          <a:spcPct val="100000"/>
                        </a:lnSpc>
                        <a:spcBef>
                          <a:spcPts val="55"/>
                        </a:spcBef>
                      </a:pPr>
                      <a:r>
                        <a:rPr sz="900" dirty="0">
                          <a:solidFill>
                            <a:srgbClr val="585858"/>
                          </a:solidFill>
                          <a:latin typeface="Calibri"/>
                          <a:cs typeface="Calibri"/>
                        </a:rPr>
                        <a:t>Total</a:t>
                      </a:r>
                      <a:r>
                        <a:rPr sz="900" spc="55" dirty="0">
                          <a:solidFill>
                            <a:srgbClr val="585858"/>
                          </a:solidFill>
                          <a:latin typeface="Calibri"/>
                          <a:cs typeface="Calibri"/>
                        </a:rPr>
                        <a:t> </a:t>
                      </a:r>
                      <a:r>
                        <a:rPr sz="900" spc="-20" dirty="0">
                          <a:solidFill>
                            <a:srgbClr val="585858"/>
                          </a:solidFill>
                          <a:latin typeface="Calibri"/>
                          <a:cs typeface="Calibri"/>
                        </a:rPr>
                        <a:t>Open</a:t>
                      </a:r>
                      <a:endParaRPr sz="900">
                        <a:latin typeface="Calibri"/>
                        <a:cs typeface="Calibri"/>
                      </a:endParaRPr>
                    </a:p>
                  </a:txBody>
                  <a:tcPr marL="0" marR="0" marT="6985" marB="0">
                    <a:lnL w="12700">
                      <a:solidFill>
                        <a:srgbClr val="D9D9D9"/>
                      </a:solidFill>
                      <a:prstDash val="solid"/>
                    </a:lnL>
                    <a:lnR w="12700">
                      <a:solidFill>
                        <a:srgbClr val="D9D9D9"/>
                      </a:solidFill>
                      <a:prstDash val="solid"/>
                    </a:lnR>
                  </a:tcPr>
                </a:tc>
                <a:tc>
                  <a:txBody>
                    <a:bodyPr/>
                    <a:lstStyle/>
                    <a:p>
                      <a:pPr algn="ctr">
                        <a:lnSpc>
                          <a:spcPct val="100000"/>
                        </a:lnSpc>
                        <a:spcBef>
                          <a:spcPts val="80"/>
                        </a:spcBef>
                      </a:pPr>
                      <a:r>
                        <a:rPr sz="900" spc="-10" dirty="0">
                          <a:solidFill>
                            <a:srgbClr val="585858"/>
                          </a:solidFill>
                          <a:latin typeface="Calibri"/>
                          <a:cs typeface="Calibri"/>
                        </a:rPr>
                        <a:t>6,677</a:t>
                      </a:r>
                      <a:endParaRPr sz="900">
                        <a:latin typeface="Calibri"/>
                        <a:cs typeface="Calibri"/>
                      </a:endParaRPr>
                    </a:p>
                  </a:txBody>
                  <a:tcPr marL="0" marR="0" marT="10160" marB="0">
                    <a:lnL w="12700">
                      <a:solidFill>
                        <a:srgbClr val="D9D9D9"/>
                      </a:solidFill>
                      <a:prstDash val="solid"/>
                    </a:lnL>
                    <a:lnR w="12700">
                      <a:solidFill>
                        <a:srgbClr val="D9D9D9"/>
                      </a:solidFill>
                      <a:prstDash val="solid"/>
                    </a:lnR>
                  </a:tcPr>
                </a:tc>
                <a:tc>
                  <a:txBody>
                    <a:bodyPr/>
                    <a:lstStyle/>
                    <a:p>
                      <a:pPr marL="1905" algn="ctr">
                        <a:lnSpc>
                          <a:spcPct val="100000"/>
                        </a:lnSpc>
                        <a:spcBef>
                          <a:spcPts val="80"/>
                        </a:spcBef>
                      </a:pPr>
                      <a:r>
                        <a:rPr sz="900" spc="-10" dirty="0">
                          <a:solidFill>
                            <a:srgbClr val="585858"/>
                          </a:solidFill>
                          <a:latin typeface="Calibri"/>
                          <a:cs typeface="Calibri"/>
                        </a:rPr>
                        <a:t>5,673</a:t>
                      </a:r>
                      <a:endParaRPr sz="900">
                        <a:latin typeface="Calibri"/>
                        <a:cs typeface="Calibri"/>
                      </a:endParaRPr>
                    </a:p>
                  </a:txBody>
                  <a:tcPr marL="0" marR="0" marT="10160" marB="0">
                    <a:lnL w="12700">
                      <a:solidFill>
                        <a:srgbClr val="D9D9D9"/>
                      </a:solidFill>
                      <a:prstDash val="solid"/>
                    </a:lnL>
                    <a:lnR w="12700">
                      <a:solidFill>
                        <a:srgbClr val="D9D9D9"/>
                      </a:solidFill>
                      <a:prstDash val="solid"/>
                    </a:lnR>
                  </a:tcPr>
                </a:tc>
                <a:tc>
                  <a:txBody>
                    <a:bodyPr/>
                    <a:lstStyle/>
                    <a:p>
                      <a:pPr marL="3810" algn="ctr">
                        <a:lnSpc>
                          <a:spcPct val="100000"/>
                        </a:lnSpc>
                        <a:spcBef>
                          <a:spcPts val="80"/>
                        </a:spcBef>
                      </a:pPr>
                      <a:r>
                        <a:rPr sz="900" spc="-10" dirty="0">
                          <a:solidFill>
                            <a:srgbClr val="585858"/>
                          </a:solidFill>
                          <a:latin typeface="Calibri"/>
                          <a:cs typeface="Calibri"/>
                        </a:rPr>
                        <a:t>1,847</a:t>
                      </a:r>
                      <a:endParaRPr sz="900">
                        <a:latin typeface="Calibri"/>
                        <a:cs typeface="Calibri"/>
                      </a:endParaRPr>
                    </a:p>
                  </a:txBody>
                  <a:tcPr marL="0" marR="0" marT="10160" marB="0">
                    <a:lnL w="12700">
                      <a:solidFill>
                        <a:srgbClr val="D9D9D9"/>
                      </a:solidFill>
                      <a:prstDash val="solid"/>
                    </a:lnL>
                    <a:lnR w="12700">
                      <a:solidFill>
                        <a:srgbClr val="D9D9D9"/>
                      </a:solidFill>
                      <a:prstDash val="solid"/>
                    </a:lnR>
                  </a:tcPr>
                </a:tc>
                <a:tc>
                  <a:txBody>
                    <a:bodyPr/>
                    <a:lstStyle/>
                    <a:p>
                      <a:pPr algn="ctr">
                        <a:lnSpc>
                          <a:spcPct val="100000"/>
                        </a:lnSpc>
                        <a:spcBef>
                          <a:spcPts val="80"/>
                        </a:spcBef>
                      </a:pPr>
                      <a:r>
                        <a:rPr sz="900" spc="-25" dirty="0">
                          <a:solidFill>
                            <a:srgbClr val="585858"/>
                          </a:solidFill>
                          <a:latin typeface="Calibri"/>
                          <a:cs typeface="Calibri"/>
                        </a:rPr>
                        <a:t>934</a:t>
                      </a:r>
                      <a:endParaRPr sz="900">
                        <a:latin typeface="Calibri"/>
                        <a:cs typeface="Calibri"/>
                      </a:endParaRPr>
                    </a:p>
                  </a:txBody>
                  <a:tcPr marL="0" marR="0" marT="10160" marB="0">
                    <a:lnL w="12700">
                      <a:solidFill>
                        <a:srgbClr val="D9D9D9"/>
                      </a:solidFill>
                      <a:prstDash val="solid"/>
                    </a:lnL>
                    <a:lnR w="12700">
                      <a:solidFill>
                        <a:srgbClr val="D9D9D9"/>
                      </a:solidFill>
                      <a:prstDash val="solid"/>
                    </a:lnR>
                  </a:tcPr>
                </a:tc>
                <a:tc>
                  <a:txBody>
                    <a:bodyPr/>
                    <a:lstStyle/>
                    <a:p>
                      <a:pPr algn="ctr">
                        <a:lnSpc>
                          <a:spcPct val="100000"/>
                        </a:lnSpc>
                        <a:spcBef>
                          <a:spcPts val="80"/>
                        </a:spcBef>
                      </a:pPr>
                      <a:r>
                        <a:rPr sz="900" spc="-25" dirty="0">
                          <a:solidFill>
                            <a:srgbClr val="585858"/>
                          </a:solidFill>
                          <a:latin typeface="Calibri"/>
                          <a:cs typeface="Calibri"/>
                        </a:rPr>
                        <a:t>903</a:t>
                      </a:r>
                      <a:endParaRPr sz="900">
                        <a:latin typeface="Calibri"/>
                        <a:cs typeface="Calibri"/>
                      </a:endParaRPr>
                    </a:p>
                  </a:txBody>
                  <a:tcPr marL="0" marR="0" marT="10160" marB="0">
                    <a:lnL w="12700">
                      <a:solidFill>
                        <a:srgbClr val="D9D9D9"/>
                      </a:solidFill>
                      <a:prstDash val="solid"/>
                    </a:lnL>
                    <a:lnR w="12700">
                      <a:solidFill>
                        <a:srgbClr val="D9D9D9"/>
                      </a:solidFill>
                      <a:prstDash val="solid"/>
                    </a:lnR>
                  </a:tcPr>
                </a:tc>
                <a:tc>
                  <a:txBody>
                    <a:bodyPr/>
                    <a:lstStyle/>
                    <a:p>
                      <a:pPr marL="1905" algn="ctr">
                        <a:lnSpc>
                          <a:spcPct val="100000"/>
                        </a:lnSpc>
                        <a:spcBef>
                          <a:spcPts val="80"/>
                        </a:spcBef>
                      </a:pPr>
                      <a:r>
                        <a:rPr sz="900" spc="-25" dirty="0">
                          <a:solidFill>
                            <a:srgbClr val="585858"/>
                          </a:solidFill>
                          <a:latin typeface="Calibri"/>
                          <a:cs typeface="Calibri"/>
                        </a:rPr>
                        <a:t>665</a:t>
                      </a:r>
                      <a:endParaRPr sz="900">
                        <a:latin typeface="Calibri"/>
                        <a:cs typeface="Calibri"/>
                      </a:endParaRPr>
                    </a:p>
                  </a:txBody>
                  <a:tcPr marL="0" marR="0" marT="10160" marB="0">
                    <a:lnL w="12700">
                      <a:solidFill>
                        <a:srgbClr val="D9D9D9"/>
                      </a:solidFill>
                      <a:prstDash val="solid"/>
                    </a:lnL>
                    <a:lnR w="12700">
                      <a:solidFill>
                        <a:srgbClr val="D9D9D9"/>
                      </a:solidFill>
                      <a:prstDash val="solid"/>
                    </a:lnR>
                  </a:tcPr>
                </a:tc>
                <a:tc>
                  <a:txBody>
                    <a:bodyPr/>
                    <a:lstStyle/>
                    <a:p>
                      <a:pPr algn="ctr">
                        <a:lnSpc>
                          <a:spcPct val="100000"/>
                        </a:lnSpc>
                        <a:spcBef>
                          <a:spcPts val="80"/>
                        </a:spcBef>
                      </a:pPr>
                      <a:r>
                        <a:rPr sz="900" spc="-25" dirty="0">
                          <a:solidFill>
                            <a:srgbClr val="585858"/>
                          </a:solidFill>
                          <a:latin typeface="Calibri"/>
                          <a:cs typeface="Calibri"/>
                        </a:rPr>
                        <a:t>30</a:t>
                      </a:r>
                      <a:endParaRPr sz="900">
                        <a:latin typeface="Calibri"/>
                        <a:cs typeface="Calibri"/>
                      </a:endParaRPr>
                    </a:p>
                  </a:txBody>
                  <a:tcPr marL="0" marR="0" marT="10160" marB="0">
                    <a:lnL w="12700">
                      <a:solidFill>
                        <a:srgbClr val="D9D9D9"/>
                      </a:solidFill>
                      <a:prstDash val="solid"/>
                    </a:lnL>
                    <a:lnR w="12700">
                      <a:solidFill>
                        <a:srgbClr val="D9D9D9"/>
                      </a:solidFill>
                      <a:prstDash val="solid"/>
                    </a:lnR>
                  </a:tcPr>
                </a:tc>
                <a:tc>
                  <a:txBody>
                    <a:bodyPr/>
                    <a:lstStyle/>
                    <a:p>
                      <a:pPr algn="ctr">
                        <a:lnSpc>
                          <a:spcPct val="100000"/>
                        </a:lnSpc>
                        <a:spcBef>
                          <a:spcPts val="80"/>
                        </a:spcBef>
                      </a:pPr>
                      <a:r>
                        <a:rPr sz="900" spc="-25" dirty="0">
                          <a:solidFill>
                            <a:srgbClr val="585858"/>
                          </a:solidFill>
                          <a:latin typeface="Calibri"/>
                          <a:cs typeface="Calibri"/>
                        </a:rPr>
                        <a:t>30</a:t>
                      </a:r>
                      <a:endParaRPr sz="900">
                        <a:latin typeface="Calibri"/>
                        <a:cs typeface="Calibri"/>
                      </a:endParaRPr>
                    </a:p>
                  </a:txBody>
                  <a:tcPr marL="0" marR="0" marT="10160" marB="0">
                    <a:lnL w="12700">
                      <a:solidFill>
                        <a:srgbClr val="D9D9D9"/>
                      </a:solidFill>
                      <a:prstDash val="solid"/>
                    </a:lnL>
                    <a:lnR w="12700">
                      <a:solidFill>
                        <a:srgbClr val="D9D9D9"/>
                      </a:solidFill>
                      <a:prstDash val="solid"/>
                    </a:lnR>
                  </a:tcPr>
                </a:tc>
                <a:tc>
                  <a:txBody>
                    <a:bodyPr/>
                    <a:lstStyle/>
                    <a:p>
                      <a:pPr marL="233679" algn="ctr">
                        <a:lnSpc>
                          <a:spcPct val="100000"/>
                        </a:lnSpc>
                        <a:spcBef>
                          <a:spcPts val="80"/>
                        </a:spcBef>
                      </a:pPr>
                      <a:r>
                        <a:rPr sz="900" spc="-25" dirty="0">
                          <a:solidFill>
                            <a:srgbClr val="585858"/>
                          </a:solidFill>
                          <a:latin typeface="Calibri"/>
                          <a:cs typeface="Calibri"/>
                        </a:rPr>
                        <a:t>20</a:t>
                      </a:r>
                      <a:endParaRPr sz="900">
                        <a:latin typeface="Calibri"/>
                        <a:cs typeface="Calibri"/>
                      </a:endParaRPr>
                    </a:p>
                  </a:txBody>
                  <a:tcPr marL="0" marR="0" marT="10160" marB="0">
                    <a:lnL w="12700">
                      <a:solidFill>
                        <a:srgbClr val="D9D9D9"/>
                      </a:solidFill>
                      <a:prstDash val="solid"/>
                    </a:lnL>
                  </a:tcPr>
                </a:tc>
                <a:extLst>
                  <a:ext uri="{0D108BD9-81ED-4DB2-BD59-A6C34878D82A}">
                    <a16:rowId xmlns:a16="http://schemas.microsoft.com/office/drawing/2014/main" val="10004"/>
                  </a:ext>
                </a:extLst>
              </a:tr>
            </a:tbl>
          </a:graphicData>
        </a:graphic>
      </p:graphicFrame>
      <p:sp>
        <p:nvSpPr>
          <p:cNvPr id="30" name="object 30"/>
          <p:cNvSpPr txBox="1"/>
          <p:nvPr/>
        </p:nvSpPr>
        <p:spPr>
          <a:xfrm>
            <a:off x="2363020" y="5340888"/>
            <a:ext cx="296545" cy="168275"/>
          </a:xfrm>
          <a:prstGeom prst="rect">
            <a:avLst/>
          </a:prstGeom>
        </p:spPr>
        <p:txBody>
          <a:bodyPr vert="horz" wrap="square" lIns="0" tIns="17145" rIns="0" bIns="0" rtlCol="0">
            <a:spAutoFit/>
          </a:bodyPr>
          <a:lstStyle/>
          <a:p>
            <a:pPr marL="12700">
              <a:lnSpc>
                <a:spcPct val="100000"/>
              </a:lnSpc>
              <a:spcBef>
                <a:spcPts val="135"/>
              </a:spcBef>
            </a:pPr>
            <a:r>
              <a:rPr sz="900" b="1" spc="-10" dirty="0">
                <a:solidFill>
                  <a:srgbClr val="FFFFFF"/>
                </a:solidFill>
                <a:latin typeface="Calibri"/>
                <a:cs typeface="Calibri"/>
              </a:rPr>
              <a:t>6,677</a:t>
            </a:r>
            <a:endParaRPr sz="900">
              <a:latin typeface="Calibri"/>
              <a:cs typeface="Calibri"/>
            </a:endParaRPr>
          </a:p>
        </p:txBody>
      </p:sp>
      <p:sp>
        <p:nvSpPr>
          <p:cNvPr id="31" name="object 31"/>
          <p:cNvSpPr txBox="1"/>
          <p:nvPr/>
        </p:nvSpPr>
        <p:spPr>
          <a:xfrm>
            <a:off x="3193088" y="5340888"/>
            <a:ext cx="296545" cy="168275"/>
          </a:xfrm>
          <a:prstGeom prst="rect">
            <a:avLst/>
          </a:prstGeom>
        </p:spPr>
        <p:txBody>
          <a:bodyPr vert="horz" wrap="square" lIns="0" tIns="17145" rIns="0" bIns="0" rtlCol="0">
            <a:spAutoFit/>
          </a:bodyPr>
          <a:lstStyle/>
          <a:p>
            <a:pPr marL="12700">
              <a:lnSpc>
                <a:spcPct val="100000"/>
              </a:lnSpc>
              <a:spcBef>
                <a:spcPts val="135"/>
              </a:spcBef>
            </a:pPr>
            <a:r>
              <a:rPr sz="900" b="1" spc="-10" dirty="0">
                <a:solidFill>
                  <a:srgbClr val="FFFFFF"/>
                </a:solidFill>
                <a:latin typeface="Calibri"/>
                <a:cs typeface="Calibri"/>
              </a:rPr>
              <a:t>5,673</a:t>
            </a:r>
            <a:endParaRPr sz="900">
              <a:latin typeface="Calibri"/>
              <a:cs typeface="Calibri"/>
            </a:endParaRPr>
          </a:p>
        </p:txBody>
      </p:sp>
      <p:sp>
        <p:nvSpPr>
          <p:cNvPr id="32" name="object 32"/>
          <p:cNvSpPr txBox="1"/>
          <p:nvPr/>
        </p:nvSpPr>
        <p:spPr>
          <a:xfrm>
            <a:off x="4023157" y="5340888"/>
            <a:ext cx="296545" cy="168275"/>
          </a:xfrm>
          <a:prstGeom prst="rect">
            <a:avLst/>
          </a:prstGeom>
        </p:spPr>
        <p:txBody>
          <a:bodyPr vert="horz" wrap="square" lIns="0" tIns="17145" rIns="0" bIns="0" rtlCol="0">
            <a:spAutoFit/>
          </a:bodyPr>
          <a:lstStyle/>
          <a:p>
            <a:pPr marL="12700">
              <a:lnSpc>
                <a:spcPct val="100000"/>
              </a:lnSpc>
              <a:spcBef>
                <a:spcPts val="135"/>
              </a:spcBef>
            </a:pPr>
            <a:r>
              <a:rPr sz="900" b="1" spc="-10" dirty="0">
                <a:solidFill>
                  <a:srgbClr val="FFFFFF"/>
                </a:solidFill>
                <a:latin typeface="Calibri"/>
                <a:cs typeface="Calibri"/>
              </a:rPr>
              <a:t>1,847</a:t>
            </a:r>
            <a:endParaRPr sz="900">
              <a:latin typeface="Calibri"/>
              <a:cs typeface="Calibri"/>
            </a:endParaRPr>
          </a:p>
        </p:txBody>
      </p:sp>
      <p:sp>
        <p:nvSpPr>
          <p:cNvPr id="33" name="object 33"/>
          <p:cNvSpPr txBox="1"/>
          <p:nvPr/>
        </p:nvSpPr>
        <p:spPr>
          <a:xfrm>
            <a:off x="4899460" y="5340888"/>
            <a:ext cx="203835" cy="168275"/>
          </a:xfrm>
          <a:prstGeom prst="rect">
            <a:avLst/>
          </a:prstGeom>
        </p:spPr>
        <p:txBody>
          <a:bodyPr vert="horz" wrap="square" lIns="0" tIns="17145" rIns="0" bIns="0" rtlCol="0">
            <a:spAutoFit/>
          </a:bodyPr>
          <a:lstStyle/>
          <a:p>
            <a:pPr marL="12700">
              <a:lnSpc>
                <a:spcPct val="100000"/>
              </a:lnSpc>
              <a:spcBef>
                <a:spcPts val="135"/>
              </a:spcBef>
            </a:pPr>
            <a:r>
              <a:rPr sz="900" b="1" spc="-25" dirty="0">
                <a:solidFill>
                  <a:srgbClr val="FFFFFF"/>
                </a:solidFill>
                <a:latin typeface="Calibri"/>
                <a:cs typeface="Calibri"/>
              </a:rPr>
              <a:t>934</a:t>
            </a:r>
            <a:endParaRPr sz="900">
              <a:latin typeface="Calibri"/>
              <a:cs typeface="Calibri"/>
            </a:endParaRPr>
          </a:p>
        </p:txBody>
      </p:sp>
      <p:sp>
        <p:nvSpPr>
          <p:cNvPr id="34" name="object 34"/>
          <p:cNvSpPr txBox="1"/>
          <p:nvPr/>
        </p:nvSpPr>
        <p:spPr>
          <a:xfrm>
            <a:off x="5729530" y="5340888"/>
            <a:ext cx="203835" cy="168275"/>
          </a:xfrm>
          <a:prstGeom prst="rect">
            <a:avLst/>
          </a:prstGeom>
        </p:spPr>
        <p:txBody>
          <a:bodyPr vert="horz" wrap="square" lIns="0" tIns="17145" rIns="0" bIns="0" rtlCol="0">
            <a:spAutoFit/>
          </a:bodyPr>
          <a:lstStyle/>
          <a:p>
            <a:pPr marL="12700">
              <a:lnSpc>
                <a:spcPct val="100000"/>
              </a:lnSpc>
              <a:spcBef>
                <a:spcPts val="135"/>
              </a:spcBef>
            </a:pPr>
            <a:r>
              <a:rPr sz="900" b="1" spc="-25" dirty="0">
                <a:solidFill>
                  <a:srgbClr val="FFFFFF"/>
                </a:solidFill>
                <a:latin typeface="Calibri"/>
                <a:cs typeface="Calibri"/>
              </a:rPr>
              <a:t>903</a:t>
            </a:r>
            <a:endParaRPr sz="900">
              <a:latin typeface="Calibri"/>
              <a:cs typeface="Calibri"/>
            </a:endParaRPr>
          </a:p>
        </p:txBody>
      </p:sp>
      <p:sp>
        <p:nvSpPr>
          <p:cNvPr id="35" name="object 35"/>
          <p:cNvSpPr txBox="1"/>
          <p:nvPr/>
        </p:nvSpPr>
        <p:spPr>
          <a:xfrm>
            <a:off x="6559598" y="5340888"/>
            <a:ext cx="203835" cy="168275"/>
          </a:xfrm>
          <a:prstGeom prst="rect">
            <a:avLst/>
          </a:prstGeom>
        </p:spPr>
        <p:txBody>
          <a:bodyPr vert="horz" wrap="square" lIns="0" tIns="17145" rIns="0" bIns="0" rtlCol="0">
            <a:spAutoFit/>
          </a:bodyPr>
          <a:lstStyle/>
          <a:p>
            <a:pPr marL="12700">
              <a:lnSpc>
                <a:spcPct val="100000"/>
              </a:lnSpc>
              <a:spcBef>
                <a:spcPts val="135"/>
              </a:spcBef>
            </a:pPr>
            <a:r>
              <a:rPr sz="900" b="1" spc="-25" dirty="0">
                <a:solidFill>
                  <a:srgbClr val="FFFFFF"/>
                </a:solidFill>
                <a:latin typeface="Calibri"/>
                <a:cs typeface="Calibri"/>
              </a:rPr>
              <a:t>665</a:t>
            </a:r>
            <a:endParaRPr sz="900">
              <a:latin typeface="Calibri"/>
              <a:cs typeface="Calibri"/>
            </a:endParaRPr>
          </a:p>
        </p:txBody>
      </p:sp>
      <p:sp>
        <p:nvSpPr>
          <p:cNvPr id="36" name="object 36"/>
          <p:cNvSpPr txBox="1"/>
          <p:nvPr/>
        </p:nvSpPr>
        <p:spPr>
          <a:xfrm>
            <a:off x="7416087" y="5340888"/>
            <a:ext cx="144780" cy="168275"/>
          </a:xfrm>
          <a:prstGeom prst="rect">
            <a:avLst/>
          </a:prstGeom>
        </p:spPr>
        <p:txBody>
          <a:bodyPr vert="horz" wrap="square" lIns="0" tIns="17145" rIns="0" bIns="0" rtlCol="0">
            <a:spAutoFit/>
          </a:bodyPr>
          <a:lstStyle/>
          <a:p>
            <a:pPr marL="12700">
              <a:lnSpc>
                <a:spcPct val="100000"/>
              </a:lnSpc>
              <a:spcBef>
                <a:spcPts val="135"/>
              </a:spcBef>
            </a:pPr>
            <a:r>
              <a:rPr sz="900" b="1" spc="-25" dirty="0">
                <a:solidFill>
                  <a:srgbClr val="FFFFFF"/>
                </a:solidFill>
                <a:latin typeface="Calibri"/>
                <a:cs typeface="Calibri"/>
              </a:rPr>
              <a:t>30</a:t>
            </a:r>
            <a:endParaRPr sz="900">
              <a:latin typeface="Calibri"/>
              <a:cs typeface="Calibri"/>
            </a:endParaRPr>
          </a:p>
        </p:txBody>
      </p:sp>
      <p:sp>
        <p:nvSpPr>
          <p:cNvPr id="37" name="object 37"/>
          <p:cNvSpPr txBox="1"/>
          <p:nvPr/>
        </p:nvSpPr>
        <p:spPr>
          <a:xfrm>
            <a:off x="8246157" y="5340888"/>
            <a:ext cx="144780" cy="168275"/>
          </a:xfrm>
          <a:prstGeom prst="rect">
            <a:avLst/>
          </a:prstGeom>
        </p:spPr>
        <p:txBody>
          <a:bodyPr vert="horz" wrap="square" lIns="0" tIns="17145" rIns="0" bIns="0" rtlCol="0">
            <a:spAutoFit/>
          </a:bodyPr>
          <a:lstStyle/>
          <a:p>
            <a:pPr marL="12700">
              <a:lnSpc>
                <a:spcPct val="100000"/>
              </a:lnSpc>
              <a:spcBef>
                <a:spcPts val="135"/>
              </a:spcBef>
            </a:pPr>
            <a:r>
              <a:rPr sz="900" b="1" spc="-25" dirty="0">
                <a:solidFill>
                  <a:srgbClr val="FFFFFF"/>
                </a:solidFill>
                <a:latin typeface="Calibri"/>
                <a:cs typeface="Calibri"/>
              </a:rPr>
              <a:t>30</a:t>
            </a:r>
            <a:endParaRPr sz="900">
              <a:latin typeface="Calibri"/>
              <a:cs typeface="Calibri"/>
            </a:endParaRPr>
          </a:p>
        </p:txBody>
      </p:sp>
      <p:sp>
        <p:nvSpPr>
          <p:cNvPr id="38" name="object 38"/>
          <p:cNvSpPr txBox="1"/>
          <p:nvPr/>
        </p:nvSpPr>
        <p:spPr>
          <a:xfrm>
            <a:off x="9076226" y="5340888"/>
            <a:ext cx="144780" cy="168275"/>
          </a:xfrm>
          <a:prstGeom prst="rect">
            <a:avLst/>
          </a:prstGeom>
        </p:spPr>
        <p:txBody>
          <a:bodyPr vert="horz" wrap="square" lIns="0" tIns="17145" rIns="0" bIns="0" rtlCol="0">
            <a:spAutoFit/>
          </a:bodyPr>
          <a:lstStyle/>
          <a:p>
            <a:pPr marL="12700">
              <a:lnSpc>
                <a:spcPct val="100000"/>
              </a:lnSpc>
              <a:spcBef>
                <a:spcPts val="135"/>
              </a:spcBef>
            </a:pPr>
            <a:r>
              <a:rPr sz="900" b="1" spc="-25" dirty="0">
                <a:solidFill>
                  <a:srgbClr val="FFFFFF"/>
                </a:solidFill>
                <a:latin typeface="Calibri"/>
                <a:cs typeface="Calibri"/>
              </a:rPr>
              <a:t>20</a:t>
            </a:r>
            <a:endParaRPr sz="900">
              <a:latin typeface="Calibri"/>
              <a:cs typeface="Calibri"/>
            </a:endParaRPr>
          </a:p>
        </p:txBody>
      </p:sp>
      <p:sp>
        <p:nvSpPr>
          <p:cNvPr id="39" name="object 39"/>
          <p:cNvSpPr txBox="1"/>
          <p:nvPr/>
        </p:nvSpPr>
        <p:spPr>
          <a:xfrm>
            <a:off x="1911868" y="5466336"/>
            <a:ext cx="85725" cy="168275"/>
          </a:xfrm>
          <a:prstGeom prst="rect">
            <a:avLst/>
          </a:prstGeom>
        </p:spPr>
        <p:txBody>
          <a:bodyPr vert="horz" wrap="square" lIns="0" tIns="17145" rIns="0" bIns="0" rtlCol="0">
            <a:spAutoFit/>
          </a:bodyPr>
          <a:lstStyle/>
          <a:p>
            <a:pPr marL="12700">
              <a:lnSpc>
                <a:spcPct val="100000"/>
              </a:lnSpc>
              <a:spcBef>
                <a:spcPts val="135"/>
              </a:spcBef>
            </a:pPr>
            <a:r>
              <a:rPr sz="900" spc="-50" dirty="0">
                <a:solidFill>
                  <a:srgbClr val="585858"/>
                </a:solidFill>
                <a:latin typeface="Calibri"/>
                <a:cs typeface="Calibri"/>
              </a:rPr>
              <a:t>1</a:t>
            </a:r>
            <a:endParaRPr sz="900">
              <a:latin typeface="Calibri"/>
              <a:cs typeface="Calibri"/>
            </a:endParaRPr>
          </a:p>
        </p:txBody>
      </p:sp>
      <p:sp>
        <p:nvSpPr>
          <p:cNvPr id="40" name="object 40"/>
          <p:cNvSpPr txBox="1"/>
          <p:nvPr/>
        </p:nvSpPr>
        <p:spPr>
          <a:xfrm>
            <a:off x="1851630" y="4912257"/>
            <a:ext cx="144780" cy="168275"/>
          </a:xfrm>
          <a:prstGeom prst="rect">
            <a:avLst/>
          </a:prstGeom>
        </p:spPr>
        <p:txBody>
          <a:bodyPr vert="horz" wrap="square" lIns="0" tIns="17145" rIns="0" bIns="0" rtlCol="0">
            <a:spAutoFit/>
          </a:bodyPr>
          <a:lstStyle/>
          <a:p>
            <a:pPr marL="12700">
              <a:lnSpc>
                <a:spcPct val="100000"/>
              </a:lnSpc>
              <a:spcBef>
                <a:spcPts val="135"/>
              </a:spcBef>
            </a:pPr>
            <a:r>
              <a:rPr sz="900" spc="-25" dirty="0">
                <a:solidFill>
                  <a:srgbClr val="585858"/>
                </a:solidFill>
                <a:latin typeface="Calibri"/>
                <a:cs typeface="Calibri"/>
              </a:rPr>
              <a:t>10</a:t>
            </a:r>
            <a:endParaRPr sz="900">
              <a:latin typeface="Calibri"/>
              <a:cs typeface="Calibri"/>
            </a:endParaRPr>
          </a:p>
        </p:txBody>
      </p:sp>
      <p:sp>
        <p:nvSpPr>
          <p:cNvPr id="41" name="object 41"/>
          <p:cNvSpPr txBox="1"/>
          <p:nvPr/>
        </p:nvSpPr>
        <p:spPr>
          <a:xfrm>
            <a:off x="1791393" y="4358176"/>
            <a:ext cx="203835" cy="168275"/>
          </a:xfrm>
          <a:prstGeom prst="rect">
            <a:avLst/>
          </a:prstGeom>
        </p:spPr>
        <p:txBody>
          <a:bodyPr vert="horz" wrap="square" lIns="0" tIns="17145" rIns="0" bIns="0" rtlCol="0">
            <a:spAutoFit/>
          </a:bodyPr>
          <a:lstStyle/>
          <a:p>
            <a:pPr marL="12700">
              <a:lnSpc>
                <a:spcPct val="100000"/>
              </a:lnSpc>
              <a:spcBef>
                <a:spcPts val="135"/>
              </a:spcBef>
            </a:pPr>
            <a:r>
              <a:rPr sz="900" spc="-25" dirty="0">
                <a:solidFill>
                  <a:srgbClr val="585858"/>
                </a:solidFill>
                <a:latin typeface="Calibri"/>
                <a:cs typeface="Calibri"/>
              </a:rPr>
              <a:t>100</a:t>
            </a:r>
            <a:endParaRPr sz="900">
              <a:latin typeface="Calibri"/>
              <a:cs typeface="Calibri"/>
            </a:endParaRPr>
          </a:p>
        </p:txBody>
      </p:sp>
      <p:sp>
        <p:nvSpPr>
          <p:cNvPr id="42" name="object 42"/>
          <p:cNvSpPr txBox="1"/>
          <p:nvPr/>
        </p:nvSpPr>
        <p:spPr>
          <a:xfrm>
            <a:off x="1701500" y="3804096"/>
            <a:ext cx="296545" cy="168275"/>
          </a:xfrm>
          <a:prstGeom prst="rect">
            <a:avLst/>
          </a:prstGeom>
        </p:spPr>
        <p:txBody>
          <a:bodyPr vert="horz" wrap="square" lIns="0" tIns="17145" rIns="0" bIns="0" rtlCol="0">
            <a:spAutoFit/>
          </a:bodyPr>
          <a:lstStyle/>
          <a:p>
            <a:pPr marL="12700">
              <a:lnSpc>
                <a:spcPct val="100000"/>
              </a:lnSpc>
              <a:spcBef>
                <a:spcPts val="135"/>
              </a:spcBef>
            </a:pPr>
            <a:r>
              <a:rPr sz="900" spc="-10" dirty="0">
                <a:solidFill>
                  <a:srgbClr val="585858"/>
                </a:solidFill>
                <a:latin typeface="Calibri"/>
                <a:cs typeface="Calibri"/>
              </a:rPr>
              <a:t>1,000</a:t>
            </a:r>
            <a:endParaRPr sz="900">
              <a:latin typeface="Calibri"/>
              <a:cs typeface="Calibri"/>
            </a:endParaRPr>
          </a:p>
        </p:txBody>
      </p:sp>
      <p:sp>
        <p:nvSpPr>
          <p:cNvPr id="43" name="object 43"/>
          <p:cNvSpPr txBox="1"/>
          <p:nvPr/>
        </p:nvSpPr>
        <p:spPr>
          <a:xfrm>
            <a:off x="1641262" y="3250016"/>
            <a:ext cx="356235" cy="168275"/>
          </a:xfrm>
          <a:prstGeom prst="rect">
            <a:avLst/>
          </a:prstGeom>
        </p:spPr>
        <p:txBody>
          <a:bodyPr vert="horz" wrap="square" lIns="0" tIns="17145" rIns="0" bIns="0" rtlCol="0">
            <a:spAutoFit/>
          </a:bodyPr>
          <a:lstStyle/>
          <a:p>
            <a:pPr marL="12700">
              <a:lnSpc>
                <a:spcPct val="100000"/>
              </a:lnSpc>
              <a:spcBef>
                <a:spcPts val="135"/>
              </a:spcBef>
            </a:pPr>
            <a:r>
              <a:rPr sz="900" spc="-10" dirty="0">
                <a:solidFill>
                  <a:srgbClr val="585858"/>
                </a:solidFill>
                <a:latin typeface="Calibri"/>
                <a:cs typeface="Calibri"/>
              </a:rPr>
              <a:t>10,000</a:t>
            </a:r>
            <a:endParaRPr sz="900">
              <a:latin typeface="Calibri"/>
              <a:cs typeface="Calibri"/>
            </a:endParaRPr>
          </a:p>
        </p:txBody>
      </p:sp>
      <p:sp>
        <p:nvSpPr>
          <p:cNvPr id="44" name="object 44"/>
          <p:cNvSpPr txBox="1"/>
          <p:nvPr/>
        </p:nvSpPr>
        <p:spPr>
          <a:xfrm>
            <a:off x="1581025" y="2695936"/>
            <a:ext cx="415290" cy="168275"/>
          </a:xfrm>
          <a:prstGeom prst="rect">
            <a:avLst/>
          </a:prstGeom>
        </p:spPr>
        <p:txBody>
          <a:bodyPr vert="horz" wrap="square" lIns="0" tIns="17145" rIns="0" bIns="0" rtlCol="0">
            <a:spAutoFit/>
          </a:bodyPr>
          <a:lstStyle/>
          <a:p>
            <a:pPr marL="12700">
              <a:lnSpc>
                <a:spcPct val="100000"/>
              </a:lnSpc>
              <a:spcBef>
                <a:spcPts val="135"/>
              </a:spcBef>
            </a:pPr>
            <a:r>
              <a:rPr sz="900" spc="-10" dirty="0">
                <a:solidFill>
                  <a:srgbClr val="585858"/>
                </a:solidFill>
                <a:latin typeface="Calibri"/>
                <a:cs typeface="Calibri"/>
              </a:rPr>
              <a:t>100,000</a:t>
            </a:r>
            <a:endParaRPr sz="900">
              <a:latin typeface="Calibri"/>
              <a:cs typeface="Calibri"/>
            </a:endParaRPr>
          </a:p>
        </p:txBody>
      </p:sp>
      <p:sp>
        <p:nvSpPr>
          <p:cNvPr id="45" name="object 45"/>
          <p:cNvSpPr/>
          <p:nvPr/>
        </p:nvSpPr>
        <p:spPr>
          <a:xfrm>
            <a:off x="370373" y="2033177"/>
            <a:ext cx="9663430" cy="4756150"/>
          </a:xfrm>
          <a:custGeom>
            <a:avLst/>
            <a:gdLst/>
            <a:ahLst/>
            <a:cxnLst/>
            <a:rect l="l" t="t" r="r" b="b"/>
            <a:pathLst>
              <a:path w="9663430" h="4756150">
                <a:moveTo>
                  <a:pt x="0" y="0"/>
                </a:moveTo>
                <a:lnTo>
                  <a:pt x="9663083" y="0"/>
                </a:lnTo>
                <a:lnTo>
                  <a:pt x="9663083" y="4755676"/>
                </a:lnTo>
                <a:lnTo>
                  <a:pt x="0" y="4755676"/>
                </a:lnTo>
                <a:lnTo>
                  <a:pt x="0" y="0"/>
                </a:lnTo>
                <a:close/>
              </a:path>
            </a:pathLst>
          </a:custGeom>
          <a:ln w="9907">
            <a:solidFill>
              <a:srgbClr val="D9D9D9"/>
            </a:solidFill>
          </a:ln>
        </p:spPr>
        <p:txBody>
          <a:bodyPr wrap="square" lIns="0" tIns="0" rIns="0" bIns="0" rtlCol="0"/>
          <a:lstStyle/>
          <a:p>
            <a:endParaRPr/>
          </a:p>
        </p:txBody>
      </p:sp>
      <p:sp>
        <p:nvSpPr>
          <p:cNvPr id="46" name="object 46"/>
          <p:cNvSpPr txBox="1"/>
          <p:nvPr/>
        </p:nvSpPr>
        <p:spPr>
          <a:xfrm>
            <a:off x="7295509" y="7326744"/>
            <a:ext cx="1953260" cy="358140"/>
          </a:xfrm>
          <a:prstGeom prst="rect">
            <a:avLst/>
          </a:prstGeom>
        </p:spPr>
        <p:txBody>
          <a:bodyPr vert="horz" wrap="square" lIns="0" tIns="2540" rIns="0" bIns="0" rtlCol="0">
            <a:spAutoFit/>
          </a:bodyPr>
          <a:lstStyle/>
          <a:p>
            <a:pPr marL="12700">
              <a:lnSpc>
                <a:spcPct val="100000"/>
              </a:lnSpc>
              <a:spcBef>
                <a:spcPts val="20"/>
              </a:spcBef>
            </a:pPr>
            <a:r>
              <a:rPr sz="1100" b="1" dirty="0">
                <a:solidFill>
                  <a:srgbClr val="C8AC61"/>
                </a:solidFill>
                <a:latin typeface="Arial"/>
                <a:cs typeface="Arial"/>
              </a:rPr>
              <a:t>Source:</a:t>
            </a:r>
            <a:r>
              <a:rPr sz="1100" b="1" spc="405" dirty="0">
                <a:solidFill>
                  <a:srgbClr val="C8AC61"/>
                </a:solidFill>
                <a:latin typeface="Arial"/>
                <a:cs typeface="Arial"/>
              </a:rPr>
              <a:t> </a:t>
            </a:r>
            <a:r>
              <a:rPr sz="1100" b="1" dirty="0">
                <a:solidFill>
                  <a:srgbClr val="C8AC61"/>
                </a:solidFill>
                <a:latin typeface="Arial"/>
                <a:cs typeface="Arial"/>
              </a:rPr>
              <a:t>SvcNow</a:t>
            </a:r>
            <a:r>
              <a:rPr sz="1100" b="1" spc="70" dirty="0">
                <a:solidFill>
                  <a:srgbClr val="C8AC61"/>
                </a:solidFill>
                <a:latin typeface="Arial"/>
                <a:cs typeface="Arial"/>
              </a:rPr>
              <a:t> </a:t>
            </a:r>
            <a:r>
              <a:rPr sz="1100" b="1" spc="-20" dirty="0">
                <a:solidFill>
                  <a:srgbClr val="C8AC61"/>
                </a:solidFill>
                <a:latin typeface="Arial"/>
                <a:cs typeface="Arial"/>
              </a:rPr>
              <a:t>Data</a:t>
            </a:r>
            <a:endParaRPr sz="1100">
              <a:latin typeface="Arial"/>
              <a:cs typeface="Arial"/>
            </a:endParaRPr>
          </a:p>
          <a:p>
            <a:pPr marL="12700">
              <a:lnSpc>
                <a:spcPct val="100000"/>
              </a:lnSpc>
              <a:spcBef>
                <a:spcPts val="35"/>
              </a:spcBef>
            </a:pPr>
            <a:r>
              <a:rPr sz="1100" b="1" dirty="0">
                <a:solidFill>
                  <a:srgbClr val="C8AC61"/>
                </a:solidFill>
                <a:latin typeface="Arial"/>
                <a:cs typeface="Arial"/>
              </a:rPr>
              <a:t>As</a:t>
            </a:r>
            <a:r>
              <a:rPr sz="1100" b="1" spc="65" dirty="0">
                <a:solidFill>
                  <a:srgbClr val="C8AC61"/>
                </a:solidFill>
                <a:latin typeface="Arial"/>
                <a:cs typeface="Arial"/>
              </a:rPr>
              <a:t> </a:t>
            </a:r>
            <a:r>
              <a:rPr sz="1100" b="1" dirty="0">
                <a:solidFill>
                  <a:srgbClr val="C8AC61"/>
                </a:solidFill>
                <a:latin typeface="Arial"/>
                <a:cs typeface="Arial"/>
              </a:rPr>
              <a:t>of:</a:t>
            </a:r>
            <a:r>
              <a:rPr sz="1100" b="1" spc="45" dirty="0">
                <a:solidFill>
                  <a:srgbClr val="C8AC61"/>
                </a:solidFill>
                <a:latin typeface="Arial"/>
                <a:cs typeface="Arial"/>
              </a:rPr>
              <a:t> </a:t>
            </a:r>
            <a:r>
              <a:rPr sz="1100" b="1" dirty="0">
                <a:solidFill>
                  <a:srgbClr val="C8AC61"/>
                </a:solidFill>
                <a:latin typeface="Arial"/>
                <a:cs typeface="Arial"/>
              </a:rPr>
              <a:t>February</a:t>
            </a:r>
            <a:r>
              <a:rPr sz="1100" b="1" spc="30" dirty="0">
                <a:solidFill>
                  <a:srgbClr val="C8AC61"/>
                </a:solidFill>
                <a:latin typeface="Arial"/>
                <a:cs typeface="Arial"/>
              </a:rPr>
              <a:t> </a:t>
            </a:r>
            <a:r>
              <a:rPr sz="1100" b="1" dirty="0">
                <a:solidFill>
                  <a:srgbClr val="C8AC61"/>
                </a:solidFill>
                <a:latin typeface="Arial"/>
                <a:cs typeface="Arial"/>
              </a:rPr>
              <a:t>1,</a:t>
            </a:r>
            <a:r>
              <a:rPr sz="1100" b="1" spc="35" dirty="0">
                <a:solidFill>
                  <a:srgbClr val="C8AC61"/>
                </a:solidFill>
                <a:latin typeface="Arial"/>
                <a:cs typeface="Arial"/>
              </a:rPr>
              <a:t> </a:t>
            </a:r>
            <a:r>
              <a:rPr sz="1100" b="1" dirty="0">
                <a:solidFill>
                  <a:srgbClr val="C8AC61"/>
                </a:solidFill>
                <a:latin typeface="Arial"/>
                <a:cs typeface="Arial"/>
              </a:rPr>
              <a:t>2025</a:t>
            </a:r>
            <a:r>
              <a:rPr sz="1100" b="1" spc="30" dirty="0">
                <a:solidFill>
                  <a:srgbClr val="C8AC61"/>
                </a:solidFill>
                <a:latin typeface="Arial"/>
                <a:cs typeface="Arial"/>
              </a:rPr>
              <a:t> </a:t>
            </a:r>
            <a:r>
              <a:rPr sz="1100" b="1" spc="-20" dirty="0">
                <a:solidFill>
                  <a:srgbClr val="C8AC61"/>
                </a:solidFill>
                <a:latin typeface="Arial"/>
                <a:cs typeface="Arial"/>
              </a:rPr>
              <a:t>0400</a:t>
            </a:r>
            <a:endParaRPr sz="1100">
              <a:latin typeface="Arial"/>
              <a:cs typeface="Arial"/>
            </a:endParaRPr>
          </a:p>
        </p:txBody>
      </p:sp>
      <p:sp>
        <p:nvSpPr>
          <p:cNvPr id="47" name="object 47"/>
          <p:cNvSpPr txBox="1"/>
          <p:nvPr/>
        </p:nvSpPr>
        <p:spPr>
          <a:xfrm>
            <a:off x="9830596" y="7402188"/>
            <a:ext cx="264795" cy="157094"/>
          </a:xfrm>
          <a:prstGeom prst="rect">
            <a:avLst/>
          </a:prstGeom>
        </p:spPr>
        <p:txBody>
          <a:bodyPr vert="horz" wrap="square" lIns="0" tIns="3175" rIns="0" bIns="0" rtlCol="0">
            <a:spAutoFit/>
          </a:bodyPr>
          <a:lstStyle/>
          <a:p>
            <a:pPr marL="38100">
              <a:lnSpc>
                <a:spcPct val="100000"/>
              </a:lnSpc>
              <a:spcBef>
                <a:spcPts val="25"/>
              </a:spcBef>
            </a:pPr>
            <a:r>
              <a:rPr sz="1000" b="1" spc="-25" dirty="0">
                <a:solidFill>
                  <a:schemeClr val="bg1"/>
                </a:solidFill>
                <a:latin typeface="Arial" panose="020B0604020202020204" pitchFamily="34" charset="0"/>
                <a:cs typeface="Arial" panose="020B0604020202020204" pitchFamily="34" charset="0"/>
              </a:rPr>
              <a:t>12</a:t>
            </a:r>
            <a:endParaRPr sz="1000" dirty="0">
              <a:solidFill>
                <a:schemeClr val="bg1"/>
              </a:solidFill>
              <a:latin typeface="Arial" panose="020B0604020202020204" pitchFamily="34" charset="0"/>
              <a:cs typeface="Arial" panose="020B0604020202020204" pitchFamily="34" charset="0"/>
            </a:endParaRPr>
          </a:p>
        </p:txBody>
      </p:sp>
      <p:sp>
        <p:nvSpPr>
          <p:cNvPr id="48" name="object 48"/>
          <p:cNvSpPr txBox="1"/>
          <p:nvPr/>
        </p:nvSpPr>
        <p:spPr>
          <a:xfrm>
            <a:off x="234110" y="7495445"/>
            <a:ext cx="538480" cy="167005"/>
          </a:xfrm>
          <a:prstGeom prst="rect">
            <a:avLst/>
          </a:prstGeom>
        </p:spPr>
        <p:txBody>
          <a:bodyPr vert="horz" wrap="square" lIns="0" tIns="0" rIns="0" bIns="0" rtlCol="0">
            <a:spAutoFit/>
          </a:bodyPr>
          <a:lstStyle/>
          <a:p>
            <a:pPr marL="12700">
              <a:lnSpc>
                <a:spcPct val="100000"/>
              </a:lnSpc>
            </a:pPr>
            <a:r>
              <a:rPr sz="1000" b="1" spc="-10" dirty="0">
                <a:solidFill>
                  <a:srgbClr val="C8AC61"/>
                </a:solidFill>
                <a:latin typeface="Arial"/>
                <a:cs typeface="Arial"/>
              </a:rPr>
              <a:t>PEOP</a:t>
            </a:r>
            <a:r>
              <a:rPr sz="1000" b="1" spc="-10" dirty="0">
                <a:solidFill>
                  <a:srgbClr val="C9AC61"/>
                </a:solidFill>
                <a:latin typeface="Arial"/>
                <a:cs typeface="Arial"/>
              </a:rPr>
              <a:t>LE</a:t>
            </a:r>
            <a:endParaRPr sz="1000">
              <a:latin typeface="Arial"/>
              <a:cs typeface="Arial"/>
            </a:endParaRPr>
          </a:p>
        </p:txBody>
      </p:sp>
      <p:sp>
        <p:nvSpPr>
          <p:cNvPr id="49" name="object 49"/>
          <p:cNvSpPr txBox="1"/>
          <p:nvPr/>
        </p:nvSpPr>
        <p:spPr>
          <a:xfrm>
            <a:off x="1096763" y="7495445"/>
            <a:ext cx="720725" cy="167005"/>
          </a:xfrm>
          <a:prstGeom prst="rect">
            <a:avLst/>
          </a:prstGeom>
        </p:spPr>
        <p:txBody>
          <a:bodyPr vert="horz" wrap="square" lIns="0" tIns="0" rIns="0" bIns="0" rtlCol="0">
            <a:spAutoFit/>
          </a:bodyPr>
          <a:lstStyle/>
          <a:p>
            <a:pPr marL="12700">
              <a:lnSpc>
                <a:spcPct val="100000"/>
              </a:lnSpc>
            </a:pPr>
            <a:r>
              <a:rPr sz="1000" b="1" spc="-10" dirty="0">
                <a:solidFill>
                  <a:srgbClr val="C9AC61"/>
                </a:solidFill>
                <a:latin typeface="Arial"/>
                <a:cs typeface="Arial"/>
              </a:rPr>
              <a:t>PRECISION</a:t>
            </a:r>
            <a:endParaRPr sz="1000">
              <a:latin typeface="Arial"/>
              <a:cs typeface="Arial"/>
            </a:endParaRPr>
          </a:p>
        </p:txBody>
      </p:sp>
      <p:sp>
        <p:nvSpPr>
          <p:cNvPr id="50" name="object 50"/>
          <p:cNvSpPr txBox="1"/>
          <p:nvPr/>
        </p:nvSpPr>
        <p:spPr>
          <a:xfrm>
            <a:off x="2142220" y="7495445"/>
            <a:ext cx="638810" cy="167005"/>
          </a:xfrm>
          <a:prstGeom prst="rect">
            <a:avLst/>
          </a:prstGeom>
        </p:spPr>
        <p:txBody>
          <a:bodyPr vert="horz" wrap="square" lIns="0" tIns="0" rIns="0" bIns="0" rtlCol="0">
            <a:spAutoFit/>
          </a:bodyPr>
          <a:lstStyle/>
          <a:p>
            <a:pPr marL="12700">
              <a:lnSpc>
                <a:spcPct val="100000"/>
              </a:lnSpc>
            </a:pPr>
            <a:r>
              <a:rPr sz="1000" b="1" spc="-10" dirty="0">
                <a:solidFill>
                  <a:srgbClr val="C9AC61"/>
                </a:solidFill>
                <a:latin typeface="Arial"/>
                <a:cs typeface="Arial"/>
              </a:rPr>
              <a:t>POSTURE</a:t>
            </a:r>
            <a:endParaRPr sz="1000">
              <a:latin typeface="Arial"/>
              <a:cs typeface="Arial"/>
            </a:endParaRPr>
          </a:p>
        </p:txBody>
      </p:sp>
      <p:sp>
        <p:nvSpPr>
          <p:cNvPr id="51" name="object 51"/>
          <p:cNvSpPr txBox="1"/>
          <p:nvPr/>
        </p:nvSpPr>
        <p:spPr>
          <a:xfrm>
            <a:off x="3103790" y="7495445"/>
            <a:ext cx="1012190" cy="167005"/>
          </a:xfrm>
          <a:prstGeom prst="rect">
            <a:avLst/>
          </a:prstGeom>
        </p:spPr>
        <p:txBody>
          <a:bodyPr vert="horz" wrap="square" lIns="0" tIns="0" rIns="0" bIns="0" rtlCol="0">
            <a:spAutoFit/>
          </a:bodyPr>
          <a:lstStyle/>
          <a:p>
            <a:pPr marL="12700">
              <a:lnSpc>
                <a:spcPct val="100000"/>
              </a:lnSpc>
            </a:pPr>
            <a:r>
              <a:rPr sz="1000" b="1" spc="-10" dirty="0">
                <a:solidFill>
                  <a:srgbClr val="C9AC61"/>
                </a:solidFill>
                <a:latin typeface="Arial"/>
                <a:cs typeface="Arial"/>
              </a:rPr>
              <a:t>PARTNERSHIPS</a:t>
            </a:r>
            <a:endParaRPr sz="1000">
              <a:latin typeface="Arial"/>
              <a:cs typeface="Arial"/>
            </a:endParaRPr>
          </a:p>
        </p:txBody>
      </p:sp>
      <p:sp>
        <p:nvSpPr>
          <p:cNvPr id="52" name="object 52"/>
          <p:cNvSpPr txBox="1"/>
          <p:nvPr/>
        </p:nvSpPr>
        <p:spPr>
          <a:xfrm>
            <a:off x="4411853" y="7487023"/>
            <a:ext cx="1538605" cy="175260"/>
          </a:xfrm>
          <a:prstGeom prst="rect">
            <a:avLst/>
          </a:prstGeom>
        </p:spPr>
        <p:txBody>
          <a:bodyPr vert="horz" wrap="square" lIns="0" tIns="635" rIns="0" bIns="0" rtlCol="0">
            <a:spAutoFit/>
          </a:bodyPr>
          <a:lstStyle/>
          <a:p>
            <a:pPr marL="12700">
              <a:lnSpc>
                <a:spcPct val="100000"/>
              </a:lnSpc>
              <a:spcBef>
                <a:spcPts val="5"/>
              </a:spcBef>
            </a:pPr>
            <a:r>
              <a:rPr sz="1050" b="1" dirty="0">
                <a:solidFill>
                  <a:srgbClr val="FFFFFF"/>
                </a:solidFill>
                <a:latin typeface="Arial"/>
                <a:cs typeface="Arial"/>
              </a:rPr>
              <a:t>WARFIGHTER</a:t>
            </a:r>
            <a:r>
              <a:rPr sz="1050" b="1" spc="-50" dirty="0">
                <a:solidFill>
                  <a:srgbClr val="FFFFFF"/>
                </a:solidFill>
                <a:latin typeface="Arial"/>
                <a:cs typeface="Arial"/>
              </a:rPr>
              <a:t> </a:t>
            </a:r>
            <a:r>
              <a:rPr sz="1050" b="1" spc="-10" dirty="0">
                <a:solidFill>
                  <a:srgbClr val="FFFFFF"/>
                </a:solidFill>
                <a:latin typeface="Arial"/>
                <a:cs typeface="Arial"/>
              </a:rPr>
              <a:t>ALWAYS</a:t>
            </a:r>
            <a:endParaRPr sz="1050">
              <a:latin typeface="Arial"/>
              <a:cs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867032" y="7504472"/>
            <a:ext cx="135928" cy="135928"/>
          </a:xfrm>
          <a:prstGeom prst="rect">
            <a:avLst/>
          </a:prstGeom>
        </p:spPr>
      </p:pic>
      <p:pic>
        <p:nvPicPr>
          <p:cNvPr id="3" name="object 3"/>
          <p:cNvPicPr/>
          <p:nvPr/>
        </p:nvPicPr>
        <p:blipFill>
          <a:blip r:embed="rId4" cstate="print"/>
          <a:stretch>
            <a:fillRect/>
          </a:stretch>
        </p:blipFill>
        <p:spPr>
          <a:xfrm>
            <a:off x="1908674" y="7504472"/>
            <a:ext cx="135928" cy="135928"/>
          </a:xfrm>
          <a:prstGeom prst="rect">
            <a:avLst/>
          </a:prstGeom>
        </p:spPr>
      </p:pic>
      <p:pic>
        <p:nvPicPr>
          <p:cNvPr id="4" name="object 4"/>
          <p:cNvPicPr/>
          <p:nvPr/>
        </p:nvPicPr>
        <p:blipFill>
          <a:blip r:embed="rId4" cstate="print"/>
          <a:stretch>
            <a:fillRect/>
          </a:stretch>
        </p:blipFill>
        <p:spPr>
          <a:xfrm>
            <a:off x="2866393" y="7504472"/>
            <a:ext cx="135928" cy="135928"/>
          </a:xfrm>
          <a:prstGeom prst="rect">
            <a:avLst/>
          </a:prstGeom>
        </p:spPr>
      </p:pic>
      <p:sp>
        <p:nvSpPr>
          <p:cNvPr id="5" name="object 5"/>
          <p:cNvSpPr txBox="1">
            <a:spLocks noGrp="1"/>
          </p:cNvSpPr>
          <p:nvPr>
            <p:ph type="title"/>
          </p:nvPr>
        </p:nvSpPr>
        <p:spPr>
          <a:prstGeom prst="rect">
            <a:avLst/>
          </a:prstGeom>
        </p:spPr>
        <p:txBody>
          <a:bodyPr vert="horz" wrap="square" lIns="0" tIns="196537" rIns="0" bIns="0" rtlCol="0">
            <a:spAutoFit/>
          </a:bodyPr>
          <a:lstStyle/>
          <a:p>
            <a:pPr marL="6221730" marR="5080" indent="-841375">
              <a:lnSpc>
                <a:spcPct val="100499"/>
              </a:lnSpc>
              <a:spcBef>
                <a:spcPts val="105"/>
              </a:spcBef>
            </a:pPr>
            <a:r>
              <a:rPr sz="2250" dirty="0">
                <a:solidFill>
                  <a:srgbClr val="C8AC61"/>
                </a:solidFill>
              </a:rPr>
              <a:t>Customer</a:t>
            </a:r>
            <a:r>
              <a:rPr sz="2250" spc="-114" dirty="0">
                <a:solidFill>
                  <a:srgbClr val="C8AC61"/>
                </a:solidFill>
              </a:rPr>
              <a:t> </a:t>
            </a:r>
            <a:r>
              <a:rPr sz="2250" spc="-10" dirty="0">
                <a:solidFill>
                  <a:srgbClr val="C8AC61"/>
                </a:solidFill>
              </a:rPr>
              <a:t>Analytics Metrics</a:t>
            </a:r>
            <a:endParaRPr sz="2250"/>
          </a:p>
        </p:txBody>
      </p:sp>
      <p:sp>
        <p:nvSpPr>
          <p:cNvPr id="6" name="object 6"/>
          <p:cNvSpPr txBox="1"/>
          <p:nvPr/>
        </p:nvSpPr>
        <p:spPr>
          <a:xfrm>
            <a:off x="3529547" y="1963480"/>
            <a:ext cx="3602354" cy="564515"/>
          </a:xfrm>
          <a:prstGeom prst="rect">
            <a:avLst/>
          </a:prstGeom>
        </p:spPr>
        <p:txBody>
          <a:bodyPr vert="horz" wrap="square" lIns="0" tIns="55244" rIns="0" bIns="0" rtlCol="0">
            <a:spAutoFit/>
          </a:bodyPr>
          <a:lstStyle/>
          <a:p>
            <a:pPr marL="12700" marR="5080" indent="752475">
              <a:lnSpc>
                <a:spcPts val="1960"/>
              </a:lnSpc>
              <a:spcBef>
                <a:spcPts val="434"/>
              </a:spcBef>
            </a:pPr>
            <a:r>
              <a:rPr sz="1900" b="1" dirty="0">
                <a:solidFill>
                  <a:srgbClr val="585858"/>
                </a:solidFill>
                <a:latin typeface="Calibri"/>
                <a:cs typeface="Calibri"/>
              </a:rPr>
              <a:t>Cases</a:t>
            </a:r>
            <a:r>
              <a:rPr sz="1900" b="1" spc="-65" dirty="0">
                <a:solidFill>
                  <a:srgbClr val="585858"/>
                </a:solidFill>
                <a:latin typeface="Calibri"/>
                <a:cs typeface="Calibri"/>
              </a:rPr>
              <a:t> </a:t>
            </a:r>
            <a:r>
              <a:rPr sz="1900" b="1" spc="-10" dirty="0">
                <a:solidFill>
                  <a:srgbClr val="585858"/>
                </a:solidFill>
                <a:latin typeface="Calibri"/>
                <a:cs typeface="Calibri"/>
              </a:rPr>
              <a:t>Closed</a:t>
            </a:r>
            <a:r>
              <a:rPr sz="1900" b="1" spc="-60" dirty="0">
                <a:solidFill>
                  <a:srgbClr val="585858"/>
                </a:solidFill>
                <a:latin typeface="Calibri"/>
                <a:cs typeface="Calibri"/>
              </a:rPr>
              <a:t> </a:t>
            </a:r>
            <a:r>
              <a:rPr sz="1900" b="1" dirty="0">
                <a:solidFill>
                  <a:srgbClr val="585858"/>
                </a:solidFill>
                <a:latin typeface="Calibri"/>
                <a:cs typeface="Calibri"/>
              </a:rPr>
              <a:t>by</a:t>
            </a:r>
            <a:r>
              <a:rPr sz="1900" b="1" spc="-45" dirty="0">
                <a:solidFill>
                  <a:srgbClr val="585858"/>
                </a:solidFill>
                <a:latin typeface="Calibri"/>
                <a:cs typeface="Calibri"/>
              </a:rPr>
              <a:t> </a:t>
            </a:r>
            <a:r>
              <a:rPr sz="1900" b="1" spc="-25" dirty="0">
                <a:solidFill>
                  <a:srgbClr val="585858"/>
                </a:solidFill>
                <a:latin typeface="Calibri"/>
                <a:cs typeface="Calibri"/>
              </a:rPr>
              <a:t>MSC </a:t>
            </a:r>
            <a:r>
              <a:rPr sz="1900" b="1" dirty="0">
                <a:solidFill>
                  <a:srgbClr val="585858"/>
                </a:solidFill>
                <a:latin typeface="Calibri"/>
                <a:cs typeface="Calibri"/>
              </a:rPr>
              <a:t>January</a:t>
            </a:r>
            <a:r>
              <a:rPr sz="1900" b="1" spc="-50" dirty="0">
                <a:solidFill>
                  <a:srgbClr val="585858"/>
                </a:solidFill>
                <a:latin typeface="Calibri"/>
                <a:cs typeface="Calibri"/>
              </a:rPr>
              <a:t> </a:t>
            </a:r>
            <a:r>
              <a:rPr sz="1900" b="1" dirty="0">
                <a:solidFill>
                  <a:srgbClr val="585858"/>
                </a:solidFill>
                <a:latin typeface="Calibri"/>
                <a:cs typeface="Calibri"/>
              </a:rPr>
              <a:t>2024</a:t>
            </a:r>
            <a:r>
              <a:rPr sz="1900" b="1" spc="-55" dirty="0">
                <a:solidFill>
                  <a:srgbClr val="585858"/>
                </a:solidFill>
                <a:latin typeface="Calibri"/>
                <a:cs typeface="Calibri"/>
              </a:rPr>
              <a:t> </a:t>
            </a:r>
            <a:r>
              <a:rPr sz="1900" b="1" spc="-10" dirty="0">
                <a:solidFill>
                  <a:srgbClr val="585858"/>
                </a:solidFill>
                <a:latin typeface="Calibri"/>
                <a:cs typeface="Calibri"/>
              </a:rPr>
              <a:t>Through</a:t>
            </a:r>
            <a:r>
              <a:rPr sz="1900" b="1" spc="-60" dirty="0">
                <a:solidFill>
                  <a:srgbClr val="585858"/>
                </a:solidFill>
                <a:latin typeface="Calibri"/>
                <a:cs typeface="Calibri"/>
              </a:rPr>
              <a:t> </a:t>
            </a:r>
            <a:r>
              <a:rPr sz="1900" b="1" dirty="0">
                <a:solidFill>
                  <a:srgbClr val="585858"/>
                </a:solidFill>
                <a:latin typeface="Calibri"/>
                <a:cs typeface="Calibri"/>
              </a:rPr>
              <a:t>January</a:t>
            </a:r>
            <a:r>
              <a:rPr sz="1900" b="1" spc="-45" dirty="0">
                <a:solidFill>
                  <a:srgbClr val="585858"/>
                </a:solidFill>
                <a:latin typeface="Calibri"/>
                <a:cs typeface="Calibri"/>
              </a:rPr>
              <a:t> </a:t>
            </a:r>
            <a:r>
              <a:rPr sz="1900" b="1" spc="-20" dirty="0">
                <a:solidFill>
                  <a:srgbClr val="585858"/>
                </a:solidFill>
                <a:latin typeface="Calibri"/>
                <a:cs typeface="Calibri"/>
              </a:rPr>
              <a:t>2025</a:t>
            </a:r>
            <a:endParaRPr sz="1900">
              <a:latin typeface="Calibri"/>
              <a:cs typeface="Calibri"/>
            </a:endParaRPr>
          </a:p>
        </p:txBody>
      </p:sp>
      <p:grpSp>
        <p:nvGrpSpPr>
          <p:cNvPr id="7" name="object 7"/>
          <p:cNvGrpSpPr/>
          <p:nvPr/>
        </p:nvGrpSpPr>
        <p:grpSpPr>
          <a:xfrm>
            <a:off x="1359977" y="2683405"/>
            <a:ext cx="8517890" cy="2033270"/>
            <a:chOff x="1359977" y="2683405"/>
            <a:chExt cx="8517890" cy="2033270"/>
          </a:xfrm>
        </p:grpSpPr>
        <p:pic>
          <p:nvPicPr>
            <p:cNvPr id="8" name="object 8"/>
            <p:cNvPicPr/>
            <p:nvPr/>
          </p:nvPicPr>
          <p:blipFill>
            <a:blip r:embed="rId5" cstate="print"/>
            <a:stretch>
              <a:fillRect/>
            </a:stretch>
          </p:blipFill>
          <p:spPr>
            <a:xfrm>
              <a:off x="1365059" y="2688488"/>
              <a:ext cx="8507171" cy="2022678"/>
            </a:xfrm>
            <a:prstGeom prst="rect">
              <a:avLst/>
            </a:prstGeom>
          </p:spPr>
        </p:pic>
        <p:sp>
          <p:nvSpPr>
            <p:cNvPr id="9" name="object 9"/>
            <p:cNvSpPr/>
            <p:nvPr/>
          </p:nvSpPr>
          <p:spPr>
            <a:xfrm>
              <a:off x="1365057" y="4711164"/>
              <a:ext cx="8507730" cy="0"/>
            </a:xfrm>
            <a:custGeom>
              <a:avLst/>
              <a:gdLst/>
              <a:ahLst/>
              <a:cxnLst/>
              <a:rect l="l" t="t" r="r" b="b"/>
              <a:pathLst>
                <a:path w="8507730">
                  <a:moveTo>
                    <a:pt x="0" y="0"/>
                  </a:moveTo>
                  <a:lnTo>
                    <a:pt x="8507186" y="0"/>
                  </a:lnTo>
                </a:path>
              </a:pathLst>
            </a:custGeom>
            <a:ln w="10079">
              <a:solidFill>
                <a:srgbClr val="D9D9D9"/>
              </a:solidFill>
            </a:ln>
          </p:spPr>
          <p:txBody>
            <a:bodyPr wrap="square" lIns="0" tIns="0" rIns="0" bIns="0" rtlCol="0"/>
            <a:lstStyle/>
            <a:p>
              <a:endParaRPr/>
            </a:p>
          </p:txBody>
        </p:sp>
        <p:sp>
          <p:nvSpPr>
            <p:cNvPr id="10" name="object 10"/>
            <p:cNvSpPr/>
            <p:nvPr/>
          </p:nvSpPr>
          <p:spPr>
            <a:xfrm>
              <a:off x="1365057" y="4307972"/>
              <a:ext cx="1354455" cy="0"/>
            </a:xfrm>
            <a:custGeom>
              <a:avLst/>
              <a:gdLst/>
              <a:ahLst/>
              <a:cxnLst/>
              <a:rect l="l" t="t" r="r" b="b"/>
              <a:pathLst>
                <a:path w="1354455">
                  <a:moveTo>
                    <a:pt x="0" y="0"/>
                  </a:moveTo>
                  <a:lnTo>
                    <a:pt x="43678" y="0"/>
                  </a:lnTo>
                </a:path>
                <a:path w="1354455">
                  <a:moveTo>
                    <a:pt x="604774" y="0"/>
                  </a:moveTo>
                  <a:lnTo>
                    <a:pt x="702212" y="0"/>
                  </a:lnTo>
                </a:path>
                <a:path w="1354455">
                  <a:moveTo>
                    <a:pt x="1263307" y="0"/>
                  </a:moveTo>
                  <a:lnTo>
                    <a:pt x="1354026" y="0"/>
                  </a:lnTo>
                </a:path>
              </a:pathLst>
            </a:custGeom>
            <a:ln w="10079">
              <a:solidFill>
                <a:srgbClr val="D9D9D9"/>
              </a:solidFill>
            </a:ln>
          </p:spPr>
          <p:txBody>
            <a:bodyPr wrap="square" lIns="0" tIns="0" rIns="0" bIns="0" rtlCol="0"/>
            <a:lstStyle/>
            <a:p>
              <a:endParaRPr/>
            </a:p>
          </p:txBody>
        </p:sp>
        <p:sp>
          <p:nvSpPr>
            <p:cNvPr id="11" name="object 11"/>
            <p:cNvSpPr/>
            <p:nvPr/>
          </p:nvSpPr>
          <p:spPr>
            <a:xfrm>
              <a:off x="3218021" y="4302932"/>
              <a:ext cx="0" cy="10160"/>
            </a:xfrm>
            <a:custGeom>
              <a:avLst/>
              <a:gdLst/>
              <a:ahLst/>
              <a:cxnLst/>
              <a:rect l="l" t="t" r="r" b="b"/>
              <a:pathLst>
                <a:path h="10160">
                  <a:moveTo>
                    <a:pt x="0" y="0"/>
                  </a:moveTo>
                  <a:lnTo>
                    <a:pt x="0" y="10079"/>
                  </a:lnTo>
                </a:path>
              </a:pathLst>
            </a:custGeom>
            <a:ln w="3357">
              <a:solidFill>
                <a:srgbClr val="D9D9D9"/>
              </a:solidFill>
            </a:ln>
          </p:spPr>
          <p:txBody>
            <a:bodyPr wrap="square" lIns="0" tIns="0" rIns="0" bIns="0" rtlCol="0"/>
            <a:lstStyle/>
            <a:p>
              <a:endParaRPr/>
            </a:p>
          </p:txBody>
        </p:sp>
        <p:sp>
          <p:nvSpPr>
            <p:cNvPr id="12" name="object 12"/>
            <p:cNvSpPr/>
            <p:nvPr/>
          </p:nvSpPr>
          <p:spPr>
            <a:xfrm>
              <a:off x="3280177" y="4307972"/>
              <a:ext cx="749300" cy="0"/>
            </a:xfrm>
            <a:custGeom>
              <a:avLst/>
              <a:gdLst/>
              <a:ahLst/>
              <a:cxnLst/>
              <a:rect l="l" t="t" r="r" b="b"/>
              <a:pathLst>
                <a:path w="749300">
                  <a:moveTo>
                    <a:pt x="0" y="0"/>
                  </a:moveTo>
                  <a:lnTo>
                    <a:pt x="97440" y="0"/>
                  </a:lnTo>
                </a:path>
                <a:path w="749300">
                  <a:moveTo>
                    <a:pt x="651812" y="0"/>
                  </a:moveTo>
                  <a:lnTo>
                    <a:pt x="749255" y="0"/>
                  </a:lnTo>
                </a:path>
              </a:pathLst>
            </a:custGeom>
            <a:ln w="10079">
              <a:solidFill>
                <a:srgbClr val="D9D9D9"/>
              </a:solidFill>
            </a:ln>
          </p:spPr>
          <p:txBody>
            <a:bodyPr wrap="square" lIns="0" tIns="0" rIns="0" bIns="0" rtlCol="0"/>
            <a:lstStyle/>
            <a:p>
              <a:endParaRPr/>
            </a:p>
          </p:txBody>
        </p:sp>
        <p:sp>
          <p:nvSpPr>
            <p:cNvPr id="13" name="object 13"/>
            <p:cNvSpPr/>
            <p:nvPr/>
          </p:nvSpPr>
          <p:spPr>
            <a:xfrm>
              <a:off x="4528367" y="4302932"/>
              <a:ext cx="0" cy="10160"/>
            </a:xfrm>
            <a:custGeom>
              <a:avLst/>
              <a:gdLst/>
              <a:ahLst/>
              <a:cxnLst/>
              <a:rect l="l" t="t" r="r" b="b"/>
              <a:pathLst>
                <a:path h="10160">
                  <a:moveTo>
                    <a:pt x="0" y="0"/>
                  </a:moveTo>
                  <a:lnTo>
                    <a:pt x="0" y="10079"/>
                  </a:lnTo>
                </a:path>
              </a:pathLst>
            </a:custGeom>
            <a:ln w="3356">
              <a:solidFill>
                <a:srgbClr val="D9D9D9"/>
              </a:solidFill>
            </a:ln>
          </p:spPr>
          <p:txBody>
            <a:bodyPr wrap="square" lIns="0" tIns="0" rIns="0" bIns="0" rtlCol="0"/>
            <a:lstStyle/>
            <a:p>
              <a:endParaRPr/>
            </a:p>
          </p:txBody>
        </p:sp>
        <p:sp>
          <p:nvSpPr>
            <p:cNvPr id="14" name="object 14"/>
            <p:cNvSpPr/>
            <p:nvPr/>
          </p:nvSpPr>
          <p:spPr>
            <a:xfrm>
              <a:off x="4590522" y="4307972"/>
              <a:ext cx="90805" cy="0"/>
            </a:xfrm>
            <a:custGeom>
              <a:avLst/>
              <a:gdLst/>
              <a:ahLst/>
              <a:cxnLst/>
              <a:rect l="l" t="t" r="r" b="b"/>
              <a:pathLst>
                <a:path w="90804">
                  <a:moveTo>
                    <a:pt x="0" y="0"/>
                  </a:moveTo>
                  <a:lnTo>
                    <a:pt x="90723" y="0"/>
                  </a:lnTo>
                </a:path>
              </a:pathLst>
            </a:custGeom>
            <a:ln w="10079">
              <a:solidFill>
                <a:srgbClr val="D9D9D9"/>
              </a:solidFill>
            </a:ln>
          </p:spPr>
          <p:txBody>
            <a:bodyPr wrap="square" lIns="0" tIns="0" rIns="0" bIns="0" rtlCol="0"/>
            <a:lstStyle/>
            <a:p>
              <a:endParaRPr/>
            </a:p>
          </p:txBody>
        </p:sp>
        <p:sp>
          <p:nvSpPr>
            <p:cNvPr id="15" name="object 15"/>
            <p:cNvSpPr/>
            <p:nvPr/>
          </p:nvSpPr>
          <p:spPr>
            <a:xfrm>
              <a:off x="5180180" y="4302932"/>
              <a:ext cx="0" cy="10160"/>
            </a:xfrm>
            <a:custGeom>
              <a:avLst/>
              <a:gdLst/>
              <a:ahLst/>
              <a:cxnLst/>
              <a:rect l="l" t="t" r="r" b="b"/>
              <a:pathLst>
                <a:path h="10160">
                  <a:moveTo>
                    <a:pt x="0" y="0"/>
                  </a:moveTo>
                  <a:lnTo>
                    <a:pt x="0" y="10079"/>
                  </a:lnTo>
                </a:path>
              </a:pathLst>
            </a:custGeom>
            <a:ln w="3355">
              <a:solidFill>
                <a:srgbClr val="D9D9D9"/>
              </a:solidFill>
            </a:ln>
          </p:spPr>
          <p:txBody>
            <a:bodyPr wrap="square" lIns="0" tIns="0" rIns="0" bIns="0" rtlCol="0"/>
            <a:lstStyle/>
            <a:p>
              <a:endParaRPr/>
            </a:p>
          </p:txBody>
        </p:sp>
        <p:sp>
          <p:nvSpPr>
            <p:cNvPr id="16" name="object 16"/>
            <p:cNvSpPr/>
            <p:nvPr/>
          </p:nvSpPr>
          <p:spPr>
            <a:xfrm>
              <a:off x="5242335" y="4307972"/>
              <a:ext cx="749300" cy="0"/>
            </a:xfrm>
            <a:custGeom>
              <a:avLst/>
              <a:gdLst/>
              <a:ahLst/>
              <a:cxnLst/>
              <a:rect l="l" t="t" r="r" b="b"/>
              <a:pathLst>
                <a:path w="749300">
                  <a:moveTo>
                    <a:pt x="0" y="0"/>
                  </a:moveTo>
                  <a:lnTo>
                    <a:pt x="97445" y="0"/>
                  </a:lnTo>
                </a:path>
                <a:path w="749300">
                  <a:moveTo>
                    <a:pt x="658532" y="0"/>
                  </a:moveTo>
                  <a:lnTo>
                    <a:pt x="749259" y="0"/>
                  </a:lnTo>
                </a:path>
              </a:pathLst>
            </a:custGeom>
            <a:ln w="10079">
              <a:solidFill>
                <a:srgbClr val="D9D9D9"/>
              </a:solidFill>
            </a:ln>
          </p:spPr>
          <p:txBody>
            <a:bodyPr wrap="square" lIns="0" tIns="0" rIns="0" bIns="0" rtlCol="0"/>
            <a:lstStyle/>
            <a:p>
              <a:endParaRPr/>
            </a:p>
          </p:txBody>
        </p:sp>
        <p:sp>
          <p:nvSpPr>
            <p:cNvPr id="17" name="object 17"/>
            <p:cNvSpPr/>
            <p:nvPr/>
          </p:nvSpPr>
          <p:spPr>
            <a:xfrm>
              <a:off x="6490527" y="4302932"/>
              <a:ext cx="0" cy="10160"/>
            </a:xfrm>
            <a:custGeom>
              <a:avLst/>
              <a:gdLst/>
              <a:ahLst/>
              <a:cxnLst/>
              <a:rect l="l" t="t" r="r" b="b"/>
              <a:pathLst>
                <a:path h="10160">
                  <a:moveTo>
                    <a:pt x="0" y="0"/>
                  </a:moveTo>
                  <a:lnTo>
                    <a:pt x="0" y="10079"/>
                  </a:lnTo>
                </a:path>
              </a:pathLst>
            </a:custGeom>
            <a:ln w="3354">
              <a:solidFill>
                <a:srgbClr val="D9D9D9"/>
              </a:solidFill>
            </a:ln>
          </p:spPr>
          <p:txBody>
            <a:bodyPr wrap="square" lIns="0" tIns="0" rIns="0" bIns="0" rtlCol="0"/>
            <a:lstStyle/>
            <a:p>
              <a:endParaRPr/>
            </a:p>
          </p:txBody>
        </p:sp>
        <p:sp>
          <p:nvSpPr>
            <p:cNvPr id="18" name="object 18"/>
            <p:cNvSpPr/>
            <p:nvPr/>
          </p:nvSpPr>
          <p:spPr>
            <a:xfrm>
              <a:off x="6552681" y="4307972"/>
              <a:ext cx="1401445" cy="0"/>
            </a:xfrm>
            <a:custGeom>
              <a:avLst/>
              <a:gdLst/>
              <a:ahLst/>
              <a:cxnLst/>
              <a:rect l="l" t="t" r="r" b="b"/>
              <a:pathLst>
                <a:path w="1401445">
                  <a:moveTo>
                    <a:pt x="0" y="0"/>
                  </a:moveTo>
                  <a:lnTo>
                    <a:pt x="90728" y="0"/>
                  </a:lnTo>
                </a:path>
                <a:path w="1401445">
                  <a:moveTo>
                    <a:pt x="651813" y="0"/>
                  </a:moveTo>
                  <a:lnTo>
                    <a:pt x="749262" y="0"/>
                  </a:lnTo>
                </a:path>
                <a:path w="1401445">
                  <a:moveTo>
                    <a:pt x="1310345" y="0"/>
                  </a:moveTo>
                  <a:lnTo>
                    <a:pt x="1401077" y="0"/>
                  </a:lnTo>
                </a:path>
              </a:pathLst>
            </a:custGeom>
            <a:ln w="10079">
              <a:solidFill>
                <a:srgbClr val="D9D9D9"/>
              </a:solidFill>
            </a:ln>
          </p:spPr>
          <p:txBody>
            <a:bodyPr wrap="square" lIns="0" tIns="0" rIns="0" bIns="0" rtlCol="0"/>
            <a:lstStyle/>
            <a:p>
              <a:endParaRPr/>
            </a:p>
          </p:txBody>
        </p:sp>
        <p:sp>
          <p:nvSpPr>
            <p:cNvPr id="19" name="object 19"/>
            <p:cNvSpPr/>
            <p:nvPr/>
          </p:nvSpPr>
          <p:spPr>
            <a:xfrm>
              <a:off x="8452685" y="4302932"/>
              <a:ext cx="0" cy="10160"/>
            </a:xfrm>
            <a:custGeom>
              <a:avLst/>
              <a:gdLst/>
              <a:ahLst/>
              <a:cxnLst/>
              <a:rect l="l" t="t" r="r" b="b"/>
              <a:pathLst>
                <a:path h="10160">
                  <a:moveTo>
                    <a:pt x="0" y="0"/>
                  </a:moveTo>
                  <a:lnTo>
                    <a:pt x="0" y="10079"/>
                  </a:lnTo>
                </a:path>
              </a:pathLst>
            </a:custGeom>
            <a:ln w="3351">
              <a:solidFill>
                <a:srgbClr val="D9D9D9"/>
              </a:solidFill>
            </a:ln>
          </p:spPr>
          <p:txBody>
            <a:bodyPr wrap="square" lIns="0" tIns="0" rIns="0" bIns="0" rtlCol="0"/>
            <a:lstStyle/>
            <a:p>
              <a:endParaRPr/>
            </a:p>
          </p:txBody>
        </p:sp>
        <p:sp>
          <p:nvSpPr>
            <p:cNvPr id="20" name="object 20"/>
            <p:cNvSpPr/>
            <p:nvPr/>
          </p:nvSpPr>
          <p:spPr>
            <a:xfrm>
              <a:off x="8514839" y="4307972"/>
              <a:ext cx="749300" cy="0"/>
            </a:xfrm>
            <a:custGeom>
              <a:avLst/>
              <a:gdLst/>
              <a:ahLst/>
              <a:cxnLst/>
              <a:rect l="l" t="t" r="r" b="b"/>
              <a:pathLst>
                <a:path w="749300">
                  <a:moveTo>
                    <a:pt x="0" y="0"/>
                  </a:moveTo>
                  <a:lnTo>
                    <a:pt x="97453" y="0"/>
                  </a:lnTo>
                </a:path>
                <a:path w="749300">
                  <a:moveTo>
                    <a:pt x="651813" y="0"/>
                  </a:moveTo>
                  <a:lnTo>
                    <a:pt x="749267" y="0"/>
                  </a:lnTo>
                </a:path>
              </a:pathLst>
            </a:custGeom>
            <a:ln w="10079">
              <a:solidFill>
                <a:srgbClr val="D9D9D9"/>
              </a:solidFill>
            </a:ln>
          </p:spPr>
          <p:txBody>
            <a:bodyPr wrap="square" lIns="0" tIns="0" rIns="0" bIns="0" rtlCol="0"/>
            <a:lstStyle/>
            <a:p>
              <a:endParaRPr/>
            </a:p>
          </p:txBody>
        </p:sp>
        <p:sp>
          <p:nvSpPr>
            <p:cNvPr id="21" name="object 21"/>
            <p:cNvSpPr/>
            <p:nvPr/>
          </p:nvSpPr>
          <p:spPr>
            <a:xfrm>
              <a:off x="9763033" y="4302932"/>
              <a:ext cx="0" cy="10160"/>
            </a:xfrm>
            <a:custGeom>
              <a:avLst/>
              <a:gdLst/>
              <a:ahLst/>
              <a:cxnLst/>
              <a:rect l="l" t="t" r="r" b="b"/>
              <a:pathLst>
                <a:path h="10160">
                  <a:moveTo>
                    <a:pt x="0" y="0"/>
                  </a:moveTo>
                  <a:lnTo>
                    <a:pt x="0" y="10079"/>
                  </a:lnTo>
                </a:path>
              </a:pathLst>
            </a:custGeom>
            <a:ln w="3350">
              <a:solidFill>
                <a:srgbClr val="D9D9D9"/>
              </a:solidFill>
            </a:ln>
          </p:spPr>
          <p:txBody>
            <a:bodyPr wrap="square" lIns="0" tIns="0" rIns="0" bIns="0" rtlCol="0"/>
            <a:lstStyle/>
            <a:p>
              <a:endParaRPr/>
            </a:p>
          </p:txBody>
        </p:sp>
        <p:sp>
          <p:nvSpPr>
            <p:cNvPr id="22" name="object 22"/>
            <p:cNvSpPr/>
            <p:nvPr/>
          </p:nvSpPr>
          <p:spPr>
            <a:xfrm>
              <a:off x="1365057" y="3904780"/>
              <a:ext cx="8507730" cy="403225"/>
            </a:xfrm>
            <a:custGeom>
              <a:avLst/>
              <a:gdLst/>
              <a:ahLst/>
              <a:cxnLst/>
              <a:rect l="l" t="t" r="r" b="b"/>
              <a:pathLst>
                <a:path w="8507730" h="403225">
                  <a:moveTo>
                    <a:pt x="8460128" y="403191"/>
                  </a:moveTo>
                  <a:lnTo>
                    <a:pt x="8507186" y="403191"/>
                  </a:lnTo>
                </a:path>
                <a:path w="8507730" h="403225">
                  <a:moveTo>
                    <a:pt x="0" y="0"/>
                  </a:moveTo>
                  <a:lnTo>
                    <a:pt x="43678" y="0"/>
                  </a:lnTo>
                </a:path>
                <a:path w="8507730" h="403225">
                  <a:moveTo>
                    <a:pt x="604774" y="0"/>
                  </a:moveTo>
                  <a:lnTo>
                    <a:pt x="702212" y="0"/>
                  </a:lnTo>
                </a:path>
                <a:path w="8507730" h="403225">
                  <a:moveTo>
                    <a:pt x="1263307" y="0"/>
                  </a:moveTo>
                  <a:lnTo>
                    <a:pt x="1354026" y="0"/>
                  </a:lnTo>
                </a:path>
              </a:pathLst>
            </a:custGeom>
            <a:ln w="10079">
              <a:solidFill>
                <a:srgbClr val="D9D9D9"/>
              </a:solidFill>
            </a:ln>
          </p:spPr>
          <p:txBody>
            <a:bodyPr wrap="square" lIns="0" tIns="0" rIns="0" bIns="0" rtlCol="0"/>
            <a:lstStyle/>
            <a:p>
              <a:endParaRPr/>
            </a:p>
          </p:txBody>
        </p:sp>
        <p:sp>
          <p:nvSpPr>
            <p:cNvPr id="23" name="object 23"/>
            <p:cNvSpPr/>
            <p:nvPr/>
          </p:nvSpPr>
          <p:spPr>
            <a:xfrm>
              <a:off x="3218021" y="3899740"/>
              <a:ext cx="0" cy="10160"/>
            </a:xfrm>
            <a:custGeom>
              <a:avLst/>
              <a:gdLst/>
              <a:ahLst/>
              <a:cxnLst/>
              <a:rect l="l" t="t" r="r" b="b"/>
              <a:pathLst>
                <a:path h="10160">
                  <a:moveTo>
                    <a:pt x="0" y="0"/>
                  </a:moveTo>
                  <a:lnTo>
                    <a:pt x="0" y="10079"/>
                  </a:lnTo>
                </a:path>
              </a:pathLst>
            </a:custGeom>
            <a:ln w="3357">
              <a:solidFill>
                <a:srgbClr val="D9D9D9"/>
              </a:solidFill>
            </a:ln>
          </p:spPr>
          <p:txBody>
            <a:bodyPr wrap="square" lIns="0" tIns="0" rIns="0" bIns="0" rtlCol="0"/>
            <a:lstStyle/>
            <a:p>
              <a:endParaRPr/>
            </a:p>
          </p:txBody>
        </p:sp>
        <p:sp>
          <p:nvSpPr>
            <p:cNvPr id="24" name="object 24"/>
            <p:cNvSpPr/>
            <p:nvPr/>
          </p:nvSpPr>
          <p:spPr>
            <a:xfrm>
              <a:off x="1365057" y="3091677"/>
              <a:ext cx="8507730" cy="813435"/>
            </a:xfrm>
            <a:custGeom>
              <a:avLst/>
              <a:gdLst/>
              <a:ahLst/>
              <a:cxnLst/>
              <a:rect l="l" t="t" r="r" b="b"/>
              <a:pathLst>
                <a:path w="8507730" h="813435">
                  <a:moveTo>
                    <a:pt x="1915120" y="813103"/>
                  </a:moveTo>
                  <a:lnTo>
                    <a:pt x="2012561" y="813103"/>
                  </a:lnTo>
                </a:path>
                <a:path w="8507730" h="813435">
                  <a:moveTo>
                    <a:pt x="2566933" y="813103"/>
                  </a:moveTo>
                  <a:lnTo>
                    <a:pt x="2664375" y="813103"/>
                  </a:lnTo>
                </a:path>
                <a:path w="8507730" h="813435">
                  <a:moveTo>
                    <a:pt x="3161632" y="813103"/>
                  </a:moveTo>
                  <a:lnTo>
                    <a:pt x="3316189" y="813103"/>
                  </a:lnTo>
                </a:path>
                <a:path w="8507730" h="813435">
                  <a:moveTo>
                    <a:pt x="3813446" y="813103"/>
                  </a:moveTo>
                  <a:lnTo>
                    <a:pt x="3974724" y="813103"/>
                  </a:lnTo>
                </a:path>
                <a:path w="8507730" h="813435">
                  <a:moveTo>
                    <a:pt x="4471979" y="813103"/>
                  </a:moveTo>
                  <a:lnTo>
                    <a:pt x="4626538" y="813103"/>
                  </a:lnTo>
                </a:path>
                <a:path w="8507730" h="813435">
                  <a:moveTo>
                    <a:pt x="5123792" y="813103"/>
                  </a:moveTo>
                  <a:lnTo>
                    <a:pt x="5278352" y="813103"/>
                  </a:lnTo>
                </a:path>
                <a:path w="8507730" h="813435">
                  <a:moveTo>
                    <a:pt x="5782326" y="813103"/>
                  </a:moveTo>
                  <a:lnTo>
                    <a:pt x="5936887" y="813103"/>
                  </a:lnTo>
                </a:path>
                <a:path w="8507730" h="813435">
                  <a:moveTo>
                    <a:pt x="6434139" y="813103"/>
                  </a:moveTo>
                  <a:lnTo>
                    <a:pt x="6588701" y="813103"/>
                  </a:lnTo>
                </a:path>
                <a:path w="8507730" h="813435">
                  <a:moveTo>
                    <a:pt x="7085953" y="813103"/>
                  </a:moveTo>
                  <a:lnTo>
                    <a:pt x="7247235" y="813103"/>
                  </a:lnTo>
                </a:path>
                <a:path w="8507730" h="813435">
                  <a:moveTo>
                    <a:pt x="7744486" y="813103"/>
                  </a:moveTo>
                  <a:lnTo>
                    <a:pt x="7899050" y="813103"/>
                  </a:lnTo>
                </a:path>
                <a:path w="8507730" h="813435">
                  <a:moveTo>
                    <a:pt x="8396300" y="813103"/>
                  </a:moveTo>
                  <a:lnTo>
                    <a:pt x="8507186" y="813103"/>
                  </a:lnTo>
                </a:path>
                <a:path w="8507730" h="813435">
                  <a:moveTo>
                    <a:pt x="0" y="409911"/>
                  </a:moveTo>
                  <a:lnTo>
                    <a:pt x="43678" y="409911"/>
                  </a:lnTo>
                </a:path>
                <a:path w="8507730" h="813435">
                  <a:moveTo>
                    <a:pt x="419982" y="409911"/>
                  </a:moveTo>
                  <a:lnTo>
                    <a:pt x="702212" y="409911"/>
                  </a:lnTo>
                </a:path>
                <a:path w="8507730" h="813435">
                  <a:moveTo>
                    <a:pt x="1138991" y="409911"/>
                  </a:moveTo>
                  <a:lnTo>
                    <a:pt x="1354026" y="409911"/>
                  </a:lnTo>
                </a:path>
                <a:path w="8507730" h="813435">
                  <a:moveTo>
                    <a:pt x="1790803" y="409911"/>
                  </a:moveTo>
                  <a:lnTo>
                    <a:pt x="2012561" y="409911"/>
                  </a:lnTo>
                </a:path>
                <a:path w="8507730" h="813435">
                  <a:moveTo>
                    <a:pt x="2442615" y="409911"/>
                  </a:moveTo>
                  <a:lnTo>
                    <a:pt x="2664375" y="409911"/>
                  </a:lnTo>
                </a:path>
                <a:path w="8507730" h="813435">
                  <a:moveTo>
                    <a:pt x="3101147" y="409911"/>
                  </a:moveTo>
                  <a:lnTo>
                    <a:pt x="3316189" y="409911"/>
                  </a:lnTo>
                </a:path>
                <a:path w="8507730" h="813435">
                  <a:moveTo>
                    <a:pt x="3752958" y="409911"/>
                  </a:moveTo>
                  <a:lnTo>
                    <a:pt x="3974724" y="409911"/>
                  </a:lnTo>
                </a:path>
                <a:path w="8507730" h="813435">
                  <a:moveTo>
                    <a:pt x="4411490" y="409911"/>
                  </a:moveTo>
                  <a:lnTo>
                    <a:pt x="4626538" y="409911"/>
                  </a:lnTo>
                </a:path>
                <a:path w="8507730" h="813435">
                  <a:moveTo>
                    <a:pt x="5063302" y="409911"/>
                  </a:moveTo>
                  <a:lnTo>
                    <a:pt x="5278352" y="409911"/>
                  </a:lnTo>
                </a:path>
                <a:path w="8507730" h="813435">
                  <a:moveTo>
                    <a:pt x="5715114" y="409911"/>
                  </a:moveTo>
                  <a:lnTo>
                    <a:pt x="5936887" y="409911"/>
                  </a:lnTo>
                </a:path>
                <a:path w="8507730" h="813435">
                  <a:moveTo>
                    <a:pt x="6373646" y="409911"/>
                  </a:moveTo>
                  <a:lnTo>
                    <a:pt x="6588701" y="409911"/>
                  </a:lnTo>
                </a:path>
                <a:path w="8507730" h="813435">
                  <a:moveTo>
                    <a:pt x="6964998" y="409911"/>
                  </a:moveTo>
                  <a:lnTo>
                    <a:pt x="7247235" y="409911"/>
                  </a:lnTo>
                </a:path>
                <a:path w="8507730" h="813435">
                  <a:moveTo>
                    <a:pt x="7616811" y="409911"/>
                  </a:moveTo>
                  <a:lnTo>
                    <a:pt x="7899050" y="409911"/>
                  </a:lnTo>
                </a:path>
                <a:path w="8507730" h="813435">
                  <a:moveTo>
                    <a:pt x="8275345" y="409911"/>
                  </a:moveTo>
                  <a:lnTo>
                    <a:pt x="8507186" y="409911"/>
                  </a:lnTo>
                </a:path>
                <a:path w="8507730" h="813435">
                  <a:moveTo>
                    <a:pt x="0" y="0"/>
                  </a:moveTo>
                  <a:lnTo>
                    <a:pt x="43678" y="0"/>
                  </a:lnTo>
                </a:path>
                <a:path w="8507730" h="813435">
                  <a:moveTo>
                    <a:pt x="110875" y="0"/>
                  </a:moveTo>
                  <a:lnTo>
                    <a:pt x="702212" y="0"/>
                  </a:lnTo>
                </a:path>
                <a:path w="8507730" h="813435">
                  <a:moveTo>
                    <a:pt x="762689" y="0"/>
                  </a:moveTo>
                  <a:lnTo>
                    <a:pt x="1354026" y="0"/>
                  </a:lnTo>
                </a:path>
                <a:path w="8507730" h="813435">
                  <a:moveTo>
                    <a:pt x="1414504" y="0"/>
                  </a:moveTo>
                  <a:lnTo>
                    <a:pt x="2012561" y="0"/>
                  </a:lnTo>
                </a:path>
                <a:path w="8507730" h="813435">
                  <a:moveTo>
                    <a:pt x="2073038" y="0"/>
                  </a:moveTo>
                  <a:lnTo>
                    <a:pt x="2664375" y="0"/>
                  </a:lnTo>
                </a:path>
                <a:path w="8507730" h="813435">
                  <a:moveTo>
                    <a:pt x="2724853" y="0"/>
                  </a:moveTo>
                  <a:lnTo>
                    <a:pt x="3316189" y="0"/>
                  </a:lnTo>
                </a:path>
                <a:path w="8507730" h="813435">
                  <a:moveTo>
                    <a:pt x="3383387" y="0"/>
                  </a:moveTo>
                  <a:lnTo>
                    <a:pt x="3974724" y="0"/>
                  </a:lnTo>
                </a:path>
                <a:path w="8507730" h="813435">
                  <a:moveTo>
                    <a:pt x="4035201" y="0"/>
                  </a:moveTo>
                  <a:lnTo>
                    <a:pt x="4626538" y="0"/>
                  </a:lnTo>
                </a:path>
                <a:path w="8507730" h="813435">
                  <a:moveTo>
                    <a:pt x="4687016" y="0"/>
                  </a:moveTo>
                  <a:lnTo>
                    <a:pt x="5278352" y="0"/>
                  </a:lnTo>
                </a:path>
                <a:path w="8507730" h="813435">
                  <a:moveTo>
                    <a:pt x="5345550" y="0"/>
                  </a:moveTo>
                  <a:lnTo>
                    <a:pt x="5936887" y="0"/>
                  </a:lnTo>
                </a:path>
                <a:path w="8507730" h="813435">
                  <a:moveTo>
                    <a:pt x="5997364" y="0"/>
                  </a:moveTo>
                  <a:lnTo>
                    <a:pt x="6588701" y="0"/>
                  </a:lnTo>
                </a:path>
                <a:path w="8507730" h="813435">
                  <a:moveTo>
                    <a:pt x="6649179" y="0"/>
                  </a:moveTo>
                  <a:lnTo>
                    <a:pt x="7247235" y="0"/>
                  </a:lnTo>
                </a:path>
                <a:path w="8507730" h="813435">
                  <a:moveTo>
                    <a:pt x="7307713" y="0"/>
                  </a:moveTo>
                  <a:lnTo>
                    <a:pt x="7899050" y="0"/>
                  </a:lnTo>
                </a:path>
                <a:path w="8507730" h="813435">
                  <a:moveTo>
                    <a:pt x="7959527" y="0"/>
                  </a:moveTo>
                  <a:lnTo>
                    <a:pt x="8507186" y="0"/>
                  </a:lnTo>
                </a:path>
              </a:pathLst>
            </a:custGeom>
            <a:ln w="10079">
              <a:solidFill>
                <a:srgbClr val="D9D9D9"/>
              </a:solidFill>
            </a:ln>
          </p:spPr>
          <p:txBody>
            <a:bodyPr wrap="square" lIns="0" tIns="0" rIns="0" bIns="0" rtlCol="0"/>
            <a:lstStyle/>
            <a:p>
              <a:endParaRPr/>
            </a:p>
          </p:txBody>
        </p:sp>
        <p:sp>
          <p:nvSpPr>
            <p:cNvPr id="25" name="object 25"/>
            <p:cNvSpPr/>
            <p:nvPr/>
          </p:nvSpPr>
          <p:spPr>
            <a:xfrm>
              <a:off x="1365057" y="2688485"/>
              <a:ext cx="8507730" cy="0"/>
            </a:xfrm>
            <a:custGeom>
              <a:avLst/>
              <a:gdLst/>
              <a:ahLst/>
              <a:cxnLst/>
              <a:rect l="l" t="t" r="r" b="b"/>
              <a:pathLst>
                <a:path w="8507730">
                  <a:moveTo>
                    <a:pt x="0" y="0"/>
                  </a:moveTo>
                  <a:lnTo>
                    <a:pt x="8507186" y="0"/>
                  </a:lnTo>
                </a:path>
              </a:pathLst>
            </a:custGeom>
            <a:ln w="10079">
              <a:solidFill>
                <a:srgbClr val="D9D9D9"/>
              </a:solidFill>
            </a:ln>
          </p:spPr>
          <p:txBody>
            <a:bodyPr wrap="square" lIns="0" tIns="0" rIns="0" bIns="0" rtlCol="0"/>
            <a:lstStyle/>
            <a:p>
              <a:endParaRPr/>
            </a:p>
          </p:txBody>
        </p:sp>
        <p:sp>
          <p:nvSpPr>
            <p:cNvPr id="26" name="object 26"/>
            <p:cNvSpPr/>
            <p:nvPr/>
          </p:nvSpPr>
          <p:spPr>
            <a:xfrm>
              <a:off x="1408734" y="3000959"/>
              <a:ext cx="7915909" cy="1706880"/>
            </a:xfrm>
            <a:custGeom>
              <a:avLst/>
              <a:gdLst/>
              <a:ahLst/>
              <a:cxnLst/>
              <a:rect l="l" t="t" r="r" b="b"/>
              <a:pathLst>
                <a:path w="7915909" h="1706879">
                  <a:moveTo>
                    <a:pt x="67195" y="13449"/>
                  </a:moveTo>
                  <a:lnTo>
                    <a:pt x="0" y="13449"/>
                  </a:lnTo>
                  <a:lnTo>
                    <a:pt x="0" y="1706841"/>
                  </a:lnTo>
                  <a:lnTo>
                    <a:pt x="67195" y="1706841"/>
                  </a:lnTo>
                  <a:lnTo>
                    <a:pt x="67195" y="13449"/>
                  </a:lnTo>
                  <a:close/>
                </a:path>
                <a:path w="7915909" h="1706879">
                  <a:moveTo>
                    <a:pt x="719010" y="6731"/>
                  </a:moveTo>
                  <a:lnTo>
                    <a:pt x="658533" y="6731"/>
                  </a:lnTo>
                  <a:lnTo>
                    <a:pt x="658533" y="1706841"/>
                  </a:lnTo>
                  <a:lnTo>
                    <a:pt x="719010" y="1706841"/>
                  </a:lnTo>
                  <a:lnTo>
                    <a:pt x="719010" y="6731"/>
                  </a:lnTo>
                  <a:close/>
                </a:path>
                <a:path w="7915909" h="1706879">
                  <a:moveTo>
                    <a:pt x="1370825" y="0"/>
                  </a:moveTo>
                  <a:lnTo>
                    <a:pt x="1310347" y="0"/>
                  </a:lnTo>
                  <a:lnTo>
                    <a:pt x="1310347" y="1706841"/>
                  </a:lnTo>
                  <a:lnTo>
                    <a:pt x="1370825" y="1706841"/>
                  </a:lnTo>
                  <a:lnTo>
                    <a:pt x="1370825" y="0"/>
                  </a:lnTo>
                  <a:close/>
                </a:path>
                <a:path w="7915909" h="1706879">
                  <a:moveTo>
                    <a:pt x="2029358" y="13449"/>
                  </a:moveTo>
                  <a:lnTo>
                    <a:pt x="1968881" y="13449"/>
                  </a:lnTo>
                  <a:lnTo>
                    <a:pt x="1968881" y="1706841"/>
                  </a:lnTo>
                  <a:lnTo>
                    <a:pt x="2029358" y="1706841"/>
                  </a:lnTo>
                  <a:lnTo>
                    <a:pt x="2029358" y="13449"/>
                  </a:lnTo>
                  <a:close/>
                </a:path>
                <a:path w="7915909" h="1706879">
                  <a:moveTo>
                    <a:pt x="2681173" y="26885"/>
                  </a:moveTo>
                  <a:lnTo>
                    <a:pt x="2620695" y="26885"/>
                  </a:lnTo>
                  <a:lnTo>
                    <a:pt x="2620695" y="1706841"/>
                  </a:lnTo>
                  <a:lnTo>
                    <a:pt x="2681173" y="1706841"/>
                  </a:lnTo>
                  <a:lnTo>
                    <a:pt x="2681173" y="26885"/>
                  </a:lnTo>
                  <a:close/>
                </a:path>
                <a:path w="7915909" h="1706879">
                  <a:moveTo>
                    <a:pt x="3339706" y="53759"/>
                  </a:moveTo>
                  <a:lnTo>
                    <a:pt x="3272510" y="53759"/>
                  </a:lnTo>
                  <a:lnTo>
                    <a:pt x="3272510" y="1706841"/>
                  </a:lnTo>
                  <a:lnTo>
                    <a:pt x="3339706" y="1706841"/>
                  </a:lnTo>
                  <a:lnTo>
                    <a:pt x="3339706" y="53759"/>
                  </a:lnTo>
                  <a:close/>
                </a:path>
                <a:path w="7915909" h="1706879">
                  <a:moveTo>
                    <a:pt x="3991521" y="33604"/>
                  </a:moveTo>
                  <a:lnTo>
                    <a:pt x="3931043" y="33604"/>
                  </a:lnTo>
                  <a:lnTo>
                    <a:pt x="3931043" y="1706841"/>
                  </a:lnTo>
                  <a:lnTo>
                    <a:pt x="3991521" y="1706841"/>
                  </a:lnTo>
                  <a:lnTo>
                    <a:pt x="3991521" y="33604"/>
                  </a:lnTo>
                  <a:close/>
                </a:path>
                <a:path w="7915909" h="1706879">
                  <a:moveTo>
                    <a:pt x="4643336" y="20167"/>
                  </a:moveTo>
                  <a:lnTo>
                    <a:pt x="4582858" y="20167"/>
                  </a:lnTo>
                  <a:lnTo>
                    <a:pt x="4582858" y="1706841"/>
                  </a:lnTo>
                  <a:lnTo>
                    <a:pt x="4643336" y="1706841"/>
                  </a:lnTo>
                  <a:lnTo>
                    <a:pt x="4643336" y="20167"/>
                  </a:lnTo>
                  <a:close/>
                </a:path>
                <a:path w="7915909" h="1706879">
                  <a:moveTo>
                    <a:pt x="5301869" y="33604"/>
                  </a:moveTo>
                  <a:lnTo>
                    <a:pt x="5234673" y="33604"/>
                  </a:lnTo>
                  <a:lnTo>
                    <a:pt x="5234673" y="1706841"/>
                  </a:lnTo>
                  <a:lnTo>
                    <a:pt x="5301869" y="1706841"/>
                  </a:lnTo>
                  <a:lnTo>
                    <a:pt x="5301869" y="33604"/>
                  </a:lnTo>
                  <a:close/>
                </a:path>
                <a:path w="7915909" h="1706879">
                  <a:moveTo>
                    <a:pt x="5953684" y="33604"/>
                  </a:moveTo>
                  <a:lnTo>
                    <a:pt x="5893206" y="33604"/>
                  </a:lnTo>
                  <a:lnTo>
                    <a:pt x="5893206" y="1706841"/>
                  </a:lnTo>
                  <a:lnTo>
                    <a:pt x="5953684" y="1706841"/>
                  </a:lnTo>
                  <a:lnTo>
                    <a:pt x="5953684" y="33604"/>
                  </a:lnTo>
                  <a:close/>
                </a:path>
                <a:path w="7915909" h="1706879">
                  <a:moveTo>
                    <a:pt x="6605498" y="60477"/>
                  </a:moveTo>
                  <a:lnTo>
                    <a:pt x="6545021" y="60477"/>
                  </a:lnTo>
                  <a:lnTo>
                    <a:pt x="6545021" y="1706841"/>
                  </a:lnTo>
                  <a:lnTo>
                    <a:pt x="6605498" y="1706841"/>
                  </a:lnTo>
                  <a:lnTo>
                    <a:pt x="6605498" y="60477"/>
                  </a:lnTo>
                  <a:close/>
                </a:path>
                <a:path w="7915909" h="1706879">
                  <a:moveTo>
                    <a:pt x="7264032" y="73926"/>
                  </a:moveTo>
                  <a:lnTo>
                    <a:pt x="7203554" y="73926"/>
                  </a:lnTo>
                  <a:lnTo>
                    <a:pt x="7203554" y="1706841"/>
                  </a:lnTo>
                  <a:lnTo>
                    <a:pt x="7264032" y="1706841"/>
                  </a:lnTo>
                  <a:lnTo>
                    <a:pt x="7264032" y="73926"/>
                  </a:lnTo>
                  <a:close/>
                </a:path>
                <a:path w="7915909" h="1706879">
                  <a:moveTo>
                    <a:pt x="7915846" y="53759"/>
                  </a:moveTo>
                  <a:lnTo>
                    <a:pt x="7855369" y="53759"/>
                  </a:lnTo>
                  <a:lnTo>
                    <a:pt x="7855369" y="1706841"/>
                  </a:lnTo>
                  <a:lnTo>
                    <a:pt x="7915846" y="1706841"/>
                  </a:lnTo>
                  <a:lnTo>
                    <a:pt x="7915846" y="53759"/>
                  </a:lnTo>
                  <a:close/>
                </a:path>
              </a:pathLst>
            </a:custGeom>
            <a:solidFill>
              <a:srgbClr val="EF1F69"/>
            </a:solidFill>
          </p:spPr>
          <p:txBody>
            <a:bodyPr wrap="square" lIns="0" tIns="0" rIns="0" bIns="0" rtlCol="0"/>
            <a:lstStyle/>
            <a:p>
              <a:endParaRPr/>
            </a:p>
          </p:txBody>
        </p:sp>
        <p:sp>
          <p:nvSpPr>
            <p:cNvPr id="27" name="object 27"/>
            <p:cNvSpPr/>
            <p:nvPr/>
          </p:nvSpPr>
          <p:spPr>
            <a:xfrm>
              <a:off x="1408735" y="3000958"/>
              <a:ext cx="7915909" cy="1706880"/>
            </a:xfrm>
            <a:custGeom>
              <a:avLst/>
              <a:gdLst/>
              <a:ahLst/>
              <a:cxnLst/>
              <a:rect l="l" t="t" r="r" b="b"/>
              <a:pathLst>
                <a:path w="7915909" h="1706879">
                  <a:moveTo>
                    <a:pt x="0" y="13439"/>
                  </a:moveTo>
                  <a:lnTo>
                    <a:pt x="67197" y="13439"/>
                  </a:lnTo>
                  <a:lnTo>
                    <a:pt x="67197" y="1706838"/>
                  </a:lnTo>
                  <a:lnTo>
                    <a:pt x="0" y="1706838"/>
                  </a:lnTo>
                  <a:lnTo>
                    <a:pt x="0" y="13439"/>
                  </a:lnTo>
                  <a:close/>
                </a:path>
                <a:path w="7915909" h="1706879">
                  <a:moveTo>
                    <a:pt x="658534" y="6719"/>
                  </a:moveTo>
                  <a:lnTo>
                    <a:pt x="719011" y="6719"/>
                  </a:lnTo>
                  <a:lnTo>
                    <a:pt x="719011" y="1706838"/>
                  </a:lnTo>
                  <a:lnTo>
                    <a:pt x="658534" y="1706838"/>
                  </a:lnTo>
                  <a:lnTo>
                    <a:pt x="658534" y="6719"/>
                  </a:lnTo>
                  <a:close/>
                </a:path>
                <a:path w="7915909" h="1706879">
                  <a:moveTo>
                    <a:pt x="1310348" y="0"/>
                  </a:moveTo>
                  <a:lnTo>
                    <a:pt x="1370826" y="0"/>
                  </a:lnTo>
                  <a:lnTo>
                    <a:pt x="1370826" y="1706838"/>
                  </a:lnTo>
                  <a:lnTo>
                    <a:pt x="1310348" y="1706838"/>
                  </a:lnTo>
                  <a:lnTo>
                    <a:pt x="1310348" y="0"/>
                  </a:lnTo>
                  <a:close/>
                </a:path>
                <a:path w="7915909" h="1706879">
                  <a:moveTo>
                    <a:pt x="1968882" y="13439"/>
                  </a:moveTo>
                  <a:lnTo>
                    <a:pt x="2029360" y="13439"/>
                  </a:lnTo>
                  <a:lnTo>
                    <a:pt x="2029360" y="1706838"/>
                  </a:lnTo>
                  <a:lnTo>
                    <a:pt x="1968882" y="1706838"/>
                  </a:lnTo>
                  <a:lnTo>
                    <a:pt x="1968882" y="13439"/>
                  </a:lnTo>
                  <a:close/>
                </a:path>
                <a:path w="7915909" h="1706879">
                  <a:moveTo>
                    <a:pt x="2620697" y="26879"/>
                  </a:moveTo>
                  <a:lnTo>
                    <a:pt x="2681174" y="26879"/>
                  </a:lnTo>
                  <a:lnTo>
                    <a:pt x="2681174" y="1706838"/>
                  </a:lnTo>
                  <a:lnTo>
                    <a:pt x="2620697" y="1706838"/>
                  </a:lnTo>
                  <a:lnTo>
                    <a:pt x="2620697" y="26879"/>
                  </a:lnTo>
                  <a:close/>
                </a:path>
                <a:path w="7915909" h="1706879">
                  <a:moveTo>
                    <a:pt x="3272511" y="53758"/>
                  </a:moveTo>
                  <a:lnTo>
                    <a:pt x="3339708" y="53758"/>
                  </a:lnTo>
                  <a:lnTo>
                    <a:pt x="3339708" y="1706838"/>
                  </a:lnTo>
                  <a:lnTo>
                    <a:pt x="3272511" y="1706838"/>
                  </a:lnTo>
                  <a:lnTo>
                    <a:pt x="3272511" y="53758"/>
                  </a:lnTo>
                  <a:close/>
                </a:path>
                <a:path w="7915909" h="1706879">
                  <a:moveTo>
                    <a:pt x="3931045" y="33599"/>
                  </a:moveTo>
                  <a:lnTo>
                    <a:pt x="3991523" y="33599"/>
                  </a:lnTo>
                  <a:lnTo>
                    <a:pt x="3991523" y="1706838"/>
                  </a:lnTo>
                  <a:lnTo>
                    <a:pt x="3931045" y="1706838"/>
                  </a:lnTo>
                  <a:lnTo>
                    <a:pt x="3931045" y="33599"/>
                  </a:lnTo>
                  <a:close/>
                </a:path>
                <a:path w="7915909" h="1706879">
                  <a:moveTo>
                    <a:pt x="4582860" y="20159"/>
                  </a:moveTo>
                  <a:lnTo>
                    <a:pt x="4643337" y="20159"/>
                  </a:lnTo>
                  <a:lnTo>
                    <a:pt x="4643337" y="1706838"/>
                  </a:lnTo>
                  <a:lnTo>
                    <a:pt x="4582860" y="1706838"/>
                  </a:lnTo>
                  <a:lnTo>
                    <a:pt x="4582860" y="20159"/>
                  </a:lnTo>
                  <a:close/>
                </a:path>
                <a:path w="7915909" h="1706879">
                  <a:moveTo>
                    <a:pt x="5234674" y="33599"/>
                  </a:moveTo>
                  <a:lnTo>
                    <a:pt x="5301871" y="33599"/>
                  </a:lnTo>
                  <a:lnTo>
                    <a:pt x="5301871" y="1706838"/>
                  </a:lnTo>
                  <a:lnTo>
                    <a:pt x="5234674" y="1706838"/>
                  </a:lnTo>
                  <a:lnTo>
                    <a:pt x="5234674" y="33599"/>
                  </a:lnTo>
                  <a:close/>
                </a:path>
                <a:path w="7915909" h="1706879">
                  <a:moveTo>
                    <a:pt x="5893208" y="33599"/>
                  </a:moveTo>
                  <a:lnTo>
                    <a:pt x="5953686" y="33599"/>
                  </a:lnTo>
                  <a:lnTo>
                    <a:pt x="5953686" y="1706838"/>
                  </a:lnTo>
                  <a:lnTo>
                    <a:pt x="5893208" y="1706838"/>
                  </a:lnTo>
                  <a:lnTo>
                    <a:pt x="5893208" y="33599"/>
                  </a:lnTo>
                  <a:close/>
                </a:path>
                <a:path w="7915909" h="1706879">
                  <a:moveTo>
                    <a:pt x="6545023" y="60478"/>
                  </a:moveTo>
                  <a:lnTo>
                    <a:pt x="6605500" y="60478"/>
                  </a:lnTo>
                  <a:lnTo>
                    <a:pt x="6605500" y="1706838"/>
                  </a:lnTo>
                  <a:lnTo>
                    <a:pt x="6545023" y="1706838"/>
                  </a:lnTo>
                  <a:lnTo>
                    <a:pt x="6545023" y="60478"/>
                  </a:lnTo>
                  <a:close/>
                </a:path>
                <a:path w="7915909" h="1706879">
                  <a:moveTo>
                    <a:pt x="7203557" y="73918"/>
                  </a:moveTo>
                  <a:lnTo>
                    <a:pt x="7264034" y="73918"/>
                  </a:lnTo>
                  <a:lnTo>
                    <a:pt x="7264034" y="1706838"/>
                  </a:lnTo>
                  <a:lnTo>
                    <a:pt x="7203557" y="1706838"/>
                  </a:lnTo>
                  <a:lnTo>
                    <a:pt x="7203557" y="73918"/>
                  </a:lnTo>
                  <a:close/>
                </a:path>
                <a:path w="7915909" h="1706879">
                  <a:moveTo>
                    <a:pt x="7855371" y="53758"/>
                  </a:moveTo>
                  <a:lnTo>
                    <a:pt x="7915849" y="53758"/>
                  </a:lnTo>
                  <a:lnTo>
                    <a:pt x="7915849" y="1706838"/>
                  </a:lnTo>
                  <a:lnTo>
                    <a:pt x="7855371" y="1706838"/>
                  </a:lnTo>
                  <a:lnTo>
                    <a:pt x="7855371" y="53758"/>
                  </a:lnTo>
                  <a:close/>
                </a:path>
              </a:pathLst>
            </a:custGeom>
            <a:ln w="6719">
              <a:solidFill>
                <a:srgbClr val="FFFFFF"/>
              </a:solidFill>
            </a:ln>
          </p:spPr>
          <p:txBody>
            <a:bodyPr wrap="square" lIns="0" tIns="0" rIns="0" bIns="0" rtlCol="0"/>
            <a:lstStyle/>
            <a:p>
              <a:endParaRPr/>
            </a:p>
          </p:txBody>
        </p:sp>
        <p:sp>
          <p:nvSpPr>
            <p:cNvPr id="28" name="object 28"/>
            <p:cNvSpPr/>
            <p:nvPr/>
          </p:nvSpPr>
          <p:spPr>
            <a:xfrm>
              <a:off x="1475930" y="3155518"/>
              <a:ext cx="7909559" cy="1552575"/>
            </a:xfrm>
            <a:custGeom>
              <a:avLst/>
              <a:gdLst/>
              <a:ahLst/>
              <a:cxnLst/>
              <a:rect l="l" t="t" r="r" b="b"/>
              <a:pathLst>
                <a:path w="7909559" h="1552575">
                  <a:moveTo>
                    <a:pt x="60477" y="20167"/>
                  </a:moveTo>
                  <a:lnTo>
                    <a:pt x="0" y="20167"/>
                  </a:lnTo>
                  <a:lnTo>
                    <a:pt x="0" y="1552295"/>
                  </a:lnTo>
                  <a:lnTo>
                    <a:pt x="60477" y="1552295"/>
                  </a:lnTo>
                  <a:lnTo>
                    <a:pt x="60477" y="20167"/>
                  </a:lnTo>
                  <a:close/>
                </a:path>
                <a:path w="7909559" h="1552575">
                  <a:moveTo>
                    <a:pt x="712279" y="20167"/>
                  </a:moveTo>
                  <a:lnTo>
                    <a:pt x="651802" y="20167"/>
                  </a:lnTo>
                  <a:lnTo>
                    <a:pt x="651802" y="1552295"/>
                  </a:lnTo>
                  <a:lnTo>
                    <a:pt x="712279" y="1552295"/>
                  </a:lnTo>
                  <a:lnTo>
                    <a:pt x="712279" y="20167"/>
                  </a:lnTo>
                  <a:close/>
                </a:path>
                <a:path w="7909559" h="1552575">
                  <a:moveTo>
                    <a:pt x="1370812" y="40322"/>
                  </a:moveTo>
                  <a:lnTo>
                    <a:pt x="1303616" y="40322"/>
                  </a:lnTo>
                  <a:lnTo>
                    <a:pt x="1303616" y="1552295"/>
                  </a:lnTo>
                  <a:lnTo>
                    <a:pt x="1370812" y="1552295"/>
                  </a:lnTo>
                  <a:lnTo>
                    <a:pt x="1370812" y="40322"/>
                  </a:lnTo>
                  <a:close/>
                </a:path>
                <a:path w="7909559" h="1552575">
                  <a:moveTo>
                    <a:pt x="2022627" y="26885"/>
                  </a:moveTo>
                  <a:lnTo>
                    <a:pt x="1962150" y="26885"/>
                  </a:lnTo>
                  <a:lnTo>
                    <a:pt x="1962150" y="1552295"/>
                  </a:lnTo>
                  <a:lnTo>
                    <a:pt x="2022627" y="1552295"/>
                  </a:lnTo>
                  <a:lnTo>
                    <a:pt x="2022627" y="26885"/>
                  </a:lnTo>
                  <a:close/>
                </a:path>
                <a:path w="7909559" h="1552575">
                  <a:moveTo>
                    <a:pt x="2674442" y="20167"/>
                  </a:moveTo>
                  <a:lnTo>
                    <a:pt x="2613964" y="20167"/>
                  </a:lnTo>
                  <a:lnTo>
                    <a:pt x="2613964" y="1552295"/>
                  </a:lnTo>
                  <a:lnTo>
                    <a:pt x="2674442" y="1552295"/>
                  </a:lnTo>
                  <a:lnTo>
                    <a:pt x="2674442" y="20167"/>
                  </a:lnTo>
                  <a:close/>
                </a:path>
                <a:path w="7909559" h="1552575">
                  <a:moveTo>
                    <a:pt x="3332975" y="47040"/>
                  </a:moveTo>
                  <a:lnTo>
                    <a:pt x="3272498" y="47040"/>
                  </a:lnTo>
                  <a:lnTo>
                    <a:pt x="3272498" y="1552295"/>
                  </a:lnTo>
                  <a:lnTo>
                    <a:pt x="3332975" y="1552295"/>
                  </a:lnTo>
                  <a:lnTo>
                    <a:pt x="3332975" y="47040"/>
                  </a:lnTo>
                  <a:close/>
                </a:path>
                <a:path w="7909559" h="1552575">
                  <a:moveTo>
                    <a:pt x="3984790" y="6718"/>
                  </a:moveTo>
                  <a:lnTo>
                    <a:pt x="3924312" y="6718"/>
                  </a:lnTo>
                  <a:lnTo>
                    <a:pt x="3924312" y="1552295"/>
                  </a:lnTo>
                  <a:lnTo>
                    <a:pt x="3984790" y="1552295"/>
                  </a:lnTo>
                  <a:lnTo>
                    <a:pt x="3984790" y="6718"/>
                  </a:lnTo>
                  <a:close/>
                </a:path>
                <a:path w="7909559" h="1552575">
                  <a:moveTo>
                    <a:pt x="4643323" y="20167"/>
                  </a:moveTo>
                  <a:lnTo>
                    <a:pt x="4576127" y="20167"/>
                  </a:lnTo>
                  <a:lnTo>
                    <a:pt x="4576127" y="1552295"/>
                  </a:lnTo>
                  <a:lnTo>
                    <a:pt x="4643323" y="1552295"/>
                  </a:lnTo>
                  <a:lnTo>
                    <a:pt x="4643323" y="20167"/>
                  </a:lnTo>
                  <a:close/>
                </a:path>
                <a:path w="7909559" h="1552575">
                  <a:moveTo>
                    <a:pt x="5295138" y="20167"/>
                  </a:moveTo>
                  <a:lnTo>
                    <a:pt x="5234660" y="20167"/>
                  </a:lnTo>
                  <a:lnTo>
                    <a:pt x="5234660" y="1552295"/>
                  </a:lnTo>
                  <a:lnTo>
                    <a:pt x="5295138" y="1552295"/>
                  </a:lnTo>
                  <a:lnTo>
                    <a:pt x="5295138" y="20167"/>
                  </a:lnTo>
                  <a:close/>
                </a:path>
                <a:path w="7909559" h="1552575">
                  <a:moveTo>
                    <a:pt x="5946953" y="0"/>
                  </a:moveTo>
                  <a:lnTo>
                    <a:pt x="5886475" y="0"/>
                  </a:lnTo>
                  <a:lnTo>
                    <a:pt x="5886475" y="1552295"/>
                  </a:lnTo>
                  <a:lnTo>
                    <a:pt x="5946953" y="1552295"/>
                  </a:lnTo>
                  <a:lnTo>
                    <a:pt x="5946953" y="0"/>
                  </a:lnTo>
                  <a:close/>
                </a:path>
                <a:path w="7909559" h="1552575">
                  <a:moveTo>
                    <a:pt x="6605473" y="40322"/>
                  </a:moveTo>
                  <a:lnTo>
                    <a:pt x="6538277" y="40322"/>
                  </a:lnTo>
                  <a:lnTo>
                    <a:pt x="6538277" y="1552295"/>
                  </a:lnTo>
                  <a:lnTo>
                    <a:pt x="6605473" y="1552295"/>
                  </a:lnTo>
                  <a:lnTo>
                    <a:pt x="6605473" y="40322"/>
                  </a:lnTo>
                  <a:close/>
                </a:path>
                <a:path w="7909559" h="1552575">
                  <a:moveTo>
                    <a:pt x="7257288" y="33604"/>
                  </a:moveTo>
                  <a:lnTo>
                    <a:pt x="7196810" y="33604"/>
                  </a:lnTo>
                  <a:lnTo>
                    <a:pt x="7196810" y="1552295"/>
                  </a:lnTo>
                  <a:lnTo>
                    <a:pt x="7257288" y="1552295"/>
                  </a:lnTo>
                  <a:lnTo>
                    <a:pt x="7257288" y="33604"/>
                  </a:lnTo>
                  <a:close/>
                </a:path>
                <a:path w="7909559" h="1552575">
                  <a:moveTo>
                    <a:pt x="7909103" y="33604"/>
                  </a:moveTo>
                  <a:lnTo>
                    <a:pt x="7848625" y="33604"/>
                  </a:lnTo>
                  <a:lnTo>
                    <a:pt x="7848625" y="1552295"/>
                  </a:lnTo>
                  <a:lnTo>
                    <a:pt x="7909103" y="1552295"/>
                  </a:lnTo>
                  <a:lnTo>
                    <a:pt x="7909103" y="33604"/>
                  </a:lnTo>
                  <a:close/>
                </a:path>
              </a:pathLst>
            </a:custGeom>
            <a:solidFill>
              <a:srgbClr val="FFC000"/>
            </a:solidFill>
          </p:spPr>
          <p:txBody>
            <a:bodyPr wrap="square" lIns="0" tIns="0" rIns="0" bIns="0" rtlCol="0"/>
            <a:lstStyle/>
            <a:p>
              <a:endParaRPr/>
            </a:p>
          </p:txBody>
        </p:sp>
        <p:sp>
          <p:nvSpPr>
            <p:cNvPr id="29" name="object 29"/>
            <p:cNvSpPr/>
            <p:nvPr/>
          </p:nvSpPr>
          <p:spPr>
            <a:xfrm>
              <a:off x="1475932" y="3155515"/>
              <a:ext cx="7909559" cy="1552575"/>
            </a:xfrm>
            <a:custGeom>
              <a:avLst/>
              <a:gdLst/>
              <a:ahLst/>
              <a:cxnLst/>
              <a:rect l="l" t="t" r="r" b="b"/>
              <a:pathLst>
                <a:path w="7909559" h="1552575">
                  <a:moveTo>
                    <a:pt x="0" y="20159"/>
                  </a:moveTo>
                  <a:lnTo>
                    <a:pt x="60477" y="20159"/>
                  </a:lnTo>
                  <a:lnTo>
                    <a:pt x="60477" y="1552286"/>
                  </a:lnTo>
                  <a:lnTo>
                    <a:pt x="0" y="1552286"/>
                  </a:lnTo>
                  <a:lnTo>
                    <a:pt x="0" y="20159"/>
                  </a:lnTo>
                  <a:close/>
                </a:path>
                <a:path w="7909559" h="1552575">
                  <a:moveTo>
                    <a:pt x="651812" y="20159"/>
                  </a:moveTo>
                  <a:lnTo>
                    <a:pt x="712289" y="20159"/>
                  </a:lnTo>
                  <a:lnTo>
                    <a:pt x="712289" y="1552286"/>
                  </a:lnTo>
                  <a:lnTo>
                    <a:pt x="651812" y="1552286"/>
                  </a:lnTo>
                  <a:lnTo>
                    <a:pt x="651812" y="20159"/>
                  </a:lnTo>
                  <a:close/>
                </a:path>
                <a:path w="7909559" h="1552575">
                  <a:moveTo>
                    <a:pt x="1303625" y="40319"/>
                  </a:moveTo>
                  <a:lnTo>
                    <a:pt x="1370822" y="40319"/>
                  </a:lnTo>
                  <a:lnTo>
                    <a:pt x="1370822" y="1552286"/>
                  </a:lnTo>
                  <a:lnTo>
                    <a:pt x="1303625" y="1552286"/>
                  </a:lnTo>
                  <a:lnTo>
                    <a:pt x="1303625" y="40319"/>
                  </a:lnTo>
                  <a:close/>
                </a:path>
                <a:path w="7909559" h="1552575">
                  <a:moveTo>
                    <a:pt x="1962157" y="26879"/>
                  </a:moveTo>
                  <a:lnTo>
                    <a:pt x="2022635" y="26879"/>
                  </a:lnTo>
                  <a:lnTo>
                    <a:pt x="2022635" y="1552286"/>
                  </a:lnTo>
                  <a:lnTo>
                    <a:pt x="1962157" y="1552286"/>
                  </a:lnTo>
                  <a:lnTo>
                    <a:pt x="1962157" y="26879"/>
                  </a:lnTo>
                  <a:close/>
                </a:path>
                <a:path w="7909559" h="1552575">
                  <a:moveTo>
                    <a:pt x="2613970" y="20159"/>
                  </a:moveTo>
                  <a:lnTo>
                    <a:pt x="2674447" y="20159"/>
                  </a:lnTo>
                  <a:lnTo>
                    <a:pt x="2674447" y="1552286"/>
                  </a:lnTo>
                  <a:lnTo>
                    <a:pt x="2613970" y="1552286"/>
                  </a:lnTo>
                  <a:lnTo>
                    <a:pt x="2613970" y="20159"/>
                  </a:lnTo>
                  <a:close/>
                </a:path>
                <a:path w="7909559" h="1552575">
                  <a:moveTo>
                    <a:pt x="3272503" y="47038"/>
                  </a:moveTo>
                  <a:lnTo>
                    <a:pt x="3332980" y="47038"/>
                  </a:lnTo>
                  <a:lnTo>
                    <a:pt x="3332980" y="1552286"/>
                  </a:lnTo>
                  <a:lnTo>
                    <a:pt x="3272503" y="1552286"/>
                  </a:lnTo>
                  <a:lnTo>
                    <a:pt x="3272503" y="47038"/>
                  </a:lnTo>
                  <a:close/>
                </a:path>
                <a:path w="7909559" h="1552575">
                  <a:moveTo>
                    <a:pt x="3924315" y="6719"/>
                  </a:moveTo>
                  <a:lnTo>
                    <a:pt x="3984793" y="6719"/>
                  </a:lnTo>
                  <a:lnTo>
                    <a:pt x="3984793" y="1552286"/>
                  </a:lnTo>
                  <a:lnTo>
                    <a:pt x="3924315" y="1552286"/>
                  </a:lnTo>
                  <a:lnTo>
                    <a:pt x="3924315" y="6719"/>
                  </a:lnTo>
                  <a:close/>
                </a:path>
                <a:path w="7909559" h="1552575">
                  <a:moveTo>
                    <a:pt x="4576128" y="20159"/>
                  </a:moveTo>
                  <a:lnTo>
                    <a:pt x="4643325" y="20159"/>
                  </a:lnTo>
                  <a:lnTo>
                    <a:pt x="4643325" y="1552286"/>
                  </a:lnTo>
                  <a:lnTo>
                    <a:pt x="4576128" y="1552286"/>
                  </a:lnTo>
                  <a:lnTo>
                    <a:pt x="4576128" y="20159"/>
                  </a:lnTo>
                  <a:close/>
                </a:path>
                <a:path w="7909559" h="1552575">
                  <a:moveTo>
                    <a:pt x="5234660" y="20159"/>
                  </a:moveTo>
                  <a:lnTo>
                    <a:pt x="5295138" y="20159"/>
                  </a:lnTo>
                  <a:lnTo>
                    <a:pt x="5295138" y="1552286"/>
                  </a:lnTo>
                  <a:lnTo>
                    <a:pt x="5234660" y="1552286"/>
                  </a:lnTo>
                  <a:lnTo>
                    <a:pt x="5234660" y="20159"/>
                  </a:lnTo>
                  <a:close/>
                </a:path>
                <a:path w="7909559" h="1552575">
                  <a:moveTo>
                    <a:pt x="5886473" y="0"/>
                  </a:moveTo>
                  <a:lnTo>
                    <a:pt x="5946951" y="0"/>
                  </a:lnTo>
                  <a:lnTo>
                    <a:pt x="5946951" y="1552286"/>
                  </a:lnTo>
                  <a:lnTo>
                    <a:pt x="5886473" y="1552286"/>
                  </a:lnTo>
                  <a:lnTo>
                    <a:pt x="5886473" y="0"/>
                  </a:lnTo>
                  <a:close/>
                </a:path>
                <a:path w="7909559" h="1552575">
                  <a:moveTo>
                    <a:pt x="6538286" y="40319"/>
                  </a:moveTo>
                  <a:lnTo>
                    <a:pt x="6605483" y="40319"/>
                  </a:lnTo>
                  <a:lnTo>
                    <a:pt x="6605483" y="1552286"/>
                  </a:lnTo>
                  <a:lnTo>
                    <a:pt x="6538286" y="1552286"/>
                  </a:lnTo>
                  <a:lnTo>
                    <a:pt x="6538286" y="40319"/>
                  </a:lnTo>
                  <a:close/>
                </a:path>
                <a:path w="7909559" h="1552575">
                  <a:moveTo>
                    <a:pt x="7196818" y="33599"/>
                  </a:moveTo>
                  <a:lnTo>
                    <a:pt x="7257296" y="33599"/>
                  </a:lnTo>
                  <a:lnTo>
                    <a:pt x="7257296" y="1552286"/>
                  </a:lnTo>
                  <a:lnTo>
                    <a:pt x="7196818" y="1552286"/>
                  </a:lnTo>
                  <a:lnTo>
                    <a:pt x="7196818" y="33599"/>
                  </a:lnTo>
                  <a:close/>
                </a:path>
                <a:path w="7909559" h="1552575">
                  <a:moveTo>
                    <a:pt x="7848632" y="33599"/>
                  </a:moveTo>
                  <a:lnTo>
                    <a:pt x="7909109" y="33599"/>
                  </a:lnTo>
                  <a:lnTo>
                    <a:pt x="7909109" y="1552286"/>
                  </a:lnTo>
                  <a:lnTo>
                    <a:pt x="7848632" y="1552286"/>
                  </a:lnTo>
                  <a:lnTo>
                    <a:pt x="7848632" y="33599"/>
                  </a:lnTo>
                  <a:close/>
                </a:path>
              </a:pathLst>
            </a:custGeom>
            <a:ln w="6719">
              <a:solidFill>
                <a:srgbClr val="FFFFFF"/>
              </a:solidFill>
            </a:ln>
          </p:spPr>
          <p:txBody>
            <a:bodyPr wrap="square" lIns="0" tIns="0" rIns="0" bIns="0" rtlCol="0"/>
            <a:lstStyle/>
            <a:p>
              <a:endParaRPr/>
            </a:p>
          </p:txBody>
        </p:sp>
        <p:sp>
          <p:nvSpPr>
            <p:cNvPr id="30" name="object 30"/>
            <p:cNvSpPr/>
            <p:nvPr/>
          </p:nvSpPr>
          <p:spPr>
            <a:xfrm>
              <a:off x="1536407" y="3209277"/>
              <a:ext cx="7915909" cy="1498600"/>
            </a:xfrm>
            <a:custGeom>
              <a:avLst/>
              <a:gdLst/>
              <a:ahLst/>
              <a:cxnLst/>
              <a:rect l="l" t="t" r="r" b="b"/>
              <a:pathLst>
                <a:path w="7915909" h="1498600">
                  <a:moveTo>
                    <a:pt x="60477" y="26885"/>
                  </a:moveTo>
                  <a:lnTo>
                    <a:pt x="0" y="26885"/>
                  </a:lnTo>
                  <a:lnTo>
                    <a:pt x="0" y="1498523"/>
                  </a:lnTo>
                  <a:lnTo>
                    <a:pt x="60477" y="1498523"/>
                  </a:lnTo>
                  <a:lnTo>
                    <a:pt x="60477" y="26885"/>
                  </a:lnTo>
                  <a:close/>
                </a:path>
                <a:path w="7915909" h="1498600">
                  <a:moveTo>
                    <a:pt x="719010" y="53759"/>
                  </a:moveTo>
                  <a:lnTo>
                    <a:pt x="651814" y="53759"/>
                  </a:lnTo>
                  <a:lnTo>
                    <a:pt x="651814" y="1498523"/>
                  </a:lnTo>
                  <a:lnTo>
                    <a:pt x="719010" y="1498523"/>
                  </a:lnTo>
                  <a:lnTo>
                    <a:pt x="719010" y="53759"/>
                  </a:lnTo>
                  <a:close/>
                </a:path>
                <a:path w="7915909" h="1498600">
                  <a:moveTo>
                    <a:pt x="1370825" y="47040"/>
                  </a:moveTo>
                  <a:lnTo>
                    <a:pt x="1310347" y="47040"/>
                  </a:lnTo>
                  <a:lnTo>
                    <a:pt x="1310347" y="1498523"/>
                  </a:lnTo>
                  <a:lnTo>
                    <a:pt x="1370825" y="1498523"/>
                  </a:lnTo>
                  <a:lnTo>
                    <a:pt x="1370825" y="47040"/>
                  </a:lnTo>
                  <a:close/>
                </a:path>
                <a:path w="7915909" h="1498600">
                  <a:moveTo>
                    <a:pt x="2022640" y="40322"/>
                  </a:moveTo>
                  <a:lnTo>
                    <a:pt x="1962162" y="40322"/>
                  </a:lnTo>
                  <a:lnTo>
                    <a:pt x="1962162" y="1498523"/>
                  </a:lnTo>
                  <a:lnTo>
                    <a:pt x="2022640" y="1498523"/>
                  </a:lnTo>
                  <a:lnTo>
                    <a:pt x="2022640" y="40322"/>
                  </a:lnTo>
                  <a:close/>
                </a:path>
                <a:path w="7915909" h="1498600">
                  <a:moveTo>
                    <a:pt x="2681173" y="60477"/>
                  </a:moveTo>
                  <a:lnTo>
                    <a:pt x="2613977" y="60477"/>
                  </a:lnTo>
                  <a:lnTo>
                    <a:pt x="2613977" y="1498523"/>
                  </a:lnTo>
                  <a:lnTo>
                    <a:pt x="2681173" y="1498523"/>
                  </a:lnTo>
                  <a:lnTo>
                    <a:pt x="2681173" y="60477"/>
                  </a:lnTo>
                  <a:close/>
                </a:path>
                <a:path w="7915909" h="1498600">
                  <a:moveTo>
                    <a:pt x="3332988" y="47040"/>
                  </a:moveTo>
                  <a:lnTo>
                    <a:pt x="3272510" y="47040"/>
                  </a:lnTo>
                  <a:lnTo>
                    <a:pt x="3272510" y="1498523"/>
                  </a:lnTo>
                  <a:lnTo>
                    <a:pt x="3332988" y="1498523"/>
                  </a:lnTo>
                  <a:lnTo>
                    <a:pt x="3332988" y="47040"/>
                  </a:lnTo>
                  <a:close/>
                </a:path>
                <a:path w="7915909" h="1498600">
                  <a:moveTo>
                    <a:pt x="3984802" y="33604"/>
                  </a:moveTo>
                  <a:lnTo>
                    <a:pt x="3924325" y="33604"/>
                  </a:lnTo>
                  <a:lnTo>
                    <a:pt x="3924325" y="1498523"/>
                  </a:lnTo>
                  <a:lnTo>
                    <a:pt x="3984802" y="1498523"/>
                  </a:lnTo>
                  <a:lnTo>
                    <a:pt x="3984802" y="33604"/>
                  </a:lnTo>
                  <a:close/>
                </a:path>
                <a:path w="7915909" h="1498600">
                  <a:moveTo>
                    <a:pt x="4643336" y="20167"/>
                  </a:moveTo>
                  <a:lnTo>
                    <a:pt x="4582858" y="20167"/>
                  </a:lnTo>
                  <a:lnTo>
                    <a:pt x="4582858" y="1498523"/>
                  </a:lnTo>
                  <a:lnTo>
                    <a:pt x="4643336" y="1498523"/>
                  </a:lnTo>
                  <a:lnTo>
                    <a:pt x="4643336" y="20167"/>
                  </a:lnTo>
                  <a:close/>
                </a:path>
                <a:path w="7915909" h="1498600">
                  <a:moveTo>
                    <a:pt x="5295150" y="40322"/>
                  </a:moveTo>
                  <a:lnTo>
                    <a:pt x="5234673" y="40322"/>
                  </a:lnTo>
                  <a:lnTo>
                    <a:pt x="5234673" y="1498523"/>
                  </a:lnTo>
                  <a:lnTo>
                    <a:pt x="5295150" y="1498523"/>
                  </a:lnTo>
                  <a:lnTo>
                    <a:pt x="5295150" y="40322"/>
                  </a:lnTo>
                  <a:close/>
                </a:path>
                <a:path w="7915909" h="1498600">
                  <a:moveTo>
                    <a:pt x="5953684" y="0"/>
                  </a:moveTo>
                  <a:lnTo>
                    <a:pt x="5886488" y="0"/>
                  </a:lnTo>
                  <a:lnTo>
                    <a:pt x="5886488" y="1498523"/>
                  </a:lnTo>
                  <a:lnTo>
                    <a:pt x="5953684" y="1498523"/>
                  </a:lnTo>
                  <a:lnTo>
                    <a:pt x="5953684" y="0"/>
                  </a:lnTo>
                  <a:close/>
                </a:path>
                <a:path w="7915909" h="1498600">
                  <a:moveTo>
                    <a:pt x="6605498" y="47040"/>
                  </a:moveTo>
                  <a:lnTo>
                    <a:pt x="6545021" y="47040"/>
                  </a:lnTo>
                  <a:lnTo>
                    <a:pt x="6545021" y="1498523"/>
                  </a:lnTo>
                  <a:lnTo>
                    <a:pt x="6605498" y="1498523"/>
                  </a:lnTo>
                  <a:lnTo>
                    <a:pt x="6605498" y="47040"/>
                  </a:lnTo>
                  <a:close/>
                </a:path>
                <a:path w="7915909" h="1498600">
                  <a:moveTo>
                    <a:pt x="7257313" y="67195"/>
                  </a:moveTo>
                  <a:lnTo>
                    <a:pt x="7196836" y="67195"/>
                  </a:lnTo>
                  <a:lnTo>
                    <a:pt x="7196836" y="1498523"/>
                  </a:lnTo>
                  <a:lnTo>
                    <a:pt x="7257313" y="1498523"/>
                  </a:lnTo>
                  <a:lnTo>
                    <a:pt x="7257313" y="67195"/>
                  </a:lnTo>
                  <a:close/>
                </a:path>
                <a:path w="7915909" h="1498600">
                  <a:moveTo>
                    <a:pt x="7915846" y="53759"/>
                  </a:moveTo>
                  <a:lnTo>
                    <a:pt x="7848651" y="53759"/>
                  </a:lnTo>
                  <a:lnTo>
                    <a:pt x="7848651" y="1498523"/>
                  </a:lnTo>
                  <a:lnTo>
                    <a:pt x="7915846" y="1498523"/>
                  </a:lnTo>
                  <a:lnTo>
                    <a:pt x="7915846" y="53759"/>
                  </a:lnTo>
                  <a:close/>
                </a:path>
              </a:pathLst>
            </a:custGeom>
            <a:solidFill>
              <a:srgbClr val="574662"/>
            </a:solidFill>
          </p:spPr>
          <p:txBody>
            <a:bodyPr wrap="square" lIns="0" tIns="0" rIns="0" bIns="0" rtlCol="0"/>
            <a:lstStyle/>
            <a:p>
              <a:endParaRPr/>
            </a:p>
          </p:txBody>
        </p:sp>
        <p:sp>
          <p:nvSpPr>
            <p:cNvPr id="31" name="object 31"/>
            <p:cNvSpPr/>
            <p:nvPr/>
          </p:nvSpPr>
          <p:spPr>
            <a:xfrm>
              <a:off x="1536410" y="3209272"/>
              <a:ext cx="7915909" cy="1498600"/>
            </a:xfrm>
            <a:custGeom>
              <a:avLst/>
              <a:gdLst/>
              <a:ahLst/>
              <a:cxnLst/>
              <a:rect l="l" t="t" r="r" b="b"/>
              <a:pathLst>
                <a:path w="7915909" h="1498600">
                  <a:moveTo>
                    <a:pt x="0" y="26879"/>
                  </a:moveTo>
                  <a:lnTo>
                    <a:pt x="60477" y="26879"/>
                  </a:lnTo>
                  <a:lnTo>
                    <a:pt x="60477" y="1498523"/>
                  </a:lnTo>
                  <a:lnTo>
                    <a:pt x="0" y="1498523"/>
                  </a:lnTo>
                  <a:lnTo>
                    <a:pt x="0" y="26879"/>
                  </a:lnTo>
                  <a:close/>
                </a:path>
                <a:path w="7915909" h="1498600">
                  <a:moveTo>
                    <a:pt x="651814" y="53758"/>
                  </a:moveTo>
                  <a:lnTo>
                    <a:pt x="719011" y="53758"/>
                  </a:lnTo>
                  <a:lnTo>
                    <a:pt x="719011" y="1498523"/>
                  </a:lnTo>
                  <a:lnTo>
                    <a:pt x="651814" y="1498523"/>
                  </a:lnTo>
                  <a:lnTo>
                    <a:pt x="651814" y="53758"/>
                  </a:lnTo>
                  <a:close/>
                </a:path>
                <a:path w="7915909" h="1498600">
                  <a:moveTo>
                    <a:pt x="1310348" y="47038"/>
                  </a:moveTo>
                  <a:lnTo>
                    <a:pt x="1370826" y="47038"/>
                  </a:lnTo>
                  <a:lnTo>
                    <a:pt x="1370826" y="1498523"/>
                  </a:lnTo>
                  <a:lnTo>
                    <a:pt x="1310348" y="1498523"/>
                  </a:lnTo>
                  <a:lnTo>
                    <a:pt x="1310348" y="47038"/>
                  </a:lnTo>
                  <a:close/>
                </a:path>
                <a:path w="7915909" h="1498600">
                  <a:moveTo>
                    <a:pt x="1962163" y="40318"/>
                  </a:moveTo>
                  <a:lnTo>
                    <a:pt x="2022640" y="40318"/>
                  </a:lnTo>
                  <a:lnTo>
                    <a:pt x="2022640" y="1498523"/>
                  </a:lnTo>
                  <a:lnTo>
                    <a:pt x="1962163" y="1498523"/>
                  </a:lnTo>
                  <a:lnTo>
                    <a:pt x="1962163" y="40318"/>
                  </a:lnTo>
                  <a:close/>
                </a:path>
                <a:path w="7915909" h="1498600">
                  <a:moveTo>
                    <a:pt x="2613977" y="60478"/>
                  </a:moveTo>
                  <a:lnTo>
                    <a:pt x="2681174" y="60478"/>
                  </a:lnTo>
                  <a:lnTo>
                    <a:pt x="2681174" y="1498523"/>
                  </a:lnTo>
                  <a:lnTo>
                    <a:pt x="2613977" y="1498523"/>
                  </a:lnTo>
                  <a:lnTo>
                    <a:pt x="2613977" y="60478"/>
                  </a:lnTo>
                  <a:close/>
                </a:path>
                <a:path w="7915909" h="1498600">
                  <a:moveTo>
                    <a:pt x="3272511" y="47038"/>
                  </a:moveTo>
                  <a:lnTo>
                    <a:pt x="3332989" y="47038"/>
                  </a:lnTo>
                  <a:lnTo>
                    <a:pt x="3332989" y="1498523"/>
                  </a:lnTo>
                  <a:lnTo>
                    <a:pt x="3272511" y="1498523"/>
                  </a:lnTo>
                  <a:lnTo>
                    <a:pt x="3272511" y="47038"/>
                  </a:lnTo>
                  <a:close/>
                </a:path>
                <a:path w="7915909" h="1498600">
                  <a:moveTo>
                    <a:pt x="3924326" y="33599"/>
                  </a:moveTo>
                  <a:lnTo>
                    <a:pt x="3984803" y="33599"/>
                  </a:lnTo>
                  <a:lnTo>
                    <a:pt x="3984803" y="1498523"/>
                  </a:lnTo>
                  <a:lnTo>
                    <a:pt x="3924326" y="1498523"/>
                  </a:lnTo>
                  <a:lnTo>
                    <a:pt x="3924326" y="33599"/>
                  </a:lnTo>
                  <a:close/>
                </a:path>
                <a:path w="7915909" h="1498600">
                  <a:moveTo>
                    <a:pt x="4582860" y="20159"/>
                  </a:moveTo>
                  <a:lnTo>
                    <a:pt x="4643337" y="20159"/>
                  </a:lnTo>
                  <a:lnTo>
                    <a:pt x="4643337" y="1498523"/>
                  </a:lnTo>
                  <a:lnTo>
                    <a:pt x="4582860" y="1498523"/>
                  </a:lnTo>
                  <a:lnTo>
                    <a:pt x="4582860" y="20159"/>
                  </a:lnTo>
                  <a:close/>
                </a:path>
                <a:path w="7915909" h="1498600">
                  <a:moveTo>
                    <a:pt x="5234674" y="40318"/>
                  </a:moveTo>
                  <a:lnTo>
                    <a:pt x="5295152" y="40318"/>
                  </a:lnTo>
                  <a:lnTo>
                    <a:pt x="5295152" y="1498523"/>
                  </a:lnTo>
                  <a:lnTo>
                    <a:pt x="5234674" y="1498523"/>
                  </a:lnTo>
                  <a:lnTo>
                    <a:pt x="5234674" y="40318"/>
                  </a:lnTo>
                  <a:close/>
                </a:path>
                <a:path w="7915909" h="1498600">
                  <a:moveTo>
                    <a:pt x="5886489" y="0"/>
                  </a:moveTo>
                  <a:lnTo>
                    <a:pt x="5953686" y="0"/>
                  </a:lnTo>
                  <a:lnTo>
                    <a:pt x="5953686" y="1498523"/>
                  </a:lnTo>
                  <a:lnTo>
                    <a:pt x="5886489" y="1498523"/>
                  </a:lnTo>
                  <a:lnTo>
                    <a:pt x="5886489" y="0"/>
                  </a:lnTo>
                  <a:close/>
                </a:path>
                <a:path w="7915909" h="1498600">
                  <a:moveTo>
                    <a:pt x="6545023" y="47038"/>
                  </a:moveTo>
                  <a:lnTo>
                    <a:pt x="6605501" y="47038"/>
                  </a:lnTo>
                  <a:lnTo>
                    <a:pt x="6605501" y="1498523"/>
                  </a:lnTo>
                  <a:lnTo>
                    <a:pt x="6545023" y="1498523"/>
                  </a:lnTo>
                  <a:lnTo>
                    <a:pt x="6545023" y="47038"/>
                  </a:lnTo>
                  <a:close/>
                </a:path>
                <a:path w="7915909" h="1498600">
                  <a:moveTo>
                    <a:pt x="7196837" y="67198"/>
                  </a:moveTo>
                  <a:lnTo>
                    <a:pt x="7257315" y="67198"/>
                  </a:lnTo>
                  <a:lnTo>
                    <a:pt x="7257315" y="1498523"/>
                  </a:lnTo>
                  <a:lnTo>
                    <a:pt x="7196837" y="1498523"/>
                  </a:lnTo>
                  <a:lnTo>
                    <a:pt x="7196837" y="67198"/>
                  </a:lnTo>
                  <a:close/>
                </a:path>
                <a:path w="7915909" h="1498600">
                  <a:moveTo>
                    <a:pt x="7848652" y="53758"/>
                  </a:moveTo>
                  <a:lnTo>
                    <a:pt x="7915849" y="53758"/>
                  </a:lnTo>
                  <a:lnTo>
                    <a:pt x="7915849" y="1498523"/>
                  </a:lnTo>
                  <a:lnTo>
                    <a:pt x="7848652" y="1498523"/>
                  </a:lnTo>
                  <a:lnTo>
                    <a:pt x="7848652" y="53758"/>
                  </a:lnTo>
                  <a:close/>
                </a:path>
              </a:pathLst>
            </a:custGeom>
            <a:ln w="6719">
              <a:solidFill>
                <a:srgbClr val="FFFFFF"/>
              </a:solidFill>
            </a:ln>
          </p:spPr>
          <p:txBody>
            <a:bodyPr wrap="square" lIns="0" tIns="0" rIns="0" bIns="0" rtlCol="0"/>
            <a:lstStyle/>
            <a:p>
              <a:endParaRPr/>
            </a:p>
          </p:txBody>
        </p:sp>
        <p:sp>
          <p:nvSpPr>
            <p:cNvPr id="32" name="object 32"/>
            <p:cNvSpPr/>
            <p:nvPr/>
          </p:nvSpPr>
          <p:spPr>
            <a:xfrm>
              <a:off x="1596885" y="3296640"/>
              <a:ext cx="7915909" cy="1411605"/>
            </a:xfrm>
            <a:custGeom>
              <a:avLst/>
              <a:gdLst/>
              <a:ahLst/>
              <a:cxnLst/>
              <a:rect l="l" t="t" r="r" b="b"/>
              <a:pathLst>
                <a:path w="7915909" h="1411604">
                  <a:moveTo>
                    <a:pt x="60477" y="80632"/>
                  </a:moveTo>
                  <a:lnTo>
                    <a:pt x="0" y="80632"/>
                  </a:lnTo>
                  <a:lnTo>
                    <a:pt x="0" y="1411173"/>
                  </a:lnTo>
                  <a:lnTo>
                    <a:pt x="60477" y="1411173"/>
                  </a:lnTo>
                  <a:lnTo>
                    <a:pt x="60477" y="80632"/>
                  </a:lnTo>
                  <a:close/>
                </a:path>
                <a:path w="7915909" h="1411604">
                  <a:moveTo>
                    <a:pt x="719010" y="67195"/>
                  </a:moveTo>
                  <a:lnTo>
                    <a:pt x="658533" y="67195"/>
                  </a:lnTo>
                  <a:lnTo>
                    <a:pt x="658533" y="1411173"/>
                  </a:lnTo>
                  <a:lnTo>
                    <a:pt x="719010" y="1411173"/>
                  </a:lnTo>
                  <a:lnTo>
                    <a:pt x="719010" y="67195"/>
                  </a:lnTo>
                  <a:close/>
                </a:path>
                <a:path w="7915909" h="1411604">
                  <a:moveTo>
                    <a:pt x="1370812" y="33591"/>
                  </a:moveTo>
                  <a:lnTo>
                    <a:pt x="1310335" y="33591"/>
                  </a:lnTo>
                  <a:lnTo>
                    <a:pt x="1310335" y="1411173"/>
                  </a:lnTo>
                  <a:lnTo>
                    <a:pt x="1370812" y="1411173"/>
                  </a:lnTo>
                  <a:lnTo>
                    <a:pt x="1370812" y="33591"/>
                  </a:lnTo>
                  <a:close/>
                </a:path>
                <a:path w="7915909" h="1411604">
                  <a:moveTo>
                    <a:pt x="2029345" y="20154"/>
                  </a:moveTo>
                  <a:lnTo>
                    <a:pt x="1962150" y="20154"/>
                  </a:lnTo>
                  <a:lnTo>
                    <a:pt x="1962150" y="1411173"/>
                  </a:lnTo>
                  <a:lnTo>
                    <a:pt x="2029345" y="1411173"/>
                  </a:lnTo>
                  <a:lnTo>
                    <a:pt x="2029345" y="20154"/>
                  </a:lnTo>
                  <a:close/>
                </a:path>
                <a:path w="7915909" h="1411604">
                  <a:moveTo>
                    <a:pt x="2681160" y="40322"/>
                  </a:moveTo>
                  <a:lnTo>
                    <a:pt x="2620683" y="40322"/>
                  </a:lnTo>
                  <a:lnTo>
                    <a:pt x="2620683" y="1411173"/>
                  </a:lnTo>
                  <a:lnTo>
                    <a:pt x="2681160" y="1411173"/>
                  </a:lnTo>
                  <a:lnTo>
                    <a:pt x="2681160" y="40322"/>
                  </a:lnTo>
                  <a:close/>
                </a:path>
                <a:path w="7915909" h="1411604">
                  <a:moveTo>
                    <a:pt x="3332975" y="73914"/>
                  </a:moveTo>
                  <a:lnTo>
                    <a:pt x="3272498" y="73914"/>
                  </a:lnTo>
                  <a:lnTo>
                    <a:pt x="3272498" y="1411173"/>
                  </a:lnTo>
                  <a:lnTo>
                    <a:pt x="3332975" y="1411173"/>
                  </a:lnTo>
                  <a:lnTo>
                    <a:pt x="3332975" y="73914"/>
                  </a:lnTo>
                  <a:close/>
                </a:path>
                <a:path w="7915909" h="1411604">
                  <a:moveTo>
                    <a:pt x="3991508" y="13436"/>
                  </a:moveTo>
                  <a:lnTo>
                    <a:pt x="3924312" y="13436"/>
                  </a:lnTo>
                  <a:lnTo>
                    <a:pt x="3924312" y="1411173"/>
                  </a:lnTo>
                  <a:lnTo>
                    <a:pt x="3991508" y="1411173"/>
                  </a:lnTo>
                  <a:lnTo>
                    <a:pt x="3991508" y="13436"/>
                  </a:lnTo>
                  <a:close/>
                </a:path>
                <a:path w="7915909" h="1411604">
                  <a:moveTo>
                    <a:pt x="4643323" y="0"/>
                  </a:moveTo>
                  <a:lnTo>
                    <a:pt x="4582846" y="0"/>
                  </a:lnTo>
                  <a:lnTo>
                    <a:pt x="4582846" y="1411173"/>
                  </a:lnTo>
                  <a:lnTo>
                    <a:pt x="4643323" y="1411173"/>
                  </a:lnTo>
                  <a:lnTo>
                    <a:pt x="4643323" y="0"/>
                  </a:lnTo>
                  <a:close/>
                </a:path>
                <a:path w="7915909" h="1411604">
                  <a:moveTo>
                    <a:pt x="5295138" y="6718"/>
                  </a:moveTo>
                  <a:lnTo>
                    <a:pt x="5234660" y="6718"/>
                  </a:lnTo>
                  <a:lnTo>
                    <a:pt x="5234660" y="1411173"/>
                  </a:lnTo>
                  <a:lnTo>
                    <a:pt x="5295138" y="1411173"/>
                  </a:lnTo>
                  <a:lnTo>
                    <a:pt x="5295138" y="6718"/>
                  </a:lnTo>
                  <a:close/>
                </a:path>
                <a:path w="7915909" h="1411604">
                  <a:moveTo>
                    <a:pt x="5953671" y="6718"/>
                  </a:moveTo>
                  <a:lnTo>
                    <a:pt x="5893193" y="6718"/>
                  </a:lnTo>
                  <a:lnTo>
                    <a:pt x="5893193" y="1411173"/>
                  </a:lnTo>
                  <a:lnTo>
                    <a:pt x="5953671" y="1411173"/>
                  </a:lnTo>
                  <a:lnTo>
                    <a:pt x="5953671" y="6718"/>
                  </a:lnTo>
                  <a:close/>
                </a:path>
                <a:path w="7915909" h="1411604">
                  <a:moveTo>
                    <a:pt x="6605486" y="47040"/>
                  </a:moveTo>
                  <a:lnTo>
                    <a:pt x="6545008" y="47040"/>
                  </a:lnTo>
                  <a:lnTo>
                    <a:pt x="6545008" y="1411173"/>
                  </a:lnTo>
                  <a:lnTo>
                    <a:pt x="6605486" y="1411173"/>
                  </a:lnTo>
                  <a:lnTo>
                    <a:pt x="6605486" y="47040"/>
                  </a:lnTo>
                  <a:close/>
                </a:path>
                <a:path w="7915909" h="1411604">
                  <a:moveTo>
                    <a:pt x="7264019" y="47040"/>
                  </a:moveTo>
                  <a:lnTo>
                    <a:pt x="7196810" y="47040"/>
                  </a:lnTo>
                  <a:lnTo>
                    <a:pt x="7196810" y="1411173"/>
                  </a:lnTo>
                  <a:lnTo>
                    <a:pt x="7264019" y="1411173"/>
                  </a:lnTo>
                  <a:lnTo>
                    <a:pt x="7264019" y="47040"/>
                  </a:lnTo>
                  <a:close/>
                </a:path>
                <a:path w="7915909" h="1411604">
                  <a:moveTo>
                    <a:pt x="7915821" y="26873"/>
                  </a:moveTo>
                  <a:lnTo>
                    <a:pt x="7855344" y="26873"/>
                  </a:lnTo>
                  <a:lnTo>
                    <a:pt x="7855344" y="1411173"/>
                  </a:lnTo>
                  <a:lnTo>
                    <a:pt x="7915821" y="1411173"/>
                  </a:lnTo>
                  <a:lnTo>
                    <a:pt x="7915821" y="26873"/>
                  </a:lnTo>
                  <a:close/>
                </a:path>
              </a:pathLst>
            </a:custGeom>
            <a:solidFill>
              <a:srgbClr val="005DFA"/>
            </a:solidFill>
          </p:spPr>
          <p:txBody>
            <a:bodyPr wrap="square" lIns="0" tIns="0" rIns="0" bIns="0" rtlCol="0"/>
            <a:lstStyle/>
            <a:p>
              <a:endParaRPr/>
            </a:p>
          </p:txBody>
        </p:sp>
        <p:sp>
          <p:nvSpPr>
            <p:cNvPr id="33" name="object 33"/>
            <p:cNvSpPr/>
            <p:nvPr/>
          </p:nvSpPr>
          <p:spPr>
            <a:xfrm>
              <a:off x="1596887" y="3296632"/>
              <a:ext cx="7915909" cy="1411605"/>
            </a:xfrm>
            <a:custGeom>
              <a:avLst/>
              <a:gdLst/>
              <a:ahLst/>
              <a:cxnLst/>
              <a:rect l="l" t="t" r="r" b="b"/>
              <a:pathLst>
                <a:path w="7915909" h="1411604">
                  <a:moveTo>
                    <a:pt x="0" y="80638"/>
                  </a:moveTo>
                  <a:lnTo>
                    <a:pt x="60477" y="80638"/>
                  </a:lnTo>
                  <a:lnTo>
                    <a:pt x="60477" y="1411168"/>
                  </a:lnTo>
                  <a:lnTo>
                    <a:pt x="0" y="1411168"/>
                  </a:lnTo>
                  <a:lnTo>
                    <a:pt x="0" y="80638"/>
                  </a:lnTo>
                  <a:close/>
                </a:path>
                <a:path w="7915909" h="1411604">
                  <a:moveTo>
                    <a:pt x="658532" y="67198"/>
                  </a:moveTo>
                  <a:lnTo>
                    <a:pt x="719009" y="67198"/>
                  </a:lnTo>
                  <a:lnTo>
                    <a:pt x="719009" y="1411169"/>
                  </a:lnTo>
                  <a:lnTo>
                    <a:pt x="658532" y="1411169"/>
                  </a:lnTo>
                  <a:lnTo>
                    <a:pt x="658532" y="67198"/>
                  </a:lnTo>
                  <a:close/>
                </a:path>
                <a:path w="7915909" h="1411604">
                  <a:moveTo>
                    <a:pt x="1310345" y="33599"/>
                  </a:moveTo>
                  <a:lnTo>
                    <a:pt x="1370822" y="33599"/>
                  </a:lnTo>
                  <a:lnTo>
                    <a:pt x="1370822" y="1411168"/>
                  </a:lnTo>
                  <a:lnTo>
                    <a:pt x="1310345" y="1411168"/>
                  </a:lnTo>
                  <a:lnTo>
                    <a:pt x="1310345" y="33599"/>
                  </a:lnTo>
                  <a:close/>
                </a:path>
                <a:path w="7915909" h="1411604">
                  <a:moveTo>
                    <a:pt x="1962158" y="20159"/>
                  </a:moveTo>
                  <a:lnTo>
                    <a:pt x="2029355" y="20159"/>
                  </a:lnTo>
                  <a:lnTo>
                    <a:pt x="2029355" y="1411169"/>
                  </a:lnTo>
                  <a:lnTo>
                    <a:pt x="1962158" y="1411169"/>
                  </a:lnTo>
                  <a:lnTo>
                    <a:pt x="1962158" y="20159"/>
                  </a:lnTo>
                  <a:close/>
                </a:path>
                <a:path w="7915909" h="1411604">
                  <a:moveTo>
                    <a:pt x="2620690" y="40319"/>
                  </a:moveTo>
                  <a:lnTo>
                    <a:pt x="2681168" y="40319"/>
                  </a:lnTo>
                  <a:lnTo>
                    <a:pt x="2681168" y="1411168"/>
                  </a:lnTo>
                  <a:lnTo>
                    <a:pt x="2620690" y="1411168"/>
                  </a:lnTo>
                  <a:lnTo>
                    <a:pt x="2620690" y="40319"/>
                  </a:lnTo>
                  <a:close/>
                </a:path>
                <a:path w="7915909" h="1411604">
                  <a:moveTo>
                    <a:pt x="3272503" y="73918"/>
                  </a:moveTo>
                  <a:lnTo>
                    <a:pt x="3332981" y="73918"/>
                  </a:lnTo>
                  <a:lnTo>
                    <a:pt x="3332981" y="1411168"/>
                  </a:lnTo>
                  <a:lnTo>
                    <a:pt x="3272503" y="1411168"/>
                  </a:lnTo>
                  <a:lnTo>
                    <a:pt x="3272503" y="73918"/>
                  </a:lnTo>
                  <a:close/>
                </a:path>
                <a:path w="7915909" h="1411604">
                  <a:moveTo>
                    <a:pt x="3924316" y="13439"/>
                  </a:moveTo>
                  <a:lnTo>
                    <a:pt x="3991513" y="13439"/>
                  </a:lnTo>
                  <a:lnTo>
                    <a:pt x="3991513" y="1411168"/>
                  </a:lnTo>
                  <a:lnTo>
                    <a:pt x="3924316" y="1411168"/>
                  </a:lnTo>
                  <a:lnTo>
                    <a:pt x="3924316" y="13439"/>
                  </a:lnTo>
                  <a:close/>
                </a:path>
                <a:path w="7915909" h="1411604">
                  <a:moveTo>
                    <a:pt x="4582849" y="0"/>
                  </a:moveTo>
                  <a:lnTo>
                    <a:pt x="4643326" y="0"/>
                  </a:lnTo>
                  <a:lnTo>
                    <a:pt x="4643326" y="1411168"/>
                  </a:lnTo>
                  <a:lnTo>
                    <a:pt x="4582849" y="1411168"/>
                  </a:lnTo>
                  <a:lnTo>
                    <a:pt x="4582849" y="0"/>
                  </a:lnTo>
                  <a:close/>
                </a:path>
                <a:path w="7915909" h="1411604">
                  <a:moveTo>
                    <a:pt x="5234661" y="6719"/>
                  </a:moveTo>
                  <a:lnTo>
                    <a:pt x="5295139" y="6719"/>
                  </a:lnTo>
                  <a:lnTo>
                    <a:pt x="5295139" y="1411168"/>
                  </a:lnTo>
                  <a:lnTo>
                    <a:pt x="5234661" y="1411168"/>
                  </a:lnTo>
                  <a:lnTo>
                    <a:pt x="5234661" y="6719"/>
                  </a:lnTo>
                  <a:close/>
                </a:path>
                <a:path w="7915909" h="1411604">
                  <a:moveTo>
                    <a:pt x="5893194" y="6719"/>
                  </a:moveTo>
                  <a:lnTo>
                    <a:pt x="5953671" y="6719"/>
                  </a:lnTo>
                  <a:lnTo>
                    <a:pt x="5953671" y="1411168"/>
                  </a:lnTo>
                  <a:lnTo>
                    <a:pt x="5893194" y="1411168"/>
                  </a:lnTo>
                  <a:lnTo>
                    <a:pt x="5893194" y="6719"/>
                  </a:lnTo>
                  <a:close/>
                </a:path>
                <a:path w="7915909" h="1411604">
                  <a:moveTo>
                    <a:pt x="6545007" y="47039"/>
                  </a:moveTo>
                  <a:lnTo>
                    <a:pt x="6605484" y="47039"/>
                  </a:lnTo>
                  <a:lnTo>
                    <a:pt x="6605484" y="1411168"/>
                  </a:lnTo>
                  <a:lnTo>
                    <a:pt x="6545007" y="1411168"/>
                  </a:lnTo>
                  <a:lnTo>
                    <a:pt x="6545007" y="47039"/>
                  </a:lnTo>
                  <a:close/>
                </a:path>
                <a:path w="7915909" h="1411604">
                  <a:moveTo>
                    <a:pt x="7196820" y="47039"/>
                  </a:moveTo>
                  <a:lnTo>
                    <a:pt x="7264017" y="47039"/>
                  </a:lnTo>
                  <a:lnTo>
                    <a:pt x="7264017" y="1411168"/>
                  </a:lnTo>
                  <a:lnTo>
                    <a:pt x="7196820" y="1411168"/>
                  </a:lnTo>
                  <a:lnTo>
                    <a:pt x="7196820" y="47039"/>
                  </a:lnTo>
                  <a:close/>
                </a:path>
                <a:path w="7915909" h="1411604">
                  <a:moveTo>
                    <a:pt x="7855352" y="26879"/>
                  </a:moveTo>
                  <a:lnTo>
                    <a:pt x="7915830" y="26879"/>
                  </a:lnTo>
                  <a:lnTo>
                    <a:pt x="7915830" y="1411169"/>
                  </a:lnTo>
                  <a:lnTo>
                    <a:pt x="7855352" y="1411169"/>
                  </a:lnTo>
                  <a:lnTo>
                    <a:pt x="7855352" y="26879"/>
                  </a:lnTo>
                  <a:close/>
                </a:path>
              </a:pathLst>
            </a:custGeom>
            <a:ln w="6719">
              <a:solidFill>
                <a:srgbClr val="FFFFFF"/>
              </a:solidFill>
            </a:ln>
          </p:spPr>
          <p:txBody>
            <a:bodyPr wrap="square" lIns="0" tIns="0" rIns="0" bIns="0" rtlCol="0"/>
            <a:lstStyle/>
            <a:p>
              <a:endParaRPr/>
            </a:p>
          </p:txBody>
        </p:sp>
        <p:sp>
          <p:nvSpPr>
            <p:cNvPr id="34" name="object 34"/>
            <p:cNvSpPr/>
            <p:nvPr/>
          </p:nvSpPr>
          <p:spPr>
            <a:xfrm>
              <a:off x="1657362" y="3316795"/>
              <a:ext cx="7915909" cy="1391285"/>
            </a:xfrm>
            <a:custGeom>
              <a:avLst/>
              <a:gdLst/>
              <a:ahLst/>
              <a:cxnLst/>
              <a:rect l="l" t="t" r="r" b="b"/>
              <a:pathLst>
                <a:path w="7915909" h="1391285">
                  <a:moveTo>
                    <a:pt x="67195" y="67195"/>
                  </a:moveTo>
                  <a:lnTo>
                    <a:pt x="0" y="67195"/>
                  </a:lnTo>
                  <a:lnTo>
                    <a:pt x="0" y="1391005"/>
                  </a:lnTo>
                  <a:lnTo>
                    <a:pt x="67195" y="1391005"/>
                  </a:lnTo>
                  <a:lnTo>
                    <a:pt x="67195" y="67195"/>
                  </a:lnTo>
                  <a:close/>
                </a:path>
                <a:path w="7915909" h="1391285">
                  <a:moveTo>
                    <a:pt x="719010" y="53759"/>
                  </a:moveTo>
                  <a:lnTo>
                    <a:pt x="658533" y="53759"/>
                  </a:lnTo>
                  <a:lnTo>
                    <a:pt x="658533" y="1391005"/>
                  </a:lnTo>
                  <a:lnTo>
                    <a:pt x="719010" y="1391005"/>
                  </a:lnTo>
                  <a:lnTo>
                    <a:pt x="719010" y="53759"/>
                  </a:lnTo>
                  <a:close/>
                </a:path>
                <a:path w="7915909" h="1391285">
                  <a:moveTo>
                    <a:pt x="1377530" y="26885"/>
                  </a:moveTo>
                  <a:lnTo>
                    <a:pt x="1310335" y="26885"/>
                  </a:lnTo>
                  <a:lnTo>
                    <a:pt x="1310335" y="1391005"/>
                  </a:lnTo>
                  <a:lnTo>
                    <a:pt x="1377530" y="1391005"/>
                  </a:lnTo>
                  <a:lnTo>
                    <a:pt x="1377530" y="26885"/>
                  </a:lnTo>
                  <a:close/>
                </a:path>
                <a:path w="7915909" h="1391285">
                  <a:moveTo>
                    <a:pt x="2029345" y="13436"/>
                  </a:moveTo>
                  <a:lnTo>
                    <a:pt x="1968868" y="13436"/>
                  </a:lnTo>
                  <a:lnTo>
                    <a:pt x="1968868" y="1391005"/>
                  </a:lnTo>
                  <a:lnTo>
                    <a:pt x="2029345" y="1391005"/>
                  </a:lnTo>
                  <a:lnTo>
                    <a:pt x="2029345" y="13436"/>
                  </a:lnTo>
                  <a:close/>
                </a:path>
                <a:path w="7915909" h="1391285">
                  <a:moveTo>
                    <a:pt x="2681160" y="0"/>
                  </a:moveTo>
                  <a:lnTo>
                    <a:pt x="2620683" y="0"/>
                  </a:lnTo>
                  <a:lnTo>
                    <a:pt x="2620683" y="1391005"/>
                  </a:lnTo>
                  <a:lnTo>
                    <a:pt x="2681160" y="1391005"/>
                  </a:lnTo>
                  <a:lnTo>
                    <a:pt x="2681160" y="0"/>
                  </a:lnTo>
                  <a:close/>
                </a:path>
                <a:path w="7915909" h="1391285">
                  <a:moveTo>
                    <a:pt x="3339693" y="33604"/>
                  </a:moveTo>
                  <a:lnTo>
                    <a:pt x="3272498" y="33604"/>
                  </a:lnTo>
                  <a:lnTo>
                    <a:pt x="3272498" y="1391005"/>
                  </a:lnTo>
                  <a:lnTo>
                    <a:pt x="3339693" y="1391005"/>
                  </a:lnTo>
                  <a:lnTo>
                    <a:pt x="3339693" y="33604"/>
                  </a:lnTo>
                  <a:close/>
                </a:path>
                <a:path w="7915909" h="1391285">
                  <a:moveTo>
                    <a:pt x="3991508" y="13436"/>
                  </a:moveTo>
                  <a:lnTo>
                    <a:pt x="3931031" y="13436"/>
                  </a:lnTo>
                  <a:lnTo>
                    <a:pt x="3931031" y="1391005"/>
                  </a:lnTo>
                  <a:lnTo>
                    <a:pt x="3991508" y="1391005"/>
                  </a:lnTo>
                  <a:lnTo>
                    <a:pt x="3991508" y="13436"/>
                  </a:lnTo>
                  <a:close/>
                </a:path>
                <a:path w="7915909" h="1391285">
                  <a:moveTo>
                    <a:pt x="4643310" y="40322"/>
                  </a:moveTo>
                  <a:lnTo>
                    <a:pt x="4582833" y="40322"/>
                  </a:lnTo>
                  <a:lnTo>
                    <a:pt x="4582833" y="1391005"/>
                  </a:lnTo>
                  <a:lnTo>
                    <a:pt x="4643310" y="1391005"/>
                  </a:lnTo>
                  <a:lnTo>
                    <a:pt x="4643310" y="40322"/>
                  </a:lnTo>
                  <a:close/>
                </a:path>
                <a:path w="7915909" h="1391285">
                  <a:moveTo>
                    <a:pt x="5301843" y="20167"/>
                  </a:moveTo>
                  <a:lnTo>
                    <a:pt x="5234648" y="20167"/>
                  </a:lnTo>
                  <a:lnTo>
                    <a:pt x="5234648" y="1391005"/>
                  </a:lnTo>
                  <a:lnTo>
                    <a:pt x="5301843" y="1391005"/>
                  </a:lnTo>
                  <a:lnTo>
                    <a:pt x="5301843" y="20167"/>
                  </a:lnTo>
                  <a:close/>
                </a:path>
                <a:path w="7915909" h="1391285">
                  <a:moveTo>
                    <a:pt x="5953658" y="33604"/>
                  </a:moveTo>
                  <a:lnTo>
                    <a:pt x="5893181" y="33604"/>
                  </a:lnTo>
                  <a:lnTo>
                    <a:pt x="5893181" y="1391005"/>
                  </a:lnTo>
                  <a:lnTo>
                    <a:pt x="5953658" y="1391005"/>
                  </a:lnTo>
                  <a:lnTo>
                    <a:pt x="5953658" y="33604"/>
                  </a:lnTo>
                  <a:close/>
                </a:path>
                <a:path w="7915909" h="1391285">
                  <a:moveTo>
                    <a:pt x="6605473" y="67195"/>
                  </a:moveTo>
                  <a:lnTo>
                    <a:pt x="6544996" y="67195"/>
                  </a:lnTo>
                  <a:lnTo>
                    <a:pt x="6544996" y="1391005"/>
                  </a:lnTo>
                  <a:lnTo>
                    <a:pt x="6605473" y="1391005"/>
                  </a:lnTo>
                  <a:lnTo>
                    <a:pt x="6605473" y="67195"/>
                  </a:lnTo>
                  <a:close/>
                </a:path>
                <a:path w="7915909" h="1391285">
                  <a:moveTo>
                    <a:pt x="7264006" y="67195"/>
                  </a:moveTo>
                  <a:lnTo>
                    <a:pt x="7203529" y="67195"/>
                  </a:lnTo>
                  <a:lnTo>
                    <a:pt x="7203529" y="1391005"/>
                  </a:lnTo>
                  <a:lnTo>
                    <a:pt x="7264006" y="1391005"/>
                  </a:lnTo>
                  <a:lnTo>
                    <a:pt x="7264006" y="67195"/>
                  </a:lnTo>
                  <a:close/>
                </a:path>
                <a:path w="7915909" h="1391285">
                  <a:moveTo>
                    <a:pt x="7915821" y="53759"/>
                  </a:moveTo>
                  <a:lnTo>
                    <a:pt x="7855344" y="53759"/>
                  </a:lnTo>
                  <a:lnTo>
                    <a:pt x="7855344" y="1391005"/>
                  </a:lnTo>
                  <a:lnTo>
                    <a:pt x="7915821" y="1391005"/>
                  </a:lnTo>
                  <a:lnTo>
                    <a:pt x="7915821" y="53759"/>
                  </a:lnTo>
                  <a:close/>
                </a:path>
              </a:pathLst>
            </a:custGeom>
            <a:solidFill>
              <a:srgbClr val="1AA16C"/>
            </a:solidFill>
          </p:spPr>
          <p:txBody>
            <a:bodyPr wrap="square" lIns="0" tIns="0" rIns="0" bIns="0" rtlCol="0"/>
            <a:lstStyle/>
            <a:p>
              <a:endParaRPr/>
            </a:p>
          </p:txBody>
        </p:sp>
        <p:sp>
          <p:nvSpPr>
            <p:cNvPr id="35" name="object 35"/>
            <p:cNvSpPr/>
            <p:nvPr/>
          </p:nvSpPr>
          <p:spPr>
            <a:xfrm>
              <a:off x="1657364" y="3316790"/>
              <a:ext cx="7915909" cy="1391285"/>
            </a:xfrm>
            <a:custGeom>
              <a:avLst/>
              <a:gdLst/>
              <a:ahLst/>
              <a:cxnLst/>
              <a:rect l="l" t="t" r="r" b="b"/>
              <a:pathLst>
                <a:path w="7915909" h="1391285">
                  <a:moveTo>
                    <a:pt x="0" y="67198"/>
                  </a:moveTo>
                  <a:lnTo>
                    <a:pt x="67197" y="67198"/>
                  </a:lnTo>
                  <a:lnTo>
                    <a:pt x="67197" y="1391007"/>
                  </a:lnTo>
                  <a:lnTo>
                    <a:pt x="0" y="1391007"/>
                  </a:lnTo>
                  <a:lnTo>
                    <a:pt x="0" y="67198"/>
                  </a:lnTo>
                  <a:close/>
                </a:path>
                <a:path w="7915909" h="1391285">
                  <a:moveTo>
                    <a:pt x="658531" y="53758"/>
                  </a:moveTo>
                  <a:lnTo>
                    <a:pt x="719009" y="53758"/>
                  </a:lnTo>
                  <a:lnTo>
                    <a:pt x="719009" y="1391007"/>
                  </a:lnTo>
                  <a:lnTo>
                    <a:pt x="658531" y="1391007"/>
                  </a:lnTo>
                  <a:lnTo>
                    <a:pt x="658531" y="53758"/>
                  </a:lnTo>
                  <a:close/>
                </a:path>
                <a:path w="7915909" h="1391285">
                  <a:moveTo>
                    <a:pt x="1310343" y="26879"/>
                  </a:moveTo>
                  <a:lnTo>
                    <a:pt x="1377540" y="26879"/>
                  </a:lnTo>
                  <a:lnTo>
                    <a:pt x="1377540" y="1391007"/>
                  </a:lnTo>
                  <a:lnTo>
                    <a:pt x="1310343" y="1391007"/>
                  </a:lnTo>
                  <a:lnTo>
                    <a:pt x="1310343" y="26879"/>
                  </a:lnTo>
                  <a:close/>
                </a:path>
                <a:path w="7915909" h="1391285">
                  <a:moveTo>
                    <a:pt x="1968875" y="13439"/>
                  </a:moveTo>
                  <a:lnTo>
                    <a:pt x="2029352" y="13439"/>
                  </a:lnTo>
                  <a:lnTo>
                    <a:pt x="2029352" y="1391007"/>
                  </a:lnTo>
                  <a:lnTo>
                    <a:pt x="1968875" y="1391007"/>
                  </a:lnTo>
                  <a:lnTo>
                    <a:pt x="1968875" y="13439"/>
                  </a:lnTo>
                  <a:close/>
                </a:path>
                <a:path w="7915909" h="1391285">
                  <a:moveTo>
                    <a:pt x="2620687" y="0"/>
                  </a:moveTo>
                  <a:lnTo>
                    <a:pt x="2681165" y="0"/>
                  </a:lnTo>
                  <a:lnTo>
                    <a:pt x="2681165" y="1391007"/>
                  </a:lnTo>
                  <a:lnTo>
                    <a:pt x="2620687" y="1391007"/>
                  </a:lnTo>
                  <a:lnTo>
                    <a:pt x="2620687" y="0"/>
                  </a:lnTo>
                  <a:close/>
                </a:path>
                <a:path w="7915909" h="1391285">
                  <a:moveTo>
                    <a:pt x="3272499" y="33599"/>
                  </a:moveTo>
                  <a:lnTo>
                    <a:pt x="3339696" y="33599"/>
                  </a:lnTo>
                  <a:lnTo>
                    <a:pt x="3339696" y="1391007"/>
                  </a:lnTo>
                  <a:lnTo>
                    <a:pt x="3272499" y="1391007"/>
                  </a:lnTo>
                  <a:lnTo>
                    <a:pt x="3272499" y="33599"/>
                  </a:lnTo>
                  <a:close/>
                </a:path>
                <a:path w="7915909" h="1391285">
                  <a:moveTo>
                    <a:pt x="3931031" y="13439"/>
                  </a:moveTo>
                  <a:lnTo>
                    <a:pt x="3991509" y="13439"/>
                  </a:lnTo>
                  <a:lnTo>
                    <a:pt x="3991509" y="1391007"/>
                  </a:lnTo>
                  <a:lnTo>
                    <a:pt x="3931031" y="1391007"/>
                  </a:lnTo>
                  <a:lnTo>
                    <a:pt x="3931031" y="13439"/>
                  </a:lnTo>
                  <a:close/>
                </a:path>
                <a:path w="7915909" h="1391285">
                  <a:moveTo>
                    <a:pt x="4582843" y="40318"/>
                  </a:moveTo>
                  <a:lnTo>
                    <a:pt x="4643321" y="40318"/>
                  </a:lnTo>
                  <a:lnTo>
                    <a:pt x="4643321" y="1391007"/>
                  </a:lnTo>
                  <a:lnTo>
                    <a:pt x="4582843" y="1391007"/>
                  </a:lnTo>
                  <a:lnTo>
                    <a:pt x="4582843" y="40318"/>
                  </a:lnTo>
                  <a:close/>
                </a:path>
                <a:path w="7915909" h="1391285">
                  <a:moveTo>
                    <a:pt x="5234655" y="20159"/>
                  </a:moveTo>
                  <a:lnTo>
                    <a:pt x="5301852" y="20159"/>
                  </a:lnTo>
                  <a:lnTo>
                    <a:pt x="5301852" y="1391007"/>
                  </a:lnTo>
                  <a:lnTo>
                    <a:pt x="5234655" y="1391007"/>
                  </a:lnTo>
                  <a:lnTo>
                    <a:pt x="5234655" y="20159"/>
                  </a:lnTo>
                  <a:close/>
                </a:path>
                <a:path w="7915909" h="1391285">
                  <a:moveTo>
                    <a:pt x="5893187" y="33599"/>
                  </a:moveTo>
                  <a:lnTo>
                    <a:pt x="5953664" y="33599"/>
                  </a:lnTo>
                  <a:lnTo>
                    <a:pt x="5953664" y="1391007"/>
                  </a:lnTo>
                  <a:lnTo>
                    <a:pt x="5893187" y="1391007"/>
                  </a:lnTo>
                  <a:lnTo>
                    <a:pt x="5893187" y="33599"/>
                  </a:lnTo>
                  <a:close/>
                </a:path>
                <a:path w="7915909" h="1391285">
                  <a:moveTo>
                    <a:pt x="6544999" y="67198"/>
                  </a:moveTo>
                  <a:lnTo>
                    <a:pt x="6605476" y="67198"/>
                  </a:lnTo>
                  <a:lnTo>
                    <a:pt x="6605476" y="1391007"/>
                  </a:lnTo>
                  <a:lnTo>
                    <a:pt x="6544999" y="1391007"/>
                  </a:lnTo>
                  <a:lnTo>
                    <a:pt x="6544999" y="67198"/>
                  </a:lnTo>
                  <a:close/>
                </a:path>
                <a:path w="7915909" h="1391285">
                  <a:moveTo>
                    <a:pt x="7203530" y="67198"/>
                  </a:moveTo>
                  <a:lnTo>
                    <a:pt x="7264008" y="67198"/>
                  </a:lnTo>
                  <a:lnTo>
                    <a:pt x="7264008" y="1391007"/>
                  </a:lnTo>
                  <a:lnTo>
                    <a:pt x="7203530" y="1391007"/>
                  </a:lnTo>
                  <a:lnTo>
                    <a:pt x="7203530" y="67198"/>
                  </a:lnTo>
                  <a:close/>
                </a:path>
                <a:path w="7915909" h="1391285">
                  <a:moveTo>
                    <a:pt x="7855342" y="53758"/>
                  </a:moveTo>
                  <a:lnTo>
                    <a:pt x="7915820" y="53758"/>
                  </a:lnTo>
                  <a:lnTo>
                    <a:pt x="7915820" y="1391007"/>
                  </a:lnTo>
                  <a:lnTo>
                    <a:pt x="7855342" y="1391007"/>
                  </a:lnTo>
                  <a:lnTo>
                    <a:pt x="7855342" y="53758"/>
                  </a:lnTo>
                  <a:close/>
                </a:path>
              </a:pathLst>
            </a:custGeom>
            <a:ln w="6719">
              <a:solidFill>
                <a:srgbClr val="FFFFFF"/>
              </a:solidFill>
            </a:ln>
          </p:spPr>
          <p:txBody>
            <a:bodyPr wrap="square" lIns="0" tIns="0" rIns="0" bIns="0" rtlCol="0"/>
            <a:lstStyle/>
            <a:p>
              <a:endParaRPr/>
            </a:p>
          </p:txBody>
        </p:sp>
        <p:sp>
          <p:nvSpPr>
            <p:cNvPr id="36" name="object 36"/>
            <p:cNvSpPr/>
            <p:nvPr/>
          </p:nvSpPr>
          <p:spPr>
            <a:xfrm>
              <a:off x="1724558" y="3263036"/>
              <a:ext cx="7915909" cy="1445260"/>
            </a:xfrm>
            <a:custGeom>
              <a:avLst/>
              <a:gdLst/>
              <a:ahLst/>
              <a:cxnLst/>
              <a:rect l="l" t="t" r="r" b="b"/>
              <a:pathLst>
                <a:path w="7915909" h="1445260">
                  <a:moveTo>
                    <a:pt x="60477" y="20167"/>
                  </a:moveTo>
                  <a:lnTo>
                    <a:pt x="0" y="20167"/>
                  </a:lnTo>
                  <a:lnTo>
                    <a:pt x="0" y="1444777"/>
                  </a:lnTo>
                  <a:lnTo>
                    <a:pt x="60477" y="1444777"/>
                  </a:lnTo>
                  <a:lnTo>
                    <a:pt x="60477" y="20167"/>
                  </a:lnTo>
                  <a:close/>
                </a:path>
                <a:path w="7915909" h="1445260">
                  <a:moveTo>
                    <a:pt x="712292" y="0"/>
                  </a:moveTo>
                  <a:lnTo>
                    <a:pt x="651814" y="0"/>
                  </a:lnTo>
                  <a:lnTo>
                    <a:pt x="651814" y="1444777"/>
                  </a:lnTo>
                  <a:lnTo>
                    <a:pt x="712292" y="1444777"/>
                  </a:lnTo>
                  <a:lnTo>
                    <a:pt x="712292" y="0"/>
                  </a:lnTo>
                  <a:close/>
                </a:path>
                <a:path w="7915909" h="1445260">
                  <a:moveTo>
                    <a:pt x="1370825" y="0"/>
                  </a:moveTo>
                  <a:lnTo>
                    <a:pt x="1310347" y="0"/>
                  </a:lnTo>
                  <a:lnTo>
                    <a:pt x="1310347" y="1444777"/>
                  </a:lnTo>
                  <a:lnTo>
                    <a:pt x="1370825" y="1444777"/>
                  </a:lnTo>
                  <a:lnTo>
                    <a:pt x="1370825" y="0"/>
                  </a:lnTo>
                  <a:close/>
                </a:path>
                <a:path w="7915909" h="1445260">
                  <a:moveTo>
                    <a:pt x="2022640" y="6718"/>
                  </a:moveTo>
                  <a:lnTo>
                    <a:pt x="1962162" y="6718"/>
                  </a:lnTo>
                  <a:lnTo>
                    <a:pt x="1962162" y="1444777"/>
                  </a:lnTo>
                  <a:lnTo>
                    <a:pt x="2022640" y="1444777"/>
                  </a:lnTo>
                  <a:lnTo>
                    <a:pt x="2022640" y="6718"/>
                  </a:lnTo>
                  <a:close/>
                </a:path>
                <a:path w="7915909" h="1445260">
                  <a:moveTo>
                    <a:pt x="2681173" y="60477"/>
                  </a:moveTo>
                  <a:lnTo>
                    <a:pt x="2613977" y="60477"/>
                  </a:lnTo>
                  <a:lnTo>
                    <a:pt x="2613977" y="1444777"/>
                  </a:lnTo>
                  <a:lnTo>
                    <a:pt x="2681173" y="1444777"/>
                  </a:lnTo>
                  <a:lnTo>
                    <a:pt x="2681173" y="60477"/>
                  </a:lnTo>
                  <a:close/>
                </a:path>
                <a:path w="7915909" h="1445260">
                  <a:moveTo>
                    <a:pt x="3332988" y="120954"/>
                  </a:moveTo>
                  <a:lnTo>
                    <a:pt x="3272510" y="120954"/>
                  </a:lnTo>
                  <a:lnTo>
                    <a:pt x="3272510" y="1444777"/>
                  </a:lnTo>
                  <a:lnTo>
                    <a:pt x="3332988" y="1444777"/>
                  </a:lnTo>
                  <a:lnTo>
                    <a:pt x="3332988" y="120954"/>
                  </a:lnTo>
                  <a:close/>
                </a:path>
                <a:path w="7915909" h="1445260">
                  <a:moveTo>
                    <a:pt x="3984790" y="100799"/>
                  </a:moveTo>
                  <a:lnTo>
                    <a:pt x="3924325" y="100799"/>
                  </a:lnTo>
                  <a:lnTo>
                    <a:pt x="3924325" y="1444777"/>
                  </a:lnTo>
                  <a:lnTo>
                    <a:pt x="3984790" y="1444777"/>
                  </a:lnTo>
                  <a:lnTo>
                    <a:pt x="3984790" y="100799"/>
                  </a:lnTo>
                  <a:close/>
                </a:path>
                <a:path w="7915909" h="1445260">
                  <a:moveTo>
                    <a:pt x="4643336" y="100799"/>
                  </a:moveTo>
                  <a:lnTo>
                    <a:pt x="4576127" y="100799"/>
                  </a:lnTo>
                  <a:lnTo>
                    <a:pt x="4576127" y="1444777"/>
                  </a:lnTo>
                  <a:lnTo>
                    <a:pt x="4643336" y="1444777"/>
                  </a:lnTo>
                  <a:lnTo>
                    <a:pt x="4643336" y="100799"/>
                  </a:lnTo>
                  <a:close/>
                </a:path>
                <a:path w="7915909" h="1445260">
                  <a:moveTo>
                    <a:pt x="5295138" y="141122"/>
                  </a:moveTo>
                  <a:lnTo>
                    <a:pt x="5234660" y="141122"/>
                  </a:lnTo>
                  <a:lnTo>
                    <a:pt x="5234660" y="1444777"/>
                  </a:lnTo>
                  <a:lnTo>
                    <a:pt x="5295138" y="1444777"/>
                  </a:lnTo>
                  <a:lnTo>
                    <a:pt x="5295138" y="141122"/>
                  </a:lnTo>
                  <a:close/>
                </a:path>
                <a:path w="7915909" h="1445260">
                  <a:moveTo>
                    <a:pt x="5946953" y="120954"/>
                  </a:moveTo>
                  <a:lnTo>
                    <a:pt x="5886475" y="120954"/>
                  </a:lnTo>
                  <a:lnTo>
                    <a:pt x="5886475" y="1444777"/>
                  </a:lnTo>
                  <a:lnTo>
                    <a:pt x="5946953" y="1444777"/>
                  </a:lnTo>
                  <a:lnTo>
                    <a:pt x="5946953" y="120954"/>
                  </a:lnTo>
                  <a:close/>
                </a:path>
                <a:path w="7915909" h="1445260">
                  <a:moveTo>
                    <a:pt x="6605486" y="174713"/>
                  </a:moveTo>
                  <a:lnTo>
                    <a:pt x="6538290" y="174713"/>
                  </a:lnTo>
                  <a:lnTo>
                    <a:pt x="6538290" y="1444777"/>
                  </a:lnTo>
                  <a:lnTo>
                    <a:pt x="6605486" y="1444777"/>
                  </a:lnTo>
                  <a:lnTo>
                    <a:pt x="6605486" y="174713"/>
                  </a:lnTo>
                  <a:close/>
                </a:path>
                <a:path w="7915909" h="1445260">
                  <a:moveTo>
                    <a:pt x="7257301" y="174713"/>
                  </a:moveTo>
                  <a:lnTo>
                    <a:pt x="7196823" y="174713"/>
                  </a:lnTo>
                  <a:lnTo>
                    <a:pt x="7196823" y="1444777"/>
                  </a:lnTo>
                  <a:lnTo>
                    <a:pt x="7257301" y="1444777"/>
                  </a:lnTo>
                  <a:lnTo>
                    <a:pt x="7257301" y="174713"/>
                  </a:lnTo>
                  <a:close/>
                </a:path>
                <a:path w="7915909" h="1445260">
                  <a:moveTo>
                    <a:pt x="7915834" y="167995"/>
                  </a:moveTo>
                  <a:lnTo>
                    <a:pt x="7848638" y="167995"/>
                  </a:lnTo>
                  <a:lnTo>
                    <a:pt x="7848638" y="1444777"/>
                  </a:lnTo>
                  <a:lnTo>
                    <a:pt x="7915834" y="1444777"/>
                  </a:lnTo>
                  <a:lnTo>
                    <a:pt x="7915834" y="167995"/>
                  </a:lnTo>
                  <a:close/>
                </a:path>
              </a:pathLst>
            </a:custGeom>
            <a:solidFill>
              <a:srgbClr val="FF781F"/>
            </a:solidFill>
          </p:spPr>
          <p:txBody>
            <a:bodyPr wrap="square" lIns="0" tIns="0" rIns="0" bIns="0" rtlCol="0"/>
            <a:lstStyle/>
            <a:p>
              <a:endParaRPr/>
            </a:p>
          </p:txBody>
        </p:sp>
        <p:sp>
          <p:nvSpPr>
            <p:cNvPr id="37" name="object 37"/>
            <p:cNvSpPr/>
            <p:nvPr/>
          </p:nvSpPr>
          <p:spPr>
            <a:xfrm>
              <a:off x="1724562" y="3263033"/>
              <a:ext cx="7915909" cy="1445260"/>
            </a:xfrm>
            <a:custGeom>
              <a:avLst/>
              <a:gdLst/>
              <a:ahLst/>
              <a:cxnLst/>
              <a:rect l="l" t="t" r="r" b="b"/>
              <a:pathLst>
                <a:path w="7915909" h="1445260">
                  <a:moveTo>
                    <a:pt x="0" y="20159"/>
                  </a:moveTo>
                  <a:lnTo>
                    <a:pt x="60477" y="20159"/>
                  </a:lnTo>
                  <a:lnTo>
                    <a:pt x="60477" y="1444769"/>
                  </a:lnTo>
                  <a:lnTo>
                    <a:pt x="0" y="1444769"/>
                  </a:lnTo>
                  <a:lnTo>
                    <a:pt x="0" y="20159"/>
                  </a:lnTo>
                  <a:close/>
                </a:path>
                <a:path w="7915909" h="1445260">
                  <a:moveTo>
                    <a:pt x="651813" y="0"/>
                  </a:moveTo>
                  <a:lnTo>
                    <a:pt x="712291" y="0"/>
                  </a:lnTo>
                  <a:lnTo>
                    <a:pt x="712291" y="1444769"/>
                  </a:lnTo>
                  <a:lnTo>
                    <a:pt x="651813" y="1444769"/>
                  </a:lnTo>
                  <a:lnTo>
                    <a:pt x="651813" y="0"/>
                  </a:lnTo>
                  <a:close/>
                </a:path>
                <a:path w="7915909" h="1445260">
                  <a:moveTo>
                    <a:pt x="1310347" y="0"/>
                  </a:moveTo>
                  <a:lnTo>
                    <a:pt x="1370824" y="0"/>
                  </a:lnTo>
                  <a:lnTo>
                    <a:pt x="1370824" y="1444769"/>
                  </a:lnTo>
                  <a:lnTo>
                    <a:pt x="1310347" y="1444769"/>
                  </a:lnTo>
                  <a:lnTo>
                    <a:pt x="1310347" y="0"/>
                  </a:lnTo>
                  <a:close/>
                </a:path>
                <a:path w="7915909" h="1445260">
                  <a:moveTo>
                    <a:pt x="1962160" y="6719"/>
                  </a:moveTo>
                  <a:lnTo>
                    <a:pt x="2022638" y="6719"/>
                  </a:lnTo>
                  <a:lnTo>
                    <a:pt x="2022638" y="1444769"/>
                  </a:lnTo>
                  <a:lnTo>
                    <a:pt x="1962160" y="1444769"/>
                  </a:lnTo>
                  <a:lnTo>
                    <a:pt x="1962160" y="6719"/>
                  </a:lnTo>
                  <a:close/>
                </a:path>
                <a:path w="7915909" h="1445260">
                  <a:moveTo>
                    <a:pt x="2613974" y="60478"/>
                  </a:moveTo>
                  <a:lnTo>
                    <a:pt x="2681171" y="60478"/>
                  </a:lnTo>
                  <a:lnTo>
                    <a:pt x="2681171" y="1444769"/>
                  </a:lnTo>
                  <a:lnTo>
                    <a:pt x="2613974" y="1444769"/>
                  </a:lnTo>
                  <a:lnTo>
                    <a:pt x="2613974" y="60478"/>
                  </a:lnTo>
                  <a:close/>
                </a:path>
                <a:path w="7915909" h="1445260">
                  <a:moveTo>
                    <a:pt x="3272507" y="120957"/>
                  </a:moveTo>
                  <a:lnTo>
                    <a:pt x="3332985" y="120957"/>
                  </a:lnTo>
                  <a:lnTo>
                    <a:pt x="3332985" y="1444769"/>
                  </a:lnTo>
                  <a:lnTo>
                    <a:pt x="3272507" y="1444769"/>
                  </a:lnTo>
                  <a:lnTo>
                    <a:pt x="3272507" y="120957"/>
                  </a:lnTo>
                  <a:close/>
                </a:path>
                <a:path w="7915909" h="1445260">
                  <a:moveTo>
                    <a:pt x="3924321" y="100797"/>
                  </a:moveTo>
                  <a:lnTo>
                    <a:pt x="3984798" y="100797"/>
                  </a:lnTo>
                  <a:lnTo>
                    <a:pt x="3984798" y="1444769"/>
                  </a:lnTo>
                  <a:lnTo>
                    <a:pt x="3924321" y="1444769"/>
                  </a:lnTo>
                  <a:lnTo>
                    <a:pt x="3924321" y="100797"/>
                  </a:lnTo>
                  <a:close/>
                </a:path>
                <a:path w="7915909" h="1445260">
                  <a:moveTo>
                    <a:pt x="4576134" y="100797"/>
                  </a:moveTo>
                  <a:lnTo>
                    <a:pt x="4643332" y="100797"/>
                  </a:lnTo>
                  <a:lnTo>
                    <a:pt x="4643332" y="1444769"/>
                  </a:lnTo>
                  <a:lnTo>
                    <a:pt x="4576134" y="1444769"/>
                  </a:lnTo>
                  <a:lnTo>
                    <a:pt x="4576134" y="100797"/>
                  </a:lnTo>
                  <a:close/>
                </a:path>
                <a:path w="7915909" h="1445260">
                  <a:moveTo>
                    <a:pt x="5234668" y="141117"/>
                  </a:moveTo>
                  <a:lnTo>
                    <a:pt x="5295145" y="141117"/>
                  </a:lnTo>
                  <a:lnTo>
                    <a:pt x="5295145" y="1444769"/>
                  </a:lnTo>
                  <a:lnTo>
                    <a:pt x="5234668" y="1444769"/>
                  </a:lnTo>
                  <a:lnTo>
                    <a:pt x="5234668" y="141117"/>
                  </a:lnTo>
                  <a:close/>
                </a:path>
                <a:path w="7915909" h="1445260">
                  <a:moveTo>
                    <a:pt x="5886482" y="120957"/>
                  </a:moveTo>
                  <a:lnTo>
                    <a:pt x="5946959" y="120957"/>
                  </a:lnTo>
                  <a:lnTo>
                    <a:pt x="5946959" y="1444769"/>
                  </a:lnTo>
                  <a:lnTo>
                    <a:pt x="5886482" y="1444769"/>
                  </a:lnTo>
                  <a:lnTo>
                    <a:pt x="5886482" y="120957"/>
                  </a:lnTo>
                  <a:close/>
                </a:path>
                <a:path w="7915909" h="1445260">
                  <a:moveTo>
                    <a:pt x="6538295" y="174716"/>
                  </a:moveTo>
                  <a:lnTo>
                    <a:pt x="6605492" y="174716"/>
                  </a:lnTo>
                  <a:lnTo>
                    <a:pt x="6605492" y="1444769"/>
                  </a:lnTo>
                  <a:lnTo>
                    <a:pt x="6538295" y="1444769"/>
                  </a:lnTo>
                  <a:lnTo>
                    <a:pt x="6538295" y="174716"/>
                  </a:lnTo>
                  <a:close/>
                </a:path>
                <a:path w="7915909" h="1445260">
                  <a:moveTo>
                    <a:pt x="7196829" y="174716"/>
                  </a:moveTo>
                  <a:lnTo>
                    <a:pt x="7257306" y="174716"/>
                  </a:lnTo>
                  <a:lnTo>
                    <a:pt x="7257306" y="1444769"/>
                  </a:lnTo>
                  <a:lnTo>
                    <a:pt x="7196829" y="1444769"/>
                  </a:lnTo>
                  <a:lnTo>
                    <a:pt x="7196829" y="174716"/>
                  </a:lnTo>
                  <a:close/>
                </a:path>
                <a:path w="7915909" h="1445260">
                  <a:moveTo>
                    <a:pt x="7848642" y="167996"/>
                  </a:moveTo>
                  <a:lnTo>
                    <a:pt x="7915840" y="167996"/>
                  </a:lnTo>
                  <a:lnTo>
                    <a:pt x="7915840" y="1444769"/>
                  </a:lnTo>
                  <a:lnTo>
                    <a:pt x="7848642" y="1444769"/>
                  </a:lnTo>
                  <a:lnTo>
                    <a:pt x="7848642" y="167996"/>
                  </a:lnTo>
                  <a:close/>
                </a:path>
              </a:pathLst>
            </a:custGeom>
            <a:ln w="6719">
              <a:solidFill>
                <a:srgbClr val="FFFFFF"/>
              </a:solidFill>
            </a:ln>
          </p:spPr>
          <p:txBody>
            <a:bodyPr wrap="square" lIns="0" tIns="0" rIns="0" bIns="0" rtlCol="0"/>
            <a:lstStyle/>
            <a:p>
              <a:endParaRPr/>
            </a:p>
          </p:txBody>
        </p:sp>
        <p:sp>
          <p:nvSpPr>
            <p:cNvPr id="38" name="object 38"/>
            <p:cNvSpPr/>
            <p:nvPr/>
          </p:nvSpPr>
          <p:spPr>
            <a:xfrm>
              <a:off x="1785035" y="3464636"/>
              <a:ext cx="7915909" cy="1243330"/>
            </a:xfrm>
            <a:custGeom>
              <a:avLst/>
              <a:gdLst/>
              <a:ahLst/>
              <a:cxnLst/>
              <a:rect l="l" t="t" r="r" b="b"/>
              <a:pathLst>
                <a:path w="7915909" h="1243329">
                  <a:moveTo>
                    <a:pt x="60477" y="40322"/>
                  </a:moveTo>
                  <a:lnTo>
                    <a:pt x="0" y="40322"/>
                  </a:lnTo>
                  <a:lnTo>
                    <a:pt x="0" y="1243164"/>
                  </a:lnTo>
                  <a:lnTo>
                    <a:pt x="60477" y="1243164"/>
                  </a:lnTo>
                  <a:lnTo>
                    <a:pt x="60477" y="40322"/>
                  </a:lnTo>
                  <a:close/>
                </a:path>
                <a:path w="7915909" h="1243329">
                  <a:moveTo>
                    <a:pt x="719010" y="6718"/>
                  </a:moveTo>
                  <a:lnTo>
                    <a:pt x="651814" y="6718"/>
                  </a:lnTo>
                  <a:lnTo>
                    <a:pt x="651814" y="1243164"/>
                  </a:lnTo>
                  <a:lnTo>
                    <a:pt x="719010" y="1243164"/>
                  </a:lnTo>
                  <a:lnTo>
                    <a:pt x="719010" y="6718"/>
                  </a:lnTo>
                  <a:close/>
                </a:path>
                <a:path w="7915909" h="1243329">
                  <a:moveTo>
                    <a:pt x="1370812" y="6718"/>
                  </a:moveTo>
                  <a:lnTo>
                    <a:pt x="1310335" y="6718"/>
                  </a:lnTo>
                  <a:lnTo>
                    <a:pt x="1310335" y="1243164"/>
                  </a:lnTo>
                  <a:lnTo>
                    <a:pt x="1370812" y="1243164"/>
                  </a:lnTo>
                  <a:lnTo>
                    <a:pt x="1370812" y="6718"/>
                  </a:lnTo>
                  <a:close/>
                </a:path>
                <a:path w="7915909" h="1243329">
                  <a:moveTo>
                    <a:pt x="2022627" y="0"/>
                  </a:moveTo>
                  <a:lnTo>
                    <a:pt x="1962150" y="0"/>
                  </a:lnTo>
                  <a:lnTo>
                    <a:pt x="1962150" y="1243164"/>
                  </a:lnTo>
                  <a:lnTo>
                    <a:pt x="2022627" y="1243164"/>
                  </a:lnTo>
                  <a:lnTo>
                    <a:pt x="2022627" y="0"/>
                  </a:lnTo>
                  <a:close/>
                </a:path>
                <a:path w="7915909" h="1243329">
                  <a:moveTo>
                    <a:pt x="2681160" y="6718"/>
                  </a:moveTo>
                  <a:lnTo>
                    <a:pt x="2620683" y="6718"/>
                  </a:lnTo>
                  <a:lnTo>
                    <a:pt x="2620683" y="1243164"/>
                  </a:lnTo>
                  <a:lnTo>
                    <a:pt x="2681160" y="1243164"/>
                  </a:lnTo>
                  <a:lnTo>
                    <a:pt x="2681160" y="6718"/>
                  </a:lnTo>
                  <a:close/>
                </a:path>
                <a:path w="7915909" h="1243329">
                  <a:moveTo>
                    <a:pt x="3332975" y="26873"/>
                  </a:moveTo>
                  <a:lnTo>
                    <a:pt x="3272498" y="26873"/>
                  </a:lnTo>
                  <a:lnTo>
                    <a:pt x="3272498" y="1243164"/>
                  </a:lnTo>
                  <a:lnTo>
                    <a:pt x="3332975" y="1243164"/>
                  </a:lnTo>
                  <a:lnTo>
                    <a:pt x="3332975" y="26873"/>
                  </a:lnTo>
                  <a:close/>
                </a:path>
                <a:path w="7915909" h="1243329">
                  <a:moveTo>
                    <a:pt x="3991508" y="13436"/>
                  </a:moveTo>
                  <a:lnTo>
                    <a:pt x="3924312" y="13436"/>
                  </a:lnTo>
                  <a:lnTo>
                    <a:pt x="3924312" y="1243164"/>
                  </a:lnTo>
                  <a:lnTo>
                    <a:pt x="3991508" y="1243164"/>
                  </a:lnTo>
                  <a:lnTo>
                    <a:pt x="3991508" y="13436"/>
                  </a:lnTo>
                  <a:close/>
                </a:path>
                <a:path w="7915909" h="1243329">
                  <a:moveTo>
                    <a:pt x="4643323" y="13436"/>
                  </a:moveTo>
                  <a:lnTo>
                    <a:pt x="4582846" y="13436"/>
                  </a:lnTo>
                  <a:lnTo>
                    <a:pt x="4582846" y="1243164"/>
                  </a:lnTo>
                  <a:lnTo>
                    <a:pt x="4643323" y="1243164"/>
                  </a:lnTo>
                  <a:lnTo>
                    <a:pt x="4643323" y="13436"/>
                  </a:lnTo>
                  <a:close/>
                </a:path>
                <a:path w="7915909" h="1243329">
                  <a:moveTo>
                    <a:pt x="5295125" y="6718"/>
                  </a:moveTo>
                  <a:lnTo>
                    <a:pt x="5234648" y="6718"/>
                  </a:lnTo>
                  <a:lnTo>
                    <a:pt x="5234648" y="1243164"/>
                  </a:lnTo>
                  <a:lnTo>
                    <a:pt x="5295125" y="1243164"/>
                  </a:lnTo>
                  <a:lnTo>
                    <a:pt x="5295125" y="6718"/>
                  </a:lnTo>
                  <a:close/>
                </a:path>
                <a:path w="7915909" h="1243329">
                  <a:moveTo>
                    <a:pt x="5953658" y="6718"/>
                  </a:moveTo>
                  <a:lnTo>
                    <a:pt x="5886462" y="6718"/>
                  </a:lnTo>
                  <a:lnTo>
                    <a:pt x="5886462" y="1243164"/>
                  </a:lnTo>
                  <a:lnTo>
                    <a:pt x="5953658" y="1243164"/>
                  </a:lnTo>
                  <a:lnTo>
                    <a:pt x="5953658" y="6718"/>
                  </a:lnTo>
                  <a:close/>
                </a:path>
                <a:path w="7915909" h="1243329">
                  <a:moveTo>
                    <a:pt x="6605473" y="80632"/>
                  </a:moveTo>
                  <a:lnTo>
                    <a:pt x="6544996" y="80632"/>
                  </a:lnTo>
                  <a:lnTo>
                    <a:pt x="6544996" y="1243164"/>
                  </a:lnTo>
                  <a:lnTo>
                    <a:pt x="6605473" y="1243164"/>
                  </a:lnTo>
                  <a:lnTo>
                    <a:pt x="6605473" y="80632"/>
                  </a:lnTo>
                  <a:close/>
                </a:path>
                <a:path w="7915909" h="1243329">
                  <a:moveTo>
                    <a:pt x="7257288" y="67195"/>
                  </a:moveTo>
                  <a:lnTo>
                    <a:pt x="7196810" y="67195"/>
                  </a:lnTo>
                  <a:lnTo>
                    <a:pt x="7196810" y="1243164"/>
                  </a:lnTo>
                  <a:lnTo>
                    <a:pt x="7257288" y="1243164"/>
                  </a:lnTo>
                  <a:lnTo>
                    <a:pt x="7257288" y="67195"/>
                  </a:lnTo>
                  <a:close/>
                </a:path>
                <a:path w="7915909" h="1243329">
                  <a:moveTo>
                    <a:pt x="7915821" y="67195"/>
                  </a:moveTo>
                  <a:lnTo>
                    <a:pt x="7855344" y="67195"/>
                  </a:lnTo>
                  <a:lnTo>
                    <a:pt x="7855344" y="1243164"/>
                  </a:lnTo>
                  <a:lnTo>
                    <a:pt x="7915821" y="1243164"/>
                  </a:lnTo>
                  <a:lnTo>
                    <a:pt x="7915821" y="67195"/>
                  </a:lnTo>
                  <a:close/>
                </a:path>
              </a:pathLst>
            </a:custGeom>
            <a:solidFill>
              <a:srgbClr val="D21AE8"/>
            </a:solidFill>
          </p:spPr>
          <p:txBody>
            <a:bodyPr wrap="square" lIns="0" tIns="0" rIns="0" bIns="0" rtlCol="0"/>
            <a:lstStyle/>
            <a:p>
              <a:endParaRPr/>
            </a:p>
          </p:txBody>
        </p:sp>
        <p:sp>
          <p:nvSpPr>
            <p:cNvPr id="39" name="object 39"/>
            <p:cNvSpPr/>
            <p:nvPr/>
          </p:nvSpPr>
          <p:spPr>
            <a:xfrm>
              <a:off x="1785039" y="3464627"/>
              <a:ext cx="7915909" cy="1243330"/>
            </a:xfrm>
            <a:custGeom>
              <a:avLst/>
              <a:gdLst/>
              <a:ahLst/>
              <a:cxnLst/>
              <a:rect l="l" t="t" r="r" b="b"/>
              <a:pathLst>
                <a:path w="7915909" h="1243329">
                  <a:moveTo>
                    <a:pt x="0" y="40319"/>
                  </a:moveTo>
                  <a:lnTo>
                    <a:pt x="60477" y="40319"/>
                  </a:lnTo>
                  <a:lnTo>
                    <a:pt x="60477" y="1243171"/>
                  </a:lnTo>
                  <a:lnTo>
                    <a:pt x="0" y="1243171"/>
                  </a:lnTo>
                  <a:lnTo>
                    <a:pt x="0" y="40319"/>
                  </a:lnTo>
                  <a:close/>
                </a:path>
                <a:path w="7915909" h="1243329">
                  <a:moveTo>
                    <a:pt x="651811" y="6719"/>
                  </a:moveTo>
                  <a:lnTo>
                    <a:pt x="719009" y="6719"/>
                  </a:lnTo>
                  <a:lnTo>
                    <a:pt x="719009" y="1243170"/>
                  </a:lnTo>
                  <a:lnTo>
                    <a:pt x="651811" y="1243170"/>
                  </a:lnTo>
                  <a:lnTo>
                    <a:pt x="651811" y="6719"/>
                  </a:lnTo>
                  <a:close/>
                </a:path>
                <a:path w="7915909" h="1243329">
                  <a:moveTo>
                    <a:pt x="1310343" y="6719"/>
                  </a:moveTo>
                  <a:lnTo>
                    <a:pt x="1370820" y="6719"/>
                  </a:lnTo>
                  <a:lnTo>
                    <a:pt x="1370820" y="1243170"/>
                  </a:lnTo>
                  <a:lnTo>
                    <a:pt x="1310343" y="1243170"/>
                  </a:lnTo>
                  <a:lnTo>
                    <a:pt x="1310343" y="6719"/>
                  </a:lnTo>
                  <a:close/>
                </a:path>
                <a:path w="7915909" h="1243329">
                  <a:moveTo>
                    <a:pt x="1962155" y="0"/>
                  </a:moveTo>
                  <a:lnTo>
                    <a:pt x="2022633" y="0"/>
                  </a:lnTo>
                  <a:lnTo>
                    <a:pt x="2022633" y="1243171"/>
                  </a:lnTo>
                  <a:lnTo>
                    <a:pt x="1962155" y="1243171"/>
                  </a:lnTo>
                  <a:lnTo>
                    <a:pt x="1962155" y="0"/>
                  </a:lnTo>
                  <a:close/>
                </a:path>
                <a:path w="7915909" h="1243329">
                  <a:moveTo>
                    <a:pt x="2620687" y="6719"/>
                  </a:moveTo>
                  <a:lnTo>
                    <a:pt x="2681164" y="6719"/>
                  </a:lnTo>
                  <a:lnTo>
                    <a:pt x="2681164" y="1243170"/>
                  </a:lnTo>
                  <a:lnTo>
                    <a:pt x="2620687" y="1243170"/>
                  </a:lnTo>
                  <a:lnTo>
                    <a:pt x="2620687" y="6719"/>
                  </a:lnTo>
                  <a:close/>
                </a:path>
                <a:path w="7915909" h="1243329">
                  <a:moveTo>
                    <a:pt x="3272499" y="26879"/>
                  </a:moveTo>
                  <a:lnTo>
                    <a:pt x="3332976" y="26879"/>
                  </a:lnTo>
                  <a:lnTo>
                    <a:pt x="3332976" y="1243171"/>
                  </a:lnTo>
                  <a:lnTo>
                    <a:pt x="3272499" y="1243171"/>
                  </a:lnTo>
                  <a:lnTo>
                    <a:pt x="3272499" y="26879"/>
                  </a:lnTo>
                  <a:close/>
                </a:path>
                <a:path w="7915909" h="1243329">
                  <a:moveTo>
                    <a:pt x="3924311" y="13439"/>
                  </a:moveTo>
                  <a:lnTo>
                    <a:pt x="3991508" y="13439"/>
                  </a:lnTo>
                  <a:lnTo>
                    <a:pt x="3991508" y="1243171"/>
                  </a:lnTo>
                  <a:lnTo>
                    <a:pt x="3924311" y="1243171"/>
                  </a:lnTo>
                  <a:lnTo>
                    <a:pt x="3924311" y="13439"/>
                  </a:lnTo>
                  <a:close/>
                </a:path>
                <a:path w="7915909" h="1243329">
                  <a:moveTo>
                    <a:pt x="4582843" y="13439"/>
                  </a:moveTo>
                  <a:lnTo>
                    <a:pt x="4643320" y="13439"/>
                  </a:lnTo>
                  <a:lnTo>
                    <a:pt x="4643320" y="1243171"/>
                  </a:lnTo>
                  <a:lnTo>
                    <a:pt x="4582843" y="1243171"/>
                  </a:lnTo>
                  <a:lnTo>
                    <a:pt x="4582843" y="13439"/>
                  </a:lnTo>
                  <a:close/>
                </a:path>
                <a:path w="7915909" h="1243329">
                  <a:moveTo>
                    <a:pt x="5234655" y="6719"/>
                  </a:moveTo>
                  <a:lnTo>
                    <a:pt x="5295132" y="6719"/>
                  </a:lnTo>
                  <a:lnTo>
                    <a:pt x="5295132" y="1243170"/>
                  </a:lnTo>
                  <a:lnTo>
                    <a:pt x="5234655" y="1243170"/>
                  </a:lnTo>
                  <a:lnTo>
                    <a:pt x="5234655" y="6719"/>
                  </a:lnTo>
                  <a:close/>
                </a:path>
                <a:path w="7915909" h="1243329">
                  <a:moveTo>
                    <a:pt x="5886467" y="6719"/>
                  </a:moveTo>
                  <a:lnTo>
                    <a:pt x="5953664" y="6719"/>
                  </a:lnTo>
                  <a:lnTo>
                    <a:pt x="5953664" y="1243170"/>
                  </a:lnTo>
                  <a:lnTo>
                    <a:pt x="5886467" y="1243170"/>
                  </a:lnTo>
                  <a:lnTo>
                    <a:pt x="5886467" y="6719"/>
                  </a:lnTo>
                  <a:close/>
                </a:path>
                <a:path w="7915909" h="1243329">
                  <a:moveTo>
                    <a:pt x="6544999" y="80638"/>
                  </a:moveTo>
                  <a:lnTo>
                    <a:pt x="6605477" y="80638"/>
                  </a:lnTo>
                  <a:lnTo>
                    <a:pt x="6605477" y="1243170"/>
                  </a:lnTo>
                  <a:lnTo>
                    <a:pt x="6544999" y="1243170"/>
                  </a:lnTo>
                  <a:lnTo>
                    <a:pt x="6544999" y="80638"/>
                  </a:lnTo>
                  <a:close/>
                </a:path>
                <a:path w="7915909" h="1243329">
                  <a:moveTo>
                    <a:pt x="7196811" y="67198"/>
                  </a:moveTo>
                  <a:lnTo>
                    <a:pt x="7257288" y="67198"/>
                  </a:lnTo>
                  <a:lnTo>
                    <a:pt x="7257288" y="1243171"/>
                  </a:lnTo>
                  <a:lnTo>
                    <a:pt x="7196811" y="1243171"/>
                  </a:lnTo>
                  <a:lnTo>
                    <a:pt x="7196811" y="67198"/>
                  </a:lnTo>
                  <a:close/>
                </a:path>
                <a:path w="7915909" h="1243329">
                  <a:moveTo>
                    <a:pt x="7855343" y="67198"/>
                  </a:moveTo>
                  <a:lnTo>
                    <a:pt x="7915820" y="67198"/>
                  </a:lnTo>
                  <a:lnTo>
                    <a:pt x="7915820" y="1243171"/>
                  </a:lnTo>
                  <a:lnTo>
                    <a:pt x="7855343" y="1243171"/>
                  </a:lnTo>
                  <a:lnTo>
                    <a:pt x="7855343" y="67198"/>
                  </a:lnTo>
                  <a:close/>
                </a:path>
              </a:pathLst>
            </a:custGeom>
            <a:ln w="6719">
              <a:solidFill>
                <a:srgbClr val="FFFFFF"/>
              </a:solidFill>
            </a:ln>
          </p:spPr>
          <p:txBody>
            <a:bodyPr wrap="square" lIns="0" tIns="0" rIns="0" bIns="0" rtlCol="0"/>
            <a:lstStyle/>
            <a:p>
              <a:endParaRPr/>
            </a:p>
          </p:txBody>
        </p:sp>
        <p:sp>
          <p:nvSpPr>
            <p:cNvPr id="40" name="object 40"/>
            <p:cNvSpPr/>
            <p:nvPr/>
          </p:nvSpPr>
          <p:spPr>
            <a:xfrm>
              <a:off x="1845513" y="3585590"/>
              <a:ext cx="7915909" cy="1122680"/>
            </a:xfrm>
            <a:custGeom>
              <a:avLst/>
              <a:gdLst/>
              <a:ahLst/>
              <a:cxnLst/>
              <a:rect l="l" t="t" r="r" b="b"/>
              <a:pathLst>
                <a:path w="7915909" h="1122679">
                  <a:moveTo>
                    <a:pt x="67195" y="53759"/>
                  </a:moveTo>
                  <a:lnTo>
                    <a:pt x="0" y="53759"/>
                  </a:lnTo>
                  <a:lnTo>
                    <a:pt x="0" y="1122222"/>
                  </a:lnTo>
                  <a:lnTo>
                    <a:pt x="67195" y="1122222"/>
                  </a:lnTo>
                  <a:lnTo>
                    <a:pt x="67195" y="53759"/>
                  </a:lnTo>
                  <a:close/>
                </a:path>
                <a:path w="7915909" h="1122679">
                  <a:moveTo>
                    <a:pt x="719010" y="6718"/>
                  </a:moveTo>
                  <a:lnTo>
                    <a:pt x="658533" y="6718"/>
                  </a:lnTo>
                  <a:lnTo>
                    <a:pt x="658533" y="1122222"/>
                  </a:lnTo>
                  <a:lnTo>
                    <a:pt x="719010" y="1122222"/>
                  </a:lnTo>
                  <a:lnTo>
                    <a:pt x="719010" y="6718"/>
                  </a:lnTo>
                  <a:close/>
                </a:path>
                <a:path w="7915909" h="1122679">
                  <a:moveTo>
                    <a:pt x="1370825" y="0"/>
                  </a:moveTo>
                  <a:lnTo>
                    <a:pt x="1310347" y="0"/>
                  </a:lnTo>
                  <a:lnTo>
                    <a:pt x="1310347" y="1122222"/>
                  </a:lnTo>
                  <a:lnTo>
                    <a:pt x="1370825" y="1122222"/>
                  </a:lnTo>
                  <a:lnTo>
                    <a:pt x="1370825" y="0"/>
                  </a:lnTo>
                  <a:close/>
                </a:path>
                <a:path w="7915909" h="1122679">
                  <a:moveTo>
                    <a:pt x="2029358" y="26885"/>
                  </a:moveTo>
                  <a:lnTo>
                    <a:pt x="1962162" y="26885"/>
                  </a:lnTo>
                  <a:lnTo>
                    <a:pt x="1962162" y="1122222"/>
                  </a:lnTo>
                  <a:lnTo>
                    <a:pt x="2029358" y="1122222"/>
                  </a:lnTo>
                  <a:lnTo>
                    <a:pt x="2029358" y="26885"/>
                  </a:lnTo>
                  <a:close/>
                </a:path>
                <a:path w="7915909" h="1122679">
                  <a:moveTo>
                    <a:pt x="2681173" y="67195"/>
                  </a:moveTo>
                  <a:lnTo>
                    <a:pt x="2620695" y="67195"/>
                  </a:lnTo>
                  <a:lnTo>
                    <a:pt x="2620695" y="1122222"/>
                  </a:lnTo>
                  <a:lnTo>
                    <a:pt x="2681173" y="1122222"/>
                  </a:lnTo>
                  <a:lnTo>
                    <a:pt x="2681173" y="67195"/>
                  </a:lnTo>
                  <a:close/>
                </a:path>
                <a:path w="7915909" h="1122679">
                  <a:moveTo>
                    <a:pt x="3332988" y="107518"/>
                  </a:moveTo>
                  <a:lnTo>
                    <a:pt x="3272510" y="107518"/>
                  </a:lnTo>
                  <a:lnTo>
                    <a:pt x="3272510" y="1122222"/>
                  </a:lnTo>
                  <a:lnTo>
                    <a:pt x="3332988" y="1122222"/>
                  </a:lnTo>
                  <a:lnTo>
                    <a:pt x="3332988" y="107518"/>
                  </a:lnTo>
                  <a:close/>
                </a:path>
                <a:path w="7915909" h="1122679">
                  <a:moveTo>
                    <a:pt x="3991521" y="94081"/>
                  </a:moveTo>
                  <a:lnTo>
                    <a:pt x="3931043" y="94081"/>
                  </a:lnTo>
                  <a:lnTo>
                    <a:pt x="3931043" y="1122222"/>
                  </a:lnTo>
                  <a:lnTo>
                    <a:pt x="3991521" y="1122222"/>
                  </a:lnTo>
                  <a:lnTo>
                    <a:pt x="3991521" y="94081"/>
                  </a:lnTo>
                  <a:close/>
                </a:path>
                <a:path w="7915909" h="1122679">
                  <a:moveTo>
                    <a:pt x="4643336" y="47040"/>
                  </a:moveTo>
                  <a:lnTo>
                    <a:pt x="4582858" y="47040"/>
                  </a:lnTo>
                  <a:lnTo>
                    <a:pt x="4582858" y="1122222"/>
                  </a:lnTo>
                  <a:lnTo>
                    <a:pt x="4643336" y="1122222"/>
                  </a:lnTo>
                  <a:lnTo>
                    <a:pt x="4643336" y="47040"/>
                  </a:lnTo>
                  <a:close/>
                </a:path>
                <a:path w="7915909" h="1122679">
                  <a:moveTo>
                    <a:pt x="5301869" y="100799"/>
                  </a:moveTo>
                  <a:lnTo>
                    <a:pt x="5234660" y="100799"/>
                  </a:lnTo>
                  <a:lnTo>
                    <a:pt x="5234660" y="1122222"/>
                  </a:lnTo>
                  <a:lnTo>
                    <a:pt x="5301869" y="1122222"/>
                  </a:lnTo>
                  <a:lnTo>
                    <a:pt x="5301869" y="100799"/>
                  </a:lnTo>
                  <a:close/>
                </a:path>
                <a:path w="7915909" h="1122679">
                  <a:moveTo>
                    <a:pt x="5953671" y="100799"/>
                  </a:moveTo>
                  <a:lnTo>
                    <a:pt x="5893193" y="100799"/>
                  </a:lnTo>
                  <a:lnTo>
                    <a:pt x="5893193" y="1122222"/>
                  </a:lnTo>
                  <a:lnTo>
                    <a:pt x="5953671" y="1122222"/>
                  </a:lnTo>
                  <a:lnTo>
                    <a:pt x="5953671" y="100799"/>
                  </a:lnTo>
                  <a:close/>
                </a:path>
                <a:path w="7915909" h="1122679">
                  <a:moveTo>
                    <a:pt x="6605486" y="114236"/>
                  </a:moveTo>
                  <a:lnTo>
                    <a:pt x="6545008" y="114236"/>
                  </a:lnTo>
                  <a:lnTo>
                    <a:pt x="6545008" y="1122222"/>
                  </a:lnTo>
                  <a:lnTo>
                    <a:pt x="6605486" y="1122222"/>
                  </a:lnTo>
                  <a:lnTo>
                    <a:pt x="6605486" y="114236"/>
                  </a:lnTo>
                  <a:close/>
                </a:path>
                <a:path w="7915909" h="1122679">
                  <a:moveTo>
                    <a:pt x="7264019" y="134404"/>
                  </a:moveTo>
                  <a:lnTo>
                    <a:pt x="7196823" y="134404"/>
                  </a:lnTo>
                  <a:lnTo>
                    <a:pt x="7196823" y="1122222"/>
                  </a:lnTo>
                  <a:lnTo>
                    <a:pt x="7264019" y="1122222"/>
                  </a:lnTo>
                  <a:lnTo>
                    <a:pt x="7264019" y="134404"/>
                  </a:lnTo>
                  <a:close/>
                </a:path>
                <a:path w="7915909" h="1122679">
                  <a:moveTo>
                    <a:pt x="7915834" y="114236"/>
                  </a:moveTo>
                  <a:lnTo>
                    <a:pt x="7855356" y="114236"/>
                  </a:lnTo>
                  <a:lnTo>
                    <a:pt x="7855356" y="1122222"/>
                  </a:lnTo>
                  <a:lnTo>
                    <a:pt x="7915834" y="1122222"/>
                  </a:lnTo>
                  <a:lnTo>
                    <a:pt x="7915834" y="114236"/>
                  </a:lnTo>
                  <a:close/>
                </a:path>
              </a:pathLst>
            </a:custGeom>
            <a:solidFill>
              <a:srgbClr val="62A9FF"/>
            </a:solidFill>
          </p:spPr>
          <p:txBody>
            <a:bodyPr wrap="square" lIns="0" tIns="0" rIns="0" bIns="0" rtlCol="0"/>
            <a:lstStyle/>
            <a:p>
              <a:endParaRPr/>
            </a:p>
          </p:txBody>
        </p:sp>
        <p:sp>
          <p:nvSpPr>
            <p:cNvPr id="41" name="object 41"/>
            <p:cNvSpPr/>
            <p:nvPr/>
          </p:nvSpPr>
          <p:spPr>
            <a:xfrm>
              <a:off x="1845517" y="3585586"/>
              <a:ext cx="7915909" cy="1122680"/>
            </a:xfrm>
            <a:custGeom>
              <a:avLst/>
              <a:gdLst/>
              <a:ahLst/>
              <a:cxnLst/>
              <a:rect l="l" t="t" r="r" b="b"/>
              <a:pathLst>
                <a:path w="7915909" h="1122679">
                  <a:moveTo>
                    <a:pt x="0" y="53758"/>
                  </a:moveTo>
                  <a:lnTo>
                    <a:pt x="67197" y="53758"/>
                  </a:lnTo>
                  <a:lnTo>
                    <a:pt x="67197" y="1122216"/>
                  </a:lnTo>
                  <a:lnTo>
                    <a:pt x="0" y="1122216"/>
                  </a:lnTo>
                  <a:lnTo>
                    <a:pt x="0" y="53758"/>
                  </a:lnTo>
                  <a:close/>
                </a:path>
                <a:path w="7915909" h="1122679">
                  <a:moveTo>
                    <a:pt x="658533" y="6719"/>
                  </a:moveTo>
                  <a:lnTo>
                    <a:pt x="719010" y="6719"/>
                  </a:lnTo>
                  <a:lnTo>
                    <a:pt x="719010" y="1122216"/>
                  </a:lnTo>
                  <a:lnTo>
                    <a:pt x="658533" y="1122216"/>
                  </a:lnTo>
                  <a:lnTo>
                    <a:pt x="658533" y="6719"/>
                  </a:lnTo>
                  <a:close/>
                </a:path>
                <a:path w="7915909" h="1122679">
                  <a:moveTo>
                    <a:pt x="1310347" y="0"/>
                  </a:moveTo>
                  <a:lnTo>
                    <a:pt x="1370824" y="0"/>
                  </a:lnTo>
                  <a:lnTo>
                    <a:pt x="1370824" y="1122216"/>
                  </a:lnTo>
                  <a:lnTo>
                    <a:pt x="1310347" y="1122216"/>
                  </a:lnTo>
                  <a:lnTo>
                    <a:pt x="1310347" y="0"/>
                  </a:lnTo>
                  <a:close/>
                </a:path>
                <a:path w="7915909" h="1122679">
                  <a:moveTo>
                    <a:pt x="1962160" y="26879"/>
                  </a:moveTo>
                  <a:lnTo>
                    <a:pt x="2029357" y="26879"/>
                  </a:lnTo>
                  <a:lnTo>
                    <a:pt x="2029357" y="1122216"/>
                  </a:lnTo>
                  <a:lnTo>
                    <a:pt x="1962160" y="1122216"/>
                  </a:lnTo>
                  <a:lnTo>
                    <a:pt x="1962160" y="26879"/>
                  </a:lnTo>
                  <a:close/>
                </a:path>
                <a:path w="7915909" h="1122679">
                  <a:moveTo>
                    <a:pt x="2620694" y="67198"/>
                  </a:moveTo>
                  <a:lnTo>
                    <a:pt x="2681171" y="67198"/>
                  </a:lnTo>
                  <a:lnTo>
                    <a:pt x="2681171" y="1122216"/>
                  </a:lnTo>
                  <a:lnTo>
                    <a:pt x="2620694" y="1122216"/>
                  </a:lnTo>
                  <a:lnTo>
                    <a:pt x="2620694" y="67198"/>
                  </a:lnTo>
                  <a:close/>
                </a:path>
                <a:path w="7915909" h="1122679">
                  <a:moveTo>
                    <a:pt x="3272507" y="107517"/>
                  </a:moveTo>
                  <a:lnTo>
                    <a:pt x="3332985" y="107517"/>
                  </a:lnTo>
                  <a:lnTo>
                    <a:pt x="3332985" y="1122216"/>
                  </a:lnTo>
                  <a:lnTo>
                    <a:pt x="3272507" y="1122216"/>
                  </a:lnTo>
                  <a:lnTo>
                    <a:pt x="3272507" y="107517"/>
                  </a:lnTo>
                  <a:close/>
                </a:path>
                <a:path w="7915909" h="1122679">
                  <a:moveTo>
                    <a:pt x="3931041" y="94078"/>
                  </a:moveTo>
                  <a:lnTo>
                    <a:pt x="3991518" y="94078"/>
                  </a:lnTo>
                  <a:lnTo>
                    <a:pt x="3991518" y="1122216"/>
                  </a:lnTo>
                  <a:lnTo>
                    <a:pt x="3931041" y="1122216"/>
                  </a:lnTo>
                  <a:lnTo>
                    <a:pt x="3931041" y="94078"/>
                  </a:lnTo>
                  <a:close/>
                </a:path>
                <a:path w="7915909" h="1122679">
                  <a:moveTo>
                    <a:pt x="4582854" y="47039"/>
                  </a:moveTo>
                  <a:lnTo>
                    <a:pt x="4643332" y="47039"/>
                  </a:lnTo>
                  <a:lnTo>
                    <a:pt x="4643332" y="1122216"/>
                  </a:lnTo>
                  <a:lnTo>
                    <a:pt x="4582854" y="1122216"/>
                  </a:lnTo>
                  <a:lnTo>
                    <a:pt x="4582854" y="47039"/>
                  </a:lnTo>
                  <a:close/>
                </a:path>
                <a:path w="7915909" h="1122679">
                  <a:moveTo>
                    <a:pt x="5234668" y="100797"/>
                  </a:moveTo>
                  <a:lnTo>
                    <a:pt x="5301865" y="100797"/>
                  </a:lnTo>
                  <a:lnTo>
                    <a:pt x="5301865" y="1122216"/>
                  </a:lnTo>
                  <a:lnTo>
                    <a:pt x="5234668" y="1122216"/>
                  </a:lnTo>
                  <a:lnTo>
                    <a:pt x="5234668" y="100797"/>
                  </a:lnTo>
                  <a:close/>
                </a:path>
                <a:path w="7915909" h="1122679">
                  <a:moveTo>
                    <a:pt x="5893201" y="100797"/>
                  </a:moveTo>
                  <a:lnTo>
                    <a:pt x="5953679" y="100797"/>
                  </a:lnTo>
                  <a:lnTo>
                    <a:pt x="5953679" y="1122216"/>
                  </a:lnTo>
                  <a:lnTo>
                    <a:pt x="5893201" y="1122216"/>
                  </a:lnTo>
                  <a:lnTo>
                    <a:pt x="5893201" y="100797"/>
                  </a:lnTo>
                  <a:close/>
                </a:path>
                <a:path w="7915909" h="1122679">
                  <a:moveTo>
                    <a:pt x="6545015" y="114237"/>
                  </a:moveTo>
                  <a:lnTo>
                    <a:pt x="6605492" y="114237"/>
                  </a:lnTo>
                  <a:lnTo>
                    <a:pt x="6605492" y="1122216"/>
                  </a:lnTo>
                  <a:lnTo>
                    <a:pt x="6545015" y="1122216"/>
                  </a:lnTo>
                  <a:lnTo>
                    <a:pt x="6545015" y="114237"/>
                  </a:lnTo>
                  <a:close/>
                </a:path>
                <a:path w="7915909" h="1122679">
                  <a:moveTo>
                    <a:pt x="7196828" y="134397"/>
                  </a:moveTo>
                  <a:lnTo>
                    <a:pt x="7264026" y="134397"/>
                  </a:lnTo>
                  <a:lnTo>
                    <a:pt x="7264026" y="1122216"/>
                  </a:lnTo>
                  <a:lnTo>
                    <a:pt x="7196828" y="1122216"/>
                  </a:lnTo>
                  <a:lnTo>
                    <a:pt x="7196828" y="134397"/>
                  </a:lnTo>
                  <a:close/>
                </a:path>
                <a:path w="7915909" h="1122679">
                  <a:moveTo>
                    <a:pt x="7855362" y="114237"/>
                  </a:moveTo>
                  <a:lnTo>
                    <a:pt x="7915839" y="114237"/>
                  </a:lnTo>
                  <a:lnTo>
                    <a:pt x="7915839" y="1122216"/>
                  </a:lnTo>
                  <a:lnTo>
                    <a:pt x="7855362" y="1122216"/>
                  </a:lnTo>
                  <a:lnTo>
                    <a:pt x="7855362" y="114237"/>
                  </a:lnTo>
                  <a:close/>
                </a:path>
              </a:pathLst>
            </a:custGeom>
            <a:ln w="6719">
              <a:solidFill>
                <a:srgbClr val="FFFFFF"/>
              </a:solidFill>
            </a:ln>
          </p:spPr>
          <p:txBody>
            <a:bodyPr wrap="square" lIns="0" tIns="0" rIns="0" bIns="0" rtlCol="0"/>
            <a:lstStyle/>
            <a:p>
              <a:endParaRPr/>
            </a:p>
          </p:txBody>
        </p:sp>
        <p:sp>
          <p:nvSpPr>
            <p:cNvPr id="42" name="object 42"/>
            <p:cNvSpPr/>
            <p:nvPr/>
          </p:nvSpPr>
          <p:spPr>
            <a:xfrm>
              <a:off x="1909343" y="3871188"/>
              <a:ext cx="7915909" cy="840105"/>
            </a:xfrm>
            <a:custGeom>
              <a:avLst/>
              <a:gdLst/>
              <a:ahLst/>
              <a:cxnLst/>
              <a:rect l="l" t="t" r="r" b="b"/>
              <a:pathLst>
                <a:path w="7915909" h="840104">
                  <a:moveTo>
                    <a:pt x="60477" y="20154"/>
                  </a:moveTo>
                  <a:lnTo>
                    <a:pt x="0" y="20154"/>
                  </a:lnTo>
                  <a:lnTo>
                    <a:pt x="0" y="839978"/>
                  </a:lnTo>
                  <a:lnTo>
                    <a:pt x="60477" y="839978"/>
                  </a:lnTo>
                  <a:lnTo>
                    <a:pt x="60477" y="20154"/>
                  </a:lnTo>
                  <a:close/>
                </a:path>
                <a:path w="7915909" h="840104">
                  <a:moveTo>
                    <a:pt x="719010" y="0"/>
                  </a:moveTo>
                  <a:lnTo>
                    <a:pt x="651814" y="0"/>
                  </a:lnTo>
                  <a:lnTo>
                    <a:pt x="651814" y="839978"/>
                  </a:lnTo>
                  <a:lnTo>
                    <a:pt x="719010" y="839978"/>
                  </a:lnTo>
                  <a:lnTo>
                    <a:pt x="719010" y="0"/>
                  </a:lnTo>
                  <a:close/>
                </a:path>
                <a:path w="7915909" h="840104">
                  <a:moveTo>
                    <a:pt x="1370825" y="20154"/>
                  </a:moveTo>
                  <a:lnTo>
                    <a:pt x="1310347" y="20154"/>
                  </a:lnTo>
                  <a:lnTo>
                    <a:pt x="1310347" y="839978"/>
                  </a:lnTo>
                  <a:lnTo>
                    <a:pt x="1370825" y="839978"/>
                  </a:lnTo>
                  <a:lnTo>
                    <a:pt x="1370825" y="20154"/>
                  </a:lnTo>
                  <a:close/>
                </a:path>
                <a:path w="7915909" h="840104">
                  <a:moveTo>
                    <a:pt x="2022640" y="26873"/>
                  </a:moveTo>
                  <a:lnTo>
                    <a:pt x="1962162" y="26873"/>
                  </a:lnTo>
                  <a:lnTo>
                    <a:pt x="1962162" y="839978"/>
                  </a:lnTo>
                  <a:lnTo>
                    <a:pt x="2022640" y="839978"/>
                  </a:lnTo>
                  <a:lnTo>
                    <a:pt x="2022640" y="26873"/>
                  </a:lnTo>
                  <a:close/>
                </a:path>
                <a:path w="7915909" h="840104">
                  <a:moveTo>
                    <a:pt x="2681173" y="67195"/>
                  </a:moveTo>
                  <a:lnTo>
                    <a:pt x="2620695" y="67195"/>
                  </a:lnTo>
                  <a:lnTo>
                    <a:pt x="2620695" y="839978"/>
                  </a:lnTo>
                  <a:lnTo>
                    <a:pt x="2681173" y="839978"/>
                  </a:lnTo>
                  <a:lnTo>
                    <a:pt x="2681173" y="67195"/>
                  </a:lnTo>
                  <a:close/>
                </a:path>
                <a:path w="7915909" h="840104">
                  <a:moveTo>
                    <a:pt x="3332988" y="100799"/>
                  </a:moveTo>
                  <a:lnTo>
                    <a:pt x="3272510" y="100799"/>
                  </a:lnTo>
                  <a:lnTo>
                    <a:pt x="3272510" y="839978"/>
                  </a:lnTo>
                  <a:lnTo>
                    <a:pt x="3332988" y="839978"/>
                  </a:lnTo>
                  <a:lnTo>
                    <a:pt x="3332988" y="100799"/>
                  </a:lnTo>
                  <a:close/>
                </a:path>
                <a:path w="7915909" h="840104">
                  <a:moveTo>
                    <a:pt x="3991521" y="100799"/>
                  </a:moveTo>
                  <a:lnTo>
                    <a:pt x="3924325" y="100799"/>
                  </a:lnTo>
                  <a:lnTo>
                    <a:pt x="3924325" y="839978"/>
                  </a:lnTo>
                  <a:lnTo>
                    <a:pt x="3991521" y="839978"/>
                  </a:lnTo>
                  <a:lnTo>
                    <a:pt x="3991521" y="100799"/>
                  </a:lnTo>
                  <a:close/>
                </a:path>
                <a:path w="7915909" h="840104">
                  <a:moveTo>
                    <a:pt x="4643336" y="67195"/>
                  </a:moveTo>
                  <a:lnTo>
                    <a:pt x="4582858" y="67195"/>
                  </a:lnTo>
                  <a:lnTo>
                    <a:pt x="4582858" y="839978"/>
                  </a:lnTo>
                  <a:lnTo>
                    <a:pt x="4643336" y="839978"/>
                  </a:lnTo>
                  <a:lnTo>
                    <a:pt x="4643336" y="67195"/>
                  </a:lnTo>
                  <a:close/>
                </a:path>
                <a:path w="7915909" h="840104">
                  <a:moveTo>
                    <a:pt x="5295150" y="100799"/>
                  </a:moveTo>
                  <a:lnTo>
                    <a:pt x="5234673" y="100799"/>
                  </a:lnTo>
                  <a:lnTo>
                    <a:pt x="5234673" y="839978"/>
                  </a:lnTo>
                  <a:lnTo>
                    <a:pt x="5295150" y="839978"/>
                  </a:lnTo>
                  <a:lnTo>
                    <a:pt x="5295150" y="100799"/>
                  </a:lnTo>
                  <a:close/>
                </a:path>
                <a:path w="7915909" h="840104">
                  <a:moveTo>
                    <a:pt x="5953671" y="73914"/>
                  </a:moveTo>
                  <a:lnTo>
                    <a:pt x="5886475" y="73914"/>
                  </a:lnTo>
                  <a:lnTo>
                    <a:pt x="5886475" y="839978"/>
                  </a:lnTo>
                  <a:lnTo>
                    <a:pt x="5953671" y="839978"/>
                  </a:lnTo>
                  <a:lnTo>
                    <a:pt x="5953671" y="73914"/>
                  </a:lnTo>
                  <a:close/>
                </a:path>
                <a:path w="7915909" h="840104">
                  <a:moveTo>
                    <a:pt x="6605486" y="73914"/>
                  </a:moveTo>
                  <a:lnTo>
                    <a:pt x="6545008" y="73914"/>
                  </a:lnTo>
                  <a:lnTo>
                    <a:pt x="6545008" y="839978"/>
                  </a:lnTo>
                  <a:lnTo>
                    <a:pt x="6605486" y="839978"/>
                  </a:lnTo>
                  <a:lnTo>
                    <a:pt x="6605486" y="73914"/>
                  </a:lnTo>
                  <a:close/>
                </a:path>
                <a:path w="7915909" h="840104">
                  <a:moveTo>
                    <a:pt x="7257301" y="134391"/>
                  </a:moveTo>
                  <a:lnTo>
                    <a:pt x="7196823" y="134391"/>
                  </a:lnTo>
                  <a:lnTo>
                    <a:pt x="7196823" y="839978"/>
                  </a:lnTo>
                  <a:lnTo>
                    <a:pt x="7257301" y="839978"/>
                  </a:lnTo>
                  <a:lnTo>
                    <a:pt x="7257301" y="134391"/>
                  </a:lnTo>
                  <a:close/>
                </a:path>
                <a:path w="7915909" h="840104">
                  <a:moveTo>
                    <a:pt x="7915834" y="100799"/>
                  </a:moveTo>
                  <a:lnTo>
                    <a:pt x="7855356" y="100799"/>
                  </a:lnTo>
                  <a:lnTo>
                    <a:pt x="7855356" y="839978"/>
                  </a:lnTo>
                  <a:lnTo>
                    <a:pt x="7915834" y="839978"/>
                  </a:lnTo>
                  <a:lnTo>
                    <a:pt x="7915834" y="100799"/>
                  </a:lnTo>
                  <a:close/>
                </a:path>
              </a:pathLst>
            </a:custGeom>
            <a:solidFill>
              <a:srgbClr val="8D1F12"/>
            </a:solidFill>
          </p:spPr>
          <p:txBody>
            <a:bodyPr wrap="square" lIns="0" tIns="0" rIns="0" bIns="0" rtlCol="0"/>
            <a:lstStyle/>
            <a:p>
              <a:endParaRPr/>
            </a:p>
          </p:txBody>
        </p:sp>
        <p:sp>
          <p:nvSpPr>
            <p:cNvPr id="43" name="object 43"/>
            <p:cNvSpPr/>
            <p:nvPr/>
          </p:nvSpPr>
          <p:spPr>
            <a:xfrm>
              <a:off x="1909354" y="3871178"/>
              <a:ext cx="7915909" cy="840105"/>
            </a:xfrm>
            <a:custGeom>
              <a:avLst/>
              <a:gdLst/>
              <a:ahLst/>
              <a:cxnLst/>
              <a:rect l="l" t="t" r="r" b="b"/>
              <a:pathLst>
                <a:path w="7915909" h="840104">
                  <a:moveTo>
                    <a:pt x="0" y="20159"/>
                  </a:moveTo>
                  <a:lnTo>
                    <a:pt x="60477" y="20159"/>
                  </a:lnTo>
                  <a:lnTo>
                    <a:pt x="60477" y="839981"/>
                  </a:lnTo>
                  <a:lnTo>
                    <a:pt x="0" y="839981"/>
                  </a:lnTo>
                  <a:lnTo>
                    <a:pt x="0" y="20159"/>
                  </a:lnTo>
                  <a:close/>
                </a:path>
                <a:path w="7915909" h="840104">
                  <a:moveTo>
                    <a:pt x="651812" y="0"/>
                  </a:moveTo>
                  <a:lnTo>
                    <a:pt x="719010" y="0"/>
                  </a:lnTo>
                  <a:lnTo>
                    <a:pt x="719010" y="839981"/>
                  </a:lnTo>
                  <a:lnTo>
                    <a:pt x="651812" y="839981"/>
                  </a:lnTo>
                  <a:lnTo>
                    <a:pt x="651812" y="0"/>
                  </a:lnTo>
                  <a:close/>
                </a:path>
                <a:path w="7915909" h="840104">
                  <a:moveTo>
                    <a:pt x="1310345" y="20159"/>
                  </a:moveTo>
                  <a:lnTo>
                    <a:pt x="1370822" y="20159"/>
                  </a:lnTo>
                  <a:lnTo>
                    <a:pt x="1370822" y="839981"/>
                  </a:lnTo>
                  <a:lnTo>
                    <a:pt x="1310345" y="839981"/>
                  </a:lnTo>
                  <a:lnTo>
                    <a:pt x="1310345" y="20159"/>
                  </a:lnTo>
                  <a:close/>
                </a:path>
                <a:path w="7915909" h="840104">
                  <a:moveTo>
                    <a:pt x="1962158" y="26879"/>
                  </a:moveTo>
                  <a:lnTo>
                    <a:pt x="2022635" y="26879"/>
                  </a:lnTo>
                  <a:lnTo>
                    <a:pt x="2022635" y="839981"/>
                  </a:lnTo>
                  <a:lnTo>
                    <a:pt x="1962158" y="839981"/>
                  </a:lnTo>
                  <a:lnTo>
                    <a:pt x="1962158" y="26879"/>
                  </a:lnTo>
                  <a:close/>
                </a:path>
                <a:path w="7915909" h="840104">
                  <a:moveTo>
                    <a:pt x="2620691" y="67198"/>
                  </a:moveTo>
                  <a:lnTo>
                    <a:pt x="2681168" y="67198"/>
                  </a:lnTo>
                  <a:lnTo>
                    <a:pt x="2681168" y="839981"/>
                  </a:lnTo>
                  <a:lnTo>
                    <a:pt x="2620691" y="839981"/>
                  </a:lnTo>
                  <a:lnTo>
                    <a:pt x="2620691" y="67198"/>
                  </a:lnTo>
                  <a:close/>
                </a:path>
                <a:path w="7915909" h="840104">
                  <a:moveTo>
                    <a:pt x="3272504" y="100797"/>
                  </a:moveTo>
                  <a:lnTo>
                    <a:pt x="3332981" y="100797"/>
                  </a:lnTo>
                  <a:lnTo>
                    <a:pt x="3332981" y="839981"/>
                  </a:lnTo>
                  <a:lnTo>
                    <a:pt x="3272504" y="839981"/>
                  </a:lnTo>
                  <a:lnTo>
                    <a:pt x="3272504" y="100797"/>
                  </a:lnTo>
                  <a:close/>
                </a:path>
                <a:path w="7915909" h="840104">
                  <a:moveTo>
                    <a:pt x="3924316" y="100797"/>
                  </a:moveTo>
                  <a:lnTo>
                    <a:pt x="3991514" y="100797"/>
                  </a:lnTo>
                  <a:lnTo>
                    <a:pt x="3991514" y="839981"/>
                  </a:lnTo>
                  <a:lnTo>
                    <a:pt x="3924316" y="839981"/>
                  </a:lnTo>
                  <a:lnTo>
                    <a:pt x="3924316" y="100797"/>
                  </a:lnTo>
                  <a:close/>
                </a:path>
                <a:path w="7915909" h="840104">
                  <a:moveTo>
                    <a:pt x="4582849" y="67198"/>
                  </a:moveTo>
                  <a:lnTo>
                    <a:pt x="4643326" y="67198"/>
                  </a:lnTo>
                  <a:lnTo>
                    <a:pt x="4643326" y="839981"/>
                  </a:lnTo>
                  <a:lnTo>
                    <a:pt x="4582849" y="839981"/>
                  </a:lnTo>
                  <a:lnTo>
                    <a:pt x="4582849" y="67198"/>
                  </a:lnTo>
                  <a:close/>
                </a:path>
                <a:path w="7915909" h="840104">
                  <a:moveTo>
                    <a:pt x="5234662" y="100797"/>
                  </a:moveTo>
                  <a:lnTo>
                    <a:pt x="5295140" y="100797"/>
                  </a:lnTo>
                  <a:lnTo>
                    <a:pt x="5295140" y="839981"/>
                  </a:lnTo>
                  <a:lnTo>
                    <a:pt x="5234662" y="839981"/>
                  </a:lnTo>
                  <a:lnTo>
                    <a:pt x="5234662" y="100797"/>
                  </a:lnTo>
                  <a:close/>
                </a:path>
                <a:path w="7915909" h="840104">
                  <a:moveTo>
                    <a:pt x="5886475" y="73918"/>
                  </a:moveTo>
                  <a:lnTo>
                    <a:pt x="5953672" y="73918"/>
                  </a:lnTo>
                  <a:lnTo>
                    <a:pt x="5953672" y="839980"/>
                  </a:lnTo>
                  <a:lnTo>
                    <a:pt x="5886475" y="839980"/>
                  </a:lnTo>
                  <a:lnTo>
                    <a:pt x="5886475" y="73918"/>
                  </a:lnTo>
                  <a:close/>
                </a:path>
                <a:path w="7915909" h="840104">
                  <a:moveTo>
                    <a:pt x="6545007" y="73918"/>
                  </a:moveTo>
                  <a:lnTo>
                    <a:pt x="6605485" y="73918"/>
                  </a:lnTo>
                  <a:lnTo>
                    <a:pt x="6605485" y="839980"/>
                  </a:lnTo>
                  <a:lnTo>
                    <a:pt x="6545007" y="839980"/>
                  </a:lnTo>
                  <a:lnTo>
                    <a:pt x="6545007" y="73918"/>
                  </a:lnTo>
                  <a:close/>
                </a:path>
                <a:path w="7915909" h="840104">
                  <a:moveTo>
                    <a:pt x="7196820" y="134396"/>
                  </a:moveTo>
                  <a:lnTo>
                    <a:pt x="7257298" y="134396"/>
                  </a:lnTo>
                  <a:lnTo>
                    <a:pt x="7257298" y="839981"/>
                  </a:lnTo>
                  <a:lnTo>
                    <a:pt x="7196820" y="839981"/>
                  </a:lnTo>
                  <a:lnTo>
                    <a:pt x="7196820" y="134396"/>
                  </a:lnTo>
                  <a:close/>
                </a:path>
                <a:path w="7915909" h="840104">
                  <a:moveTo>
                    <a:pt x="7855353" y="100797"/>
                  </a:moveTo>
                  <a:lnTo>
                    <a:pt x="7915830" y="100797"/>
                  </a:lnTo>
                  <a:lnTo>
                    <a:pt x="7915830" y="839981"/>
                  </a:lnTo>
                  <a:lnTo>
                    <a:pt x="7855353" y="839981"/>
                  </a:lnTo>
                  <a:lnTo>
                    <a:pt x="7855353" y="100797"/>
                  </a:lnTo>
                  <a:close/>
                </a:path>
              </a:pathLst>
            </a:custGeom>
            <a:ln w="10079">
              <a:solidFill>
                <a:srgbClr val="FFFFFF"/>
              </a:solidFill>
            </a:ln>
          </p:spPr>
          <p:txBody>
            <a:bodyPr wrap="square" lIns="0" tIns="0" rIns="0" bIns="0" rtlCol="0"/>
            <a:lstStyle/>
            <a:p>
              <a:endParaRPr/>
            </a:p>
          </p:txBody>
        </p:sp>
      </p:grpSp>
      <p:sp>
        <p:nvSpPr>
          <p:cNvPr id="44" name="object 44"/>
          <p:cNvSpPr txBox="1"/>
          <p:nvPr/>
        </p:nvSpPr>
        <p:spPr>
          <a:xfrm>
            <a:off x="841871" y="2591468"/>
            <a:ext cx="423545" cy="2188210"/>
          </a:xfrm>
          <a:prstGeom prst="rect">
            <a:avLst/>
          </a:prstGeom>
        </p:spPr>
        <p:txBody>
          <a:bodyPr vert="horz" wrap="square" lIns="0" tIns="12700" rIns="0" bIns="0" rtlCol="0">
            <a:spAutoFit/>
          </a:bodyPr>
          <a:lstStyle/>
          <a:p>
            <a:pPr marR="6350" algn="r">
              <a:lnSpc>
                <a:spcPct val="100000"/>
              </a:lnSpc>
              <a:spcBef>
                <a:spcPts val="100"/>
              </a:spcBef>
            </a:pPr>
            <a:r>
              <a:rPr sz="950" spc="-10" dirty="0">
                <a:solidFill>
                  <a:srgbClr val="585858"/>
                </a:solidFill>
                <a:latin typeface="Calibri"/>
                <a:cs typeface="Calibri"/>
              </a:rPr>
              <a:t>100,000</a:t>
            </a:r>
            <a:endParaRPr sz="950">
              <a:latin typeface="Calibri"/>
              <a:cs typeface="Calibri"/>
            </a:endParaRPr>
          </a:p>
          <a:p>
            <a:pPr>
              <a:lnSpc>
                <a:spcPct val="100000"/>
              </a:lnSpc>
              <a:spcBef>
                <a:spcPts val="875"/>
              </a:spcBef>
            </a:pPr>
            <a:endParaRPr sz="950">
              <a:latin typeface="Calibri"/>
              <a:cs typeface="Calibri"/>
            </a:endParaRPr>
          </a:p>
          <a:p>
            <a:pPr marR="5715" algn="r">
              <a:lnSpc>
                <a:spcPct val="100000"/>
              </a:lnSpc>
              <a:spcBef>
                <a:spcPts val="5"/>
              </a:spcBef>
            </a:pPr>
            <a:r>
              <a:rPr sz="950" spc="-10" dirty="0">
                <a:solidFill>
                  <a:srgbClr val="585858"/>
                </a:solidFill>
                <a:latin typeface="Calibri"/>
                <a:cs typeface="Calibri"/>
              </a:rPr>
              <a:t>10,000</a:t>
            </a:r>
            <a:endParaRPr sz="950">
              <a:latin typeface="Calibri"/>
              <a:cs typeface="Calibri"/>
            </a:endParaRPr>
          </a:p>
          <a:p>
            <a:pPr>
              <a:lnSpc>
                <a:spcPct val="100000"/>
              </a:lnSpc>
              <a:spcBef>
                <a:spcPts val="875"/>
              </a:spcBef>
            </a:pPr>
            <a:endParaRPr sz="950">
              <a:latin typeface="Calibri"/>
              <a:cs typeface="Calibri"/>
            </a:endParaRPr>
          </a:p>
          <a:p>
            <a:pPr marR="5080" algn="r">
              <a:lnSpc>
                <a:spcPct val="100000"/>
              </a:lnSpc>
            </a:pPr>
            <a:r>
              <a:rPr sz="950" spc="-10" dirty="0">
                <a:solidFill>
                  <a:srgbClr val="585858"/>
                </a:solidFill>
                <a:latin typeface="Calibri"/>
                <a:cs typeface="Calibri"/>
              </a:rPr>
              <a:t>1,000</a:t>
            </a:r>
            <a:endParaRPr sz="950">
              <a:latin typeface="Calibri"/>
              <a:cs typeface="Calibri"/>
            </a:endParaRPr>
          </a:p>
          <a:p>
            <a:pPr>
              <a:lnSpc>
                <a:spcPct val="100000"/>
              </a:lnSpc>
              <a:spcBef>
                <a:spcPts val="880"/>
              </a:spcBef>
            </a:pPr>
            <a:endParaRPr sz="950">
              <a:latin typeface="Calibri"/>
              <a:cs typeface="Calibri"/>
            </a:endParaRPr>
          </a:p>
          <a:p>
            <a:pPr marR="7620" algn="r">
              <a:lnSpc>
                <a:spcPct val="100000"/>
              </a:lnSpc>
            </a:pPr>
            <a:r>
              <a:rPr sz="950" spc="-25" dirty="0">
                <a:solidFill>
                  <a:srgbClr val="585858"/>
                </a:solidFill>
                <a:latin typeface="Calibri"/>
                <a:cs typeface="Calibri"/>
              </a:rPr>
              <a:t>100</a:t>
            </a:r>
            <a:endParaRPr sz="950">
              <a:latin typeface="Calibri"/>
              <a:cs typeface="Calibri"/>
            </a:endParaRPr>
          </a:p>
          <a:p>
            <a:pPr>
              <a:lnSpc>
                <a:spcPct val="100000"/>
              </a:lnSpc>
              <a:spcBef>
                <a:spcPts val="875"/>
              </a:spcBef>
            </a:pPr>
            <a:endParaRPr sz="950">
              <a:latin typeface="Calibri"/>
              <a:cs typeface="Calibri"/>
            </a:endParaRPr>
          </a:p>
          <a:p>
            <a:pPr marR="6350" algn="r">
              <a:lnSpc>
                <a:spcPct val="100000"/>
              </a:lnSpc>
            </a:pPr>
            <a:r>
              <a:rPr sz="950" spc="-25" dirty="0">
                <a:solidFill>
                  <a:srgbClr val="585858"/>
                </a:solidFill>
                <a:latin typeface="Calibri"/>
                <a:cs typeface="Calibri"/>
              </a:rPr>
              <a:t>10</a:t>
            </a:r>
            <a:endParaRPr sz="950">
              <a:latin typeface="Calibri"/>
              <a:cs typeface="Calibri"/>
            </a:endParaRPr>
          </a:p>
          <a:p>
            <a:pPr>
              <a:lnSpc>
                <a:spcPct val="100000"/>
              </a:lnSpc>
              <a:spcBef>
                <a:spcPts val="880"/>
              </a:spcBef>
            </a:pPr>
            <a:endParaRPr sz="950">
              <a:latin typeface="Calibri"/>
              <a:cs typeface="Calibri"/>
            </a:endParaRPr>
          </a:p>
          <a:p>
            <a:pPr marR="5080" algn="r">
              <a:lnSpc>
                <a:spcPct val="100000"/>
              </a:lnSpc>
            </a:pPr>
            <a:r>
              <a:rPr sz="950" spc="-50" dirty="0">
                <a:solidFill>
                  <a:srgbClr val="585858"/>
                </a:solidFill>
                <a:latin typeface="Calibri"/>
                <a:cs typeface="Calibri"/>
              </a:rPr>
              <a:t>1</a:t>
            </a:r>
            <a:endParaRPr sz="950">
              <a:latin typeface="Calibri"/>
              <a:cs typeface="Calibri"/>
            </a:endParaRPr>
          </a:p>
        </p:txBody>
      </p:sp>
      <p:sp>
        <p:nvSpPr>
          <p:cNvPr id="45" name="object 45"/>
          <p:cNvSpPr txBox="1"/>
          <p:nvPr/>
        </p:nvSpPr>
        <p:spPr>
          <a:xfrm>
            <a:off x="539111" y="3230877"/>
            <a:ext cx="173355" cy="802640"/>
          </a:xfrm>
          <a:prstGeom prst="rect">
            <a:avLst/>
          </a:prstGeom>
        </p:spPr>
        <p:txBody>
          <a:bodyPr vert="vert270" wrap="square" lIns="0" tIns="0" rIns="0" bIns="0" rtlCol="0">
            <a:spAutoFit/>
          </a:bodyPr>
          <a:lstStyle/>
          <a:p>
            <a:pPr marL="12700">
              <a:lnSpc>
                <a:spcPts val="1205"/>
              </a:lnSpc>
            </a:pPr>
            <a:r>
              <a:rPr sz="1150" dirty="0">
                <a:solidFill>
                  <a:srgbClr val="585858"/>
                </a:solidFill>
                <a:latin typeface="Calibri"/>
                <a:cs typeface="Calibri"/>
              </a:rPr>
              <a:t>Cases</a:t>
            </a:r>
            <a:r>
              <a:rPr sz="1150" spc="-20" dirty="0">
                <a:solidFill>
                  <a:srgbClr val="585858"/>
                </a:solidFill>
                <a:latin typeface="Calibri"/>
                <a:cs typeface="Calibri"/>
              </a:rPr>
              <a:t> </a:t>
            </a:r>
            <a:r>
              <a:rPr sz="1150" spc="-10" dirty="0">
                <a:solidFill>
                  <a:srgbClr val="585858"/>
                </a:solidFill>
                <a:latin typeface="Calibri"/>
                <a:cs typeface="Calibri"/>
              </a:rPr>
              <a:t>Closed</a:t>
            </a:r>
            <a:endParaRPr sz="1150">
              <a:latin typeface="Calibri"/>
              <a:cs typeface="Calibri"/>
            </a:endParaRPr>
          </a:p>
        </p:txBody>
      </p:sp>
      <p:sp>
        <p:nvSpPr>
          <p:cNvPr id="46" name="object 46"/>
          <p:cNvSpPr/>
          <p:nvPr/>
        </p:nvSpPr>
        <p:spPr>
          <a:xfrm>
            <a:off x="1365057" y="4785079"/>
            <a:ext cx="8507730" cy="147955"/>
          </a:xfrm>
          <a:custGeom>
            <a:avLst/>
            <a:gdLst/>
            <a:ahLst/>
            <a:cxnLst/>
            <a:rect l="l" t="t" r="r" b="b"/>
            <a:pathLst>
              <a:path w="8507730" h="147954">
                <a:moveTo>
                  <a:pt x="0" y="0"/>
                </a:moveTo>
                <a:lnTo>
                  <a:pt x="8507176" y="1"/>
                </a:lnTo>
              </a:path>
              <a:path w="8507730" h="147954">
                <a:moveTo>
                  <a:pt x="0" y="0"/>
                </a:moveTo>
                <a:lnTo>
                  <a:pt x="0" y="147836"/>
                </a:lnTo>
              </a:path>
              <a:path w="8507730" h="147954">
                <a:moveTo>
                  <a:pt x="651813" y="0"/>
                </a:moveTo>
                <a:lnTo>
                  <a:pt x="651813" y="147836"/>
                </a:lnTo>
              </a:path>
              <a:path w="8507730" h="147954">
                <a:moveTo>
                  <a:pt x="1310347" y="0"/>
                </a:moveTo>
                <a:lnTo>
                  <a:pt x="1310347" y="147836"/>
                </a:lnTo>
              </a:path>
              <a:path w="8507730" h="147954">
                <a:moveTo>
                  <a:pt x="1962160" y="0"/>
                </a:moveTo>
                <a:lnTo>
                  <a:pt x="1962160" y="147836"/>
                </a:lnTo>
              </a:path>
              <a:path w="8507730" h="147954">
                <a:moveTo>
                  <a:pt x="2613974" y="0"/>
                </a:moveTo>
                <a:lnTo>
                  <a:pt x="2613974" y="147836"/>
                </a:lnTo>
              </a:path>
              <a:path w="8507730" h="147954">
                <a:moveTo>
                  <a:pt x="3272507" y="0"/>
                </a:moveTo>
                <a:lnTo>
                  <a:pt x="3272507" y="147836"/>
                </a:lnTo>
              </a:path>
              <a:path w="8507730" h="147954">
                <a:moveTo>
                  <a:pt x="3924321" y="0"/>
                </a:moveTo>
                <a:lnTo>
                  <a:pt x="3924321" y="147836"/>
                </a:lnTo>
              </a:path>
              <a:path w="8507730" h="147954">
                <a:moveTo>
                  <a:pt x="4582854" y="0"/>
                </a:moveTo>
                <a:lnTo>
                  <a:pt x="4582854" y="147836"/>
                </a:lnTo>
              </a:path>
              <a:path w="8507730" h="147954">
                <a:moveTo>
                  <a:pt x="5234668" y="0"/>
                </a:moveTo>
                <a:lnTo>
                  <a:pt x="5234668" y="147836"/>
                </a:lnTo>
              </a:path>
              <a:path w="8507730" h="147954">
                <a:moveTo>
                  <a:pt x="5886481" y="0"/>
                </a:moveTo>
                <a:lnTo>
                  <a:pt x="5886481" y="147836"/>
                </a:lnTo>
              </a:path>
              <a:path w="8507730" h="147954">
                <a:moveTo>
                  <a:pt x="6545014" y="0"/>
                </a:moveTo>
                <a:lnTo>
                  <a:pt x="6545014" y="147836"/>
                </a:lnTo>
              </a:path>
              <a:path w="8507730" h="147954">
                <a:moveTo>
                  <a:pt x="7196828" y="0"/>
                </a:moveTo>
                <a:lnTo>
                  <a:pt x="7196828" y="147836"/>
                </a:lnTo>
              </a:path>
              <a:path w="8507730" h="147954">
                <a:moveTo>
                  <a:pt x="7848642" y="0"/>
                </a:moveTo>
                <a:lnTo>
                  <a:pt x="7848642" y="147836"/>
                </a:lnTo>
              </a:path>
              <a:path w="8507730" h="147954">
                <a:moveTo>
                  <a:pt x="8507175" y="0"/>
                </a:moveTo>
                <a:lnTo>
                  <a:pt x="8507175" y="147836"/>
                </a:lnTo>
              </a:path>
            </a:pathLst>
          </a:custGeom>
          <a:ln w="10079">
            <a:solidFill>
              <a:srgbClr val="D9D9D9"/>
            </a:solidFill>
          </a:ln>
        </p:spPr>
        <p:txBody>
          <a:bodyPr wrap="square" lIns="0" tIns="0" rIns="0" bIns="0" rtlCol="0"/>
          <a:lstStyle/>
          <a:p>
            <a:endParaRPr/>
          </a:p>
        </p:txBody>
      </p:sp>
      <p:sp>
        <p:nvSpPr>
          <p:cNvPr id="47" name="object 47"/>
          <p:cNvSpPr txBox="1"/>
          <p:nvPr/>
        </p:nvSpPr>
        <p:spPr>
          <a:xfrm>
            <a:off x="1519287" y="4756618"/>
            <a:ext cx="342265" cy="170815"/>
          </a:xfrm>
          <a:prstGeom prst="rect">
            <a:avLst/>
          </a:prstGeom>
        </p:spPr>
        <p:txBody>
          <a:bodyPr vert="horz" wrap="square" lIns="0" tIns="12700" rIns="0" bIns="0" rtlCol="0">
            <a:spAutoFit/>
          </a:bodyPr>
          <a:lstStyle/>
          <a:p>
            <a:pPr marL="12700">
              <a:lnSpc>
                <a:spcPct val="100000"/>
              </a:lnSpc>
              <a:spcBef>
                <a:spcPts val="100"/>
              </a:spcBef>
            </a:pPr>
            <a:r>
              <a:rPr sz="950" spc="-10" dirty="0">
                <a:solidFill>
                  <a:srgbClr val="585858"/>
                </a:solidFill>
                <a:latin typeface="Calibri"/>
                <a:cs typeface="Calibri"/>
              </a:rPr>
              <a:t>Jan-</a:t>
            </a:r>
            <a:r>
              <a:rPr sz="950" spc="-25" dirty="0">
                <a:solidFill>
                  <a:srgbClr val="585858"/>
                </a:solidFill>
                <a:latin typeface="Calibri"/>
                <a:cs typeface="Calibri"/>
              </a:rPr>
              <a:t>24</a:t>
            </a:r>
            <a:endParaRPr sz="950">
              <a:latin typeface="Calibri"/>
              <a:cs typeface="Calibri"/>
            </a:endParaRPr>
          </a:p>
        </p:txBody>
      </p:sp>
      <p:sp>
        <p:nvSpPr>
          <p:cNvPr id="48" name="object 48"/>
          <p:cNvSpPr txBox="1"/>
          <p:nvPr/>
        </p:nvSpPr>
        <p:spPr>
          <a:xfrm>
            <a:off x="2163966" y="4756618"/>
            <a:ext cx="362585" cy="170815"/>
          </a:xfrm>
          <a:prstGeom prst="rect">
            <a:avLst/>
          </a:prstGeom>
        </p:spPr>
        <p:txBody>
          <a:bodyPr vert="horz" wrap="square" lIns="0" tIns="12700" rIns="0" bIns="0" rtlCol="0">
            <a:spAutoFit/>
          </a:bodyPr>
          <a:lstStyle/>
          <a:p>
            <a:pPr marL="12700">
              <a:lnSpc>
                <a:spcPct val="100000"/>
              </a:lnSpc>
              <a:spcBef>
                <a:spcPts val="100"/>
              </a:spcBef>
            </a:pPr>
            <a:r>
              <a:rPr sz="950" spc="-10" dirty="0">
                <a:solidFill>
                  <a:srgbClr val="585858"/>
                </a:solidFill>
                <a:latin typeface="Calibri"/>
                <a:cs typeface="Calibri"/>
              </a:rPr>
              <a:t>Feb-</a:t>
            </a:r>
            <a:r>
              <a:rPr sz="950" spc="-25" dirty="0">
                <a:solidFill>
                  <a:srgbClr val="585858"/>
                </a:solidFill>
                <a:latin typeface="Calibri"/>
                <a:cs typeface="Calibri"/>
              </a:rPr>
              <a:t>24</a:t>
            </a:r>
            <a:endParaRPr sz="950">
              <a:latin typeface="Calibri"/>
              <a:cs typeface="Calibri"/>
            </a:endParaRPr>
          </a:p>
        </p:txBody>
      </p:sp>
      <p:sp>
        <p:nvSpPr>
          <p:cNvPr id="49" name="object 49"/>
          <p:cNvSpPr txBox="1"/>
          <p:nvPr/>
        </p:nvSpPr>
        <p:spPr>
          <a:xfrm>
            <a:off x="2806194" y="4756618"/>
            <a:ext cx="389255" cy="170815"/>
          </a:xfrm>
          <a:prstGeom prst="rect">
            <a:avLst/>
          </a:prstGeom>
        </p:spPr>
        <p:txBody>
          <a:bodyPr vert="horz" wrap="square" lIns="0" tIns="12700" rIns="0" bIns="0" rtlCol="0">
            <a:spAutoFit/>
          </a:bodyPr>
          <a:lstStyle/>
          <a:p>
            <a:pPr marL="12700">
              <a:lnSpc>
                <a:spcPct val="100000"/>
              </a:lnSpc>
              <a:spcBef>
                <a:spcPts val="100"/>
              </a:spcBef>
            </a:pPr>
            <a:r>
              <a:rPr sz="950" dirty="0">
                <a:solidFill>
                  <a:srgbClr val="585858"/>
                </a:solidFill>
                <a:latin typeface="Calibri"/>
                <a:cs typeface="Calibri"/>
              </a:rPr>
              <a:t>Mar-</a:t>
            </a:r>
            <a:r>
              <a:rPr sz="950" spc="-25" dirty="0">
                <a:solidFill>
                  <a:srgbClr val="585858"/>
                </a:solidFill>
                <a:latin typeface="Calibri"/>
                <a:cs typeface="Calibri"/>
              </a:rPr>
              <a:t>24</a:t>
            </a:r>
            <a:endParaRPr sz="950">
              <a:latin typeface="Calibri"/>
              <a:cs typeface="Calibri"/>
            </a:endParaRPr>
          </a:p>
        </p:txBody>
      </p:sp>
      <p:sp>
        <p:nvSpPr>
          <p:cNvPr id="50" name="object 50"/>
          <p:cNvSpPr txBox="1"/>
          <p:nvPr/>
        </p:nvSpPr>
        <p:spPr>
          <a:xfrm>
            <a:off x="3474393" y="4756618"/>
            <a:ext cx="362585" cy="170815"/>
          </a:xfrm>
          <a:prstGeom prst="rect">
            <a:avLst/>
          </a:prstGeom>
        </p:spPr>
        <p:txBody>
          <a:bodyPr vert="horz" wrap="square" lIns="0" tIns="12700" rIns="0" bIns="0" rtlCol="0">
            <a:spAutoFit/>
          </a:bodyPr>
          <a:lstStyle/>
          <a:p>
            <a:pPr marL="12700">
              <a:lnSpc>
                <a:spcPct val="100000"/>
              </a:lnSpc>
              <a:spcBef>
                <a:spcPts val="100"/>
              </a:spcBef>
            </a:pPr>
            <a:r>
              <a:rPr sz="950" dirty="0">
                <a:solidFill>
                  <a:srgbClr val="585858"/>
                </a:solidFill>
                <a:latin typeface="Calibri"/>
                <a:cs typeface="Calibri"/>
              </a:rPr>
              <a:t>Apr-</a:t>
            </a:r>
            <a:r>
              <a:rPr sz="950" spc="-25" dirty="0">
                <a:solidFill>
                  <a:srgbClr val="585858"/>
                </a:solidFill>
                <a:latin typeface="Calibri"/>
                <a:cs typeface="Calibri"/>
              </a:rPr>
              <a:t>24</a:t>
            </a:r>
            <a:endParaRPr sz="950">
              <a:latin typeface="Calibri"/>
              <a:cs typeface="Calibri"/>
            </a:endParaRPr>
          </a:p>
        </p:txBody>
      </p:sp>
      <p:sp>
        <p:nvSpPr>
          <p:cNvPr id="51" name="object 51"/>
          <p:cNvSpPr txBox="1"/>
          <p:nvPr/>
        </p:nvSpPr>
        <p:spPr>
          <a:xfrm>
            <a:off x="4108555" y="4756618"/>
            <a:ext cx="402590" cy="170815"/>
          </a:xfrm>
          <a:prstGeom prst="rect">
            <a:avLst/>
          </a:prstGeom>
        </p:spPr>
        <p:txBody>
          <a:bodyPr vert="horz" wrap="square" lIns="0" tIns="12700" rIns="0" bIns="0" rtlCol="0">
            <a:spAutoFit/>
          </a:bodyPr>
          <a:lstStyle/>
          <a:p>
            <a:pPr marL="12700">
              <a:lnSpc>
                <a:spcPct val="100000"/>
              </a:lnSpc>
              <a:spcBef>
                <a:spcPts val="100"/>
              </a:spcBef>
            </a:pPr>
            <a:r>
              <a:rPr sz="950" dirty="0">
                <a:solidFill>
                  <a:srgbClr val="585858"/>
                </a:solidFill>
                <a:latin typeface="Calibri"/>
                <a:cs typeface="Calibri"/>
              </a:rPr>
              <a:t>May-</a:t>
            </a:r>
            <a:r>
              <a:rPr sz="950" spc="-25" dirty="0">
                <a:solidFill>
                  <a:srgbClr val="585858"/>
                </a:solidFill>
                <a:latin typeface="Calibri"/>
                <a:cs typeface="Calibri"/>
              </a:rPr>
              <a:t>24</a:t>
            </a:r>
            <a:endParaRPr sz="950">
              <a:latin typeface="Calibri"/>
              <a:cs typeface="Calibri"/>
            </a:endParaRPr>
          </a:p>
        </p:txBody>
      </p:sp>
      <p:sp>
        <p:nvSpPr>
          <p:cNvPr id="52" name="object 52"/>
          <p:cNvSpPr txBox="1"/>
          <p:nvPr/>
        </p:nvSpPr>
        <p:spPr>
          <a:xfrm>
            <a:off x="4788077" y="4756618"/>
            <a:ext cx="349250" cy="170815"/>
          </a:xfrm>
          <a:prstGeom prst="rect">
            <a:avLst/>
          </a:prstGeom>
        </p:spPr>
        <p:txBody>
          <a:bodyPr vert="horz" wrap="square" lIns="0" tIns="12700" rIns="0" bIns="0" rtlCol="0">
            <a:spAutoFit/>
          </a:bodyPr>
          <a:lstStyle/>
          <a:p>
            <a:pPr marL="12700">
              <a:lnSpc>
                <a:spcPct val="100000"/>
              </a:lnSpc>
              <a:spcBef>
                <a:spcPts val="100"/>
              </a:spcBef>
            </a:pPr>
            <a:r>
              <a:rPr sz="950" spc="-10" dirty="0">
                <a:solidFill>
                  <a:srgbClr val="585858"/>
                </a:solidFill>
                <a:latin typeface="Calibri"/>
                <a:cs typeface="Calibri"/>
              </a:rPr>
              <a:t>Jun-</a:t>
            </a:r>
            <a:r>
              <a:rPr sz="950" spc="-25" dirty="0">
                <a:solidFill>
                  <a:srgbClr val="585858"/>
                </a:solidFill>
                <a:latin typeface="Calibri"/>
                <a:cs typeface="Calibri"/>
              </a:rPr>
              <a:t>24</a:t>
            </a:r>
            <a:endParaRPr sz="950">
              <a:latin typeface="Calibri"/>
              <a:cs typeface="Calibri"/>
            </a:endParaRPr>
          </a:p>
        </p:txBody>
      </p:sp>
      <p:sp>
        <p:nvSpPr>
          <p:cNvPr id="53" name="object 53"/>
          <p:cNvSpPr txBox="1"/>
          <p:nvPr/>
        </p:nvSpPr>
        <p:spPr>
          <a:xfrm>
            <a:off x="5460308" y="4756618"/>
            <a:ext cx="314960" cy="170815"/>
          </a:xfrm>
          <a:prstGeom prst="rect">
            <a:avLst/>
          </a:prstGeom>
        </p:spPr>
        <p:txBody>
          <a:bodyPr vert="horz" wrap="square" lIns="0" tIns="12700" rIns="0" bIns="0" rtlCol="0">
            <a:spAutoFit/>
          </a:bodyPr>
          <a:lstStyle/>
          <a:p>
            <a:pPr marL="12700">
              <a:lnSpc>
                <a:spcPct val="100000"/>
              </a:lnSpc>
              <a:spcBef>
                <a:spcPts val="100"/>
              </a:spcBef>
            </a:pPr>
            <a:r>
              <a:rPr sz="950" dirty="0">
                <a:solidFill>
                  <a:srgbClr val="585858"/>
                </a:solidFill>
                <a:latin typeface="Calibri"/>
                <a:cs typeface="Calibri"/>
              </a:rPr>
              <a:t>Jul-</a:t>
            </a:r>
            <a:r>
              <a:rPr sz="950" spc="-25" dirty="0">
                <a:solidFill>
                  <a:srgbClr val="585858"/>
                </a:solidFill>
                <a:latin typeface="Calibri"/>
                <a:cs typeface="Calibri"/>
              </a:rPr>
              <a:t>24</a:t>
            </a:r>
            <a:endParaRPr sz="950">
              <a:latin typeface="Calibri"/>
              <a:cs typeface="Calibri"/>
            </a:endParaRPr>
          </a:p>
        </p:txBody>
      </p:sp>
      <p:sp>
        <p:nvSpPr>
          <p:cNvPr id="54" name="object 54"/>
          <p:cNvSpPr txBox="1"/>
          <p:nvPr/>
        </p:nvSpPr>
        <p:spPr>
          <a:xfrm>
            <a:off x="6084324" y="4756618"/>
            <a:ext cx="375920" cy="170815"/>
          </a:xfrm>
          <a:prstGeom prst="rect">
            <a:avLst/>
          </a:prstGeom>
        </p:spPr>
        <p:txBody>
          <a:bodyPr vert="horz" wrap="square" lIns="0" tIns="12700" rIns="0" bIns="0" rtlCol="0">
            <a:spAutoFit/>
          </a:bodyPr>
          <a:lstStyle/>
          <a:p>
            <a:pPr marL="12700">
              <a:lnSpc>
                <a:spcPct val="100000"/>
              </a:lnSpc>
              <a:spcBef>
                <a:spcPts val="100"/>
              </a:spcBef>
            </a:pPr>
            <a:r>
              <a:rPr sz="950" spc="-10" dirty="0">
                <a:solidFill>
                  <a:srgbClr val="585858"/>
                </a:solidFill>
                <a:latin typeface="Calibri"/>
                <a:cs typeface="Calibri"/>
              </a:rPr>
              <a:t>Aug-</a:t>
            </a:r>
            <a:r>
              <a:rPr sz="950" spc="-25" dirty="0">
                <a:solidFill>
                  <a:srgbClr val="585858"/>
                </a:solidFill>
                <a:latin typeface="Calibri"/>
                <a:cs typeface="Calibri"/>
              </a:rPr>
              <a:t>24</a:t>
            </a:r>
            <a:endParaRPr sz="950">
              <a:latin typeface="Calibri"/>
              <a:cs typeface="Calibri"/>
            </a:endParaRPr>
          </a:p>
        </p:txBody>
      </p:sp>
      <p:sp>
        <p:nvSpPr>
          <p:cNvPr id="55" name="object 55"/>
          <p:cNvSpPr txBox="1"/>
          <p:nvPr/>
        </p:nvSpPr>
        <p:spPr>
          <a:xfrm>
            <a:off x="6744225" y="4756618"/>
            <a:ext cx="362585" cy="170815"/>
          </a:xfrm>
          <a:prstGeom prst="rect">
            <a:avLst/>
          </a:prstGeom>
        </p:spPr>
        <p:txBody>
          <a:bodyPr vert="horz" wrap="square" lIns="0" tIns="12700" rIns="0" bIns="0" rtlCol="0">
            <a:spAutoFit/>
          </a:bodyPr>
          <a:lstStyle/>
          <a:p>
            <a:pPr marL="12700">
              <a:lnSpc>
                <a:spcPct val="100000"/>
              </a:lnSpc>
              <a:spcBef>
                <a:spcPts val="100"/>
              </a:spcBef>
            </a:pPr>
            <a:r>
              <a:rPr sz="950" spc="-10" dirty="0">
                <a:solidFill>
                  <a:srgbClr val="585858"/>
                </a:solidFill>
                <a:latin typeface="Calibri"/>
                <a:cs typeface="Calibri"/>
              </a:rPr>
              <a:t>Sep-</a:t>
            </a:r>
            <a:r>
              <a:rPr sz="950" spc="-25" dirty="0">
                <a:solidFill>
                  <a:srgbClr val="585858"/>
                </a:solidFill>
                <a:latin typeface="Calibri"/>
                <a:cs typeface="Calibri"/>
              </a:rPr>
              <a:t>24</a:t>
            </a:r>
            <a:endParaRPr sz="950">
              <a:latin typeface="Calibri"/>
              <a:cs typeface="Calibri"/>
            </a:endParaRPr>
          </a:p>
        </p:txBody>
      </p:sp>
      <p:sp>
        <p:nvSpPr>
          <p:cNvPr id="56" name="object 56"/>
          <p:cNvSpPr txBox="1"/>
          <p:nvPr/>
        </p:nvSpPr>
        <p:spPr>
          <a:xfrm>
            <a:off x="7402345" y="4756618"/>
            <a:ext cx="355600" cy="170815"/>
          </a:xfrm>
          <a:prstGeom prst="rect">
            <a:avLst/>
          </a:prstGeom>
        </p:spPr>
        <p:txBody>
          <a:bodyPr vert="horz" wrap="square" lIns="0" tIns="12700" rIns="0" bIns="0" rtlCol="0">
            <a:spAutoFit/>
          </a:bodyPr>
          <a:lstStyle/>
          <a:p>
            <a:pPr marL="12700">
              <a:lnSpc>
                <a:spcPct val="100000"/>
              </a:lnSpc>
              <a:spcBef>
                <a:spcPts val="100"/>
              </a:spcBef>
            </a:pPr>
            <a:r>
              <a:rPr sz="950" spc="-10" dirty="0">
                <a:solidFill>
                  <a:srgbClr val="585858"/>
                </a:solidFill>
                <a:latin typeface="Calibri"/>
                <a:cs typeface="Calibri"/>
              </a:rPr>
              <a:t>Oct-</a:t>
            </a:r>
            <a:r>
              <a:rPr sz="950" spc="-25" dirty="0">
                <a:solidFill>
                  <a:srgbClr val="585858"/>
                </a:solidFill>
                <a:latin typeface="Calibri"/>
                <a:cs typeface="Calibri"/>
              </a:rPr>
              <a:t>24</a:t>
            </a:r>
            <a:endParaRPr sz="950">
              <a:latin typeface="Calibri"/>
              <a:cs typeface="Calibri"/>
            </a:endParaRPr>
          </a:p>
        </p:txBody>
      </p:sp>
      <p:sp>
        <p:nvSpPr>
          <p:cNvPr id="57" name="object 57"/>
          <p:cNvSpPr txBox="1"/>
          <p:nvPr/>
        </p:nvSpPr>
        <p:spPr>
          <a:xfrm>
            <a:off x="8044303" y="4756618"/>
            <a:ext cx="381635" cy="170815"/>
          </a:xfrm>
          <a:prstGeom prst="rect">
            <a:avLst/>
          </a:prstGeom>
        </p:spPr>
        <p:txBody>
          <a:bodyPr vert="horz" wrap="square" lIns="0" tIns="12700" rIns="0" bIns="0" rtlCol="0">
            <a:spAutoFit/>
          </a:bodyPr>
          <a:lstStyle/>
          <a:p>
            <a:pPr marL="12700">
              <a:lnSpc>
                <a:spcPct val="100000"/>
              </a:lnSpc>
              <a:spcBef>
                <a:spcPts val="100"/>
              </a:spcBef>
            </a:pPr>
            <a:r>
              <a:rPr sz="950" dirty="0">
                <a:solidFill>
                  <a:srgbClr val="585858"/>
                </a:solidFill>
                <a:latin typeface="Calibri"/>
                <a:cs typeface="Calibri"/>
              </a:rPr>
              <a:t>Nov-</a:t>
            </a:r>
            <a:r>
              <a:rPr sz="950" spc="-25" dirty="0">
                <a:solidFill>
                  <a:srgbClr val="585858"/>
                </a:solidFill>
                <a:latin typeface="Calibri"/>
                <a:cs typeface="Calibri"/>
              </a:rPr>
              <a:t>24</a:t>
            </a:r>
            <a:endParaRPr sz="950">
              <a:latin typeface="Calibri"/>
              <a:cs typeface="Calibri"/>
            </a:endParaRPr>
          </a:p>
        </p:txBody>
      </p:sp>
      <p:sp>
        <p:nvSpPr>
          <p:cNvPr id="58" name="object 58"/>
          <p:cNvSpPr txBox="1"/>
          <p:nvPr/>
        </p:nvSpPr>
        <p:spPr>
          <a:xfrm>
            <a:off x="8704002" y="4756618"/>
            <a:ext cx="369570" cy="170815"/>
          </a:xfrm>
          <a:prstGeom prst="rect">
            <a:avLst/>
          </a:prstGeom>
        </p:spPr>
        <p:txBody>
          <a:bodyPr vert="horz" wrap="square" lIns="0" tIns="12700" rIns="0" bIns="0" rtlCol="0">
            <a:spAutoFit/>
          </a:bodyPr>
          <a:lstStyle/>
          <a:p>
            <a:pPr marL="12700">
              <a:lnSpc>
                <a:spcPct val="100000"/>
              </a:lnSpc>
              <a:spcBef>
                <a:spcPts val="100"/>
              </a:spcBef>
            </a:pPr>
            <a:r>
              <a:rPr sz="950" spc="-10" dirty="0">
                <a:solidFill>
                  <a:srgbClr val="585858"/>
                </a:solidFill>
                <a:latin typeface="Calibri"/>
                <a:cs typeface="Calibri"/>
              </a:rPr>
              <a:t>Dec-</a:t>
            </a:r>
            <a:r>
              <a:rPr sz="950" spc="-25" dirty="0">
                <a:solidFill>
                  <a:srgbClr val="585858"/>
                </a:solidFill>
                <a:latin typeface="Calibri"/>
                <a:cs typeface="Calibri"/>
              </a:rPr>
              <a:t>24</a:t>
            </a:r>
            <a:endParaRPr sz="950">
              <a:latin typeface="Calibri"/>
              <a:cs typeface="Calibri"/>
            </a:endParaRPr>
          </a:p>
        </p:txBody>
      </p:sp>
      <p:sp>
        <p:nvSpPr>
          <p:cNvPr id="59" name="object 59"/>
          <p:cNvSpPr txBox="1"/>
          <p:nvPr/>
        </p:nvSpPr>
        <p:spPr>
          <a:xfrm>
            <a:off x="9371158" y="4756618"/>
            <a:ext cx="342265" cy="170815"/>
          </a:xfrm>
          <a:prstGeom prst="rect">
            <a:avLst/>
          </a:prstGeom>
        </p:spPr>
        <p:txBody>
          <a:bodyPr vert="horz" wrap="square" lIns="0" tIns="12700" rIns="0" bIns="0" rtlCol="0">
            <a:spAutoFit/>
          </a:bodyPr>
          <a:lstStyle/>
          <a:p>
            <a:pPr marL="12700">
              <a:lnSpc>
                <a:spcPct val="100000"/>
              </a:lnSpc>
              <a:spcBef>
                <a:spcPts val="100"/>
              </a:spcBef>
            </a:pPr>
            <a:r>
              <a:rPr sz="950" spc="-10" dirty="0">
                <a:solidFill>
                  <a:srgbClr val="585858"/>
                </a:solidFill>
                <a:latin typeface="Calibri"/>
                <a:cs typeface="Calibri"/>
              </a:rPr>
              <a:t>Jan-</a:t>
            </a:r>
            <a:r>
              <a:rPr sz="950" spc="-25" dirty="0">
                <a:solidFill>
                  <a:srgbClr val="585858"/>
                </a:solidFill>
                <a:latin typeface="Calibri"/>
                <a:cs typeface="Calibri"/>
              </a:rPr>
              <a:t>25</a:t>
            </a:r>
            <a:endParaRPr sz="950">
              <a:latin typeface="Calibri"/>
              <a:cs typeface="Calibri"/>
            </a:endParaRPr>
          </a:p>
        </p:txBody>
      </p:sp>
      <p:grpSp>
        <p:nvGrpSpPr>
          <p:cNvPr id="60" name="object 60"/>
          <p:cNvGrpSpPr/>
          <p:nvPr/>
        </p:nvGrpSpPr>
        <p:grpSpPr>
          <a:xfrm>
            <a:off x="889596" y="4927836"/>
            <a:ext cx="8987790" cy="198755"/>
            <a:chOff x="889596" y="4927836"/>
            <a:chExt cx="8987790" cy="198755"/>
          </a:xfrm>
        </p:grpSpPr>
        <p:sp>
          <p:nvSpPr>
            <p:cNvPr id="61" name="object 61"/>
            <p:cNvSpPr/>
            <p:nvPr/>
          </p:nvSpPr>
          <p:spPr>
            <a:xfrm>
              <a:off x="894676" y="4932916"/>
              <a:ext cx="8977630" cy="188595"/>
            </a:xfrm>
            <a:custGeom>
              <a:avLst/>
              <a:gdLst/>
              <a:ahLst/>
              <a:cxnLst/>
              <a:rect l="l" t="t" r="r" b="b"/>
              <a:pathLst>
                <a:path w="8977630" h="188595">
                  <a:moveTo>
                    <a:pt x="0" y="0"/>
                  </a:moveTo>
                  <a:lnTo>
                    <a:pt x="8977547" y="0"/>
                  </a:lnTo>
                </a:path>
                <a:path w="8977630" h="188595">
                  <a:moveTo>
                    <a:pt x="0" y="0"/>
                  </a:moveTo>
                  <a:lnTo>
                    <a:pt x="0" y="188155"/>
                  </a:lnTo>
                </a:path>
                <a:path w="8977630" h="188595">
                  <a:moveTo>
                    <a:pt x="470380" y="0"/>
                  </a:moveTo>
                  <a:lnTo>
                    <a:pt x="470380" y="188155"/>
                  </a:lnTo>
                </a:path>
                <a:path w="8977630" h="188595">
                  <a:moveTo>
                    <a:pt x="470380" y="0"/>
                  </a:moveTo>
                  <a:lnTo>
                    <a:pt x="470380" y="188155"/>
                  </a:lnTo>
                </a:path>
                <a:path w="8977630" h="188595">
                  <a:moveTo>
                    <a:pt x="1122193" y="0"/>
                  </a:moveTo>
                  <a:lnTo>
                    <a:pt x="1122193" y="188155"/>
                  </a:lnTo>
                </a:path>
                <a:path w="8977630" h="188595">
                  <a:moveTo>
                    <a:pt x="1122193" y="0"/>
                  </a:moveTo>
                  <a:lnTo>
                    <a:pt x="1122193" y="188155"/>
                  </a:lnTo>
                </a:path>
                <a:path w="8977630" h="188595">
                  <a:moveTo>
                    <a:pt x="1780726" y="0"/>
                  </a:moveTo>
                  <a:lnTo>
                    <a:pt x="1780726" y="188155"/>
                  </a:lnTo>
                </a:path>
                <a:path w="8977630" h="188595">
                  <a:moveTo>
                    <a:pt x="1780726" y="0"/>
                  </a:moveTo>
                  <a:lnTo>
                    <a:pt x="1780726" y="188155"/>
                  </a:lnTo>
                </a:path>
                <a:path w="8977630" h="188595">
                  <a:moveTo>
                    <a:pt x="2432539" y="0"/>
                  </a:moveTo>
                  <a:lnTo>
                    <a:pt x="2432539" y="188155"/>
                  </a:lnTo>
                </a:path>
                <a:path w="8977630" h="188595">
                  <a:moveTo>
                    <a:pt x="2432539" y="0"/>
                  </a:moveTo>
                  <a:lnTo>
                    <a:pt x="2432539" y="188155"/>
                  </a:lnTo>
                </a:path>
                <a:path w="8977630" h="188595">
                  <a:moveTo>
                    <a:pt x="3084352" y="0"/>
                  </a:moveTo>
                  <a:lnTo>
                    <a:pt x="3084352" y="188155"/>
                  </a:lnTo>
                </a:path>
                <a:path w="8977630" h="188595">
                  <a:moveTo>
                    <a:pt x="3084352" y="0"/>
                  </a:moveTo>
                  <a:lnTo>
                    <a:pt x="3084352" y="188155"/>
                  </a:lnTo>
                </a:path>
                <a:path w="8977630" h="188595">
                  <a:moveTo>
                    <a:pt x="3742884" y="0"/>
                  </a:moveTo>
                  <a:lnTo>
                    <a:pt x="3742884" y="188155"/>
                  </a:lnTo>
                </a:path>
                <a:path w="8977630" h="188595">
                  <a:moveTo>
                    <a:pt x="3742884" y="0"/>
                  </a:moveTo>
                  <a:lnTo>
                    <a:pt x="3742884" y="188155"/>
                  </a:lnTo>
                </a:path>
                <a:path w="8977630" h="188595">
                  <a:moveTo>
                    <a:pt x="4394697" y="0"/>
                  </a:moveTo>
                  <a:lnTo>
                    <a:pt x="4394697" y="188155"/>
                  </a:lnTo>
                </a:path>
                <a:path w="8977630" h="188595">
                  <a:moveTo>
                    <a:pt x="4394697" y="0"/>
                  </a:moveTo>
                  <a:lnTo>
                    <a:pt x="4394697" y="188155"/>
                  </a:lnTo>
                </a:path>
                <a:path w="8977630" h="188595">
                  <a:moveTo>
                    <a:pt x="5053230" y="0"/>
                  </a:moveTo>
                  <a:lnTo>
                    <a:pt x="5053230" y="188155"/>
                  </a:lnTo>
                </a:path>
                <a:path w="8977630" h="188595">
                  <a:moveTo>
                    <a:pt x="5053230" y="0"/>
                  </a:moveTo>
                  <a:lnTo>
                    <a:pt x="5053230" y="188155"/>
                  </a:lnTo>
                </a:path>
                <a:path w="8977630" h="188595">
                  <a:moveTo>
                    <a:pt x="5705043" y="0"/>
                  </a:moveTo>
                  <a:lnTo>
                    <a:pt x="5705043" y="188155"/>
                  </a:lnTo>
                </a:path>
                <a:path w="8977630" h="188595">
                  <a:moveTo>
                    <a:pt x="5705043" y="0"/>
                  </a:moveTo>
                  <a:lnTo>
                    <a:pt x="5705043" y="188155"/>
                  </a:lnTo>
                </a:path>
                <a:path w="8977630" h="188595">
                  <a:moveTo>
                    <a:pt x="6356856" y="0"/>
                  </a:moveTo>
                  <a:lnTo>
                    <a:pt x="6356856" y="188155"/>
                  </a:lnTo>
                </a:path>
                <a:path w="8977630" h="188595">
                  <a:moveTo>
                    <a:pt x="6356856" y="0"/>
                  </a:moveTo>
                  <a:lnTo>
                    <a:pt x="6356856" y="188155"/>
                  </a:lnTo>
                </a:path>
                <a:path w="8977630" h="188595">
                  <a:moveTo>
                    <a:pt x="7015389" y="0"/>
                  </a:moveTo>
                  <a:lnTo>
                    <a:pt x="7015389" y="188155"/>
                  </a:lnTo>
                </a:path>
                <a:path w="8977630" h="188595">
                  <a:moveTo>
                    <a:pt x="7015389" y="0"/>
                  </a:moveTo>
                  <a:lnTo>
                    <a:pt x="7015389" y="188155"/>
                  </a:lnTo>
                </a:path>
                <a:path w="8977630" h="188595">
                  <a:moveTo>
                    <a:pt x="7667201" y="0"/>
                  </a:moveTo>
                  <a:lnTo>
                    <a:pt x="7667201" y="188155"/>
                  </a:lnTo>
                </a:path>
                <a:path w="8977630" h="188595">
                  <a:moveTo>
                    <a:pt x="7667201" y="0"/>
                  </a:moveTo>
                  <a:lnTo>
                    <a:pt x="7667201" y="188155"/>
                  </a:lnTo>
                </a:path>
                <a:path w="8977630" h="188595">
                  <a:moveTo>
                    <a:pt x="8319015" y="0"/>
                  </a:moveTo>
                  <a:lnTo>
                    <a:pt x="8319015" y="188155"/>
                  </a:lnTo>
                </a:path>
                <a:path w="8977630" h="188595">
                  <a:moveTo>
                    <a:pt x="8319015" y="0"/>
                  </a:moveTo>
                  <a:lnTo>
                    <a:pt x="8319015" y="188155"/>
                  </a:lnTo>
                </a:path>
                <a:path w="8977630" h="188595">
                  <a:moveTo>
                    <a:pt x="8977547" y="0"/>
                  </a:moveTo>
                  <a:lnTo>
                    <a:pt x="8977547" y="188155"/>
                  </a:lnTo>
                </a:path>
                <a:path w="8977630" h="188595">
                  <a:moveTo>
                    <a:pt x="8977547" y="0"/>
                  </a:moveTo>
                  <a:lnTo>
                    <a:pt x="8977547" y="188155"/>
                  </a:lnTo>
                </a:path>
              </a:pathLst>
            </a:custGeom>
            <a:ln w="10079">
              <a:solidFill>
                <a:srgbClr val="D9D9D9"/>
              </a:solidFill>
            </a:ln>
          </p:spPr>
          <p:txBody>
            <a:bodyPr wrap="square" lIns="0" tIns="0" rIns="0" bIns="0" rtlCol="0"/>
            <a:lstStyle/>
            <a:p>
              <a:endParaRPr/>
            </a:p>
          </p:txBody>
        </p:sp>
        <p:sp>
          <p:nvSpPr>
            <p:cNvPr id="62" name="object 62"/>
            <p:cNvSpPr/>
            <p:nvPr/>
          </p:nvSpPr>
          <p:spPr>
            <a:xfrm>
              <a:off x="938354" y="4990034"/>
              <a:ext cx="60960" cy="67310"/>
            </a:xfrm>
            <a:custGeom>
              <a:avLst/>
              <a:gdLst/>
              <a:ahLst/>
              <a:cxnLst/>
              <a:rect l="l" t="t" r="r" b="b"/>
              <a:pathLst>
                <a:path w="60959" h="67310">
                  <a:moveTo>
                    <a:pt x="60483" y="67204"/>
                  </a:moveTo>
                  <a:lnTo>
                    <a:pt x="0" y="67204"/>
                  </a:lnTo>
                  <a:lnTo>
                    <a:pt x="0" y="0"/>
                  </a:lnTo>
                  <a:lnTo>
                    <a:pt x="60483" y="0"/>
                  </a:lnTo>
                  <a:lnTo>
                    <a:pt x="60483" y="67204"/>
                  </a:lnTo>
                  <a:close/>
                </a:path>
              </a:pathLst>
            </a:custGeom>
            <a:solidFill>
              <a:srgbClr val="EF1F69"/>
            </a:solidFill>
          </p:spPr>
          <p:txBody>
            <a:bodyPr wrap="square" lIns="0" tIns="0" rIns="0" bIns="0" rtlCol="0"/>
            <a:lstStyle/>
            <a:p>
              <a:endParaRPr/>
            </a:p>
          </p:txBody>
        </p:sp>
      </p:grpSp>
      <p:sp>
        <p:nvSpPr>
          <p:cNvPr id="63" name="object 63"/>
          <p:cNvSpPr txBox="1"/>
          <p:nvPr/>
        </p:nvSpPr>
        <p:spPr>
          <a:xfrm>
            <a:off x="1017647" y="4923674"/>
            <a:ext cx="321945" cy="170815"/>
          </a:xfrm>
          <a:prstGeom prst="rect">
            <a:avLst/>
          </a:prstGeom>
        </p:spPr>
        <p:txBody>
          <a:bodyPr vert="horz" wrap="square" lIns="0" tIns="12700" rIns="0" bIns="0" rtlCol="0">
            <a:spAutoFit/>
          </a:bodyPr>
          <a:lstStyle/>
          <a:p>
            <a:pPr marL="12700">
              <a:lnSpc>
                <a:spcPct val="100000"/>
              </a:lnSpc>
              <a:spcBef>
                <a:spcPts val="100"/>
              </a:spcBef>
            </a:pPr>
            <a:r>
              <a:rPr sz="950" dirty="0">
                <a:solidFill>
                  <a:srgbClr val="585858"/>
                </a:solidFill>
                <a:latin typeface="Calibri"/>
                <a:cs typeface="Calibri"/>
              </a:rPr>
              <a:t>CIC</a:t>
            </a:r>
            <a:r>
              <a:rPr sz="950" spc="-5" dirty="0">
                <a:solidFill>
                  <a:srgbClr val="585858"/>
                </a:solidFill>
                <a:latin typeface="Calibri"/>
                <a:cs typeface="Calibri"/>
              </a:rPr>
              <a:t> </a:t>
            </a:r>
            <a:r>
              <a:rPr sz="950" spc="-25" dirty="0">
                <a:solidFill>
                  <a:srgbClr val="585858"/>
                </a:solidFill>
                <a:latin typeface="Calibri"/>
                <a:cs typeface="Calibri"/>
              </a:rPr>
              <a:t>L1</a:t>
            </a:r>
            <a:endParaRPr sz="950">
              <a:latin typeface="Calibri"/>
              <a:cs typeface="Calibri"/>
            </a:endParaRPr>
          </a:p>
        </p:txBody>
      </p:sp>
      <p:sp>
        <p:nvSpPr>
          <p:cNvPr id="64" name="object 64"/>
          <p:cNvSpPr txBox="1"/>
          <p:nvPr/>
        </p:nvSpPr>
        <p:spPr>
          <a:xfrm>
            <a:off x="1510821" y="4926932"/>
            <a:ext cx="361950" cy="170815"/>
          </a:xfrm>
          <a:prstGeom prst="rect">
            <a:avLst/>
          </a:prstGeom>
        </p:spPr>
        <p:txBody>
          <a:bodyPr vert="horz" wrap="square" lIns="0" tIns="12700" rIns="0" bIns="0" rtlCol="0">
            <a:spAutoFit/>
          </a:bodyPr>
          <a:lstStyle/>
          <a:p>
            <a:pPr marL="12700">
              <a:lnSpc>
                <a:spcPct val="100000"/>
              </a:lnSpc>
              <a:spcBef>
                <a:spcPts val="100"/>
              </a:spcBef>
            </a:pPr>
            <a:r>
              <a:rPr sz="950" spc="-10" dirty="0">
                <a:solidFill>
                  <a:srgbClr val="585858"/>
                </a:solidFill>
                <a:latin typeface="Calibri"/>
                <a:cs typeface="Calibri"/>
              </a:rPr>
              <a:t>15,541</a:t>
            </a:r>
            <a:endParaRPr sz="950">
              <a:latin typeface="Calibri"/>
              <a:cs typeface="Calibri"/>
            </a:endParaRPr>
          </a:p>
        </p:txBody>
      </p:sp>
      <p:sp>
        <p:nvSpPr>
          <p:cNvPr id="65" name="object 65"/>
          <p:cNvSpPr txBox="1"/>
          <p:nvPr/>
        </p:nvSpPr>
        <p:spPr>
          <a:xfrm>
            <a:off x="2165143" y="4926932"/>
            <a:ext cx="361950" cy="170815"/>
          </a:xfrm>
          <a:prstGeom prst="rect">
            <a:avLst/>
          </a:prstGeom>
        </p:spPr>
        <p:txBody>
          <a:bodyPr vert="horz" wrap="square" lIns="0" tIns="12700" rIns="0" bIns="0" rtlCol="0">
            <a:spAutoFit/>
          </a:bodyPr>
          <a:lstStyle/>
          <a:p>
            <a:pPr marL="12700">
              <a:lnSpc>
                <a:spcPct val="100000"/>
              </a:lnSpc>
              <a:spcBef>
                <a:spcPts val="100"/>
              </a:spcBef>
            </a:pPr>
            <a:r>
              <a:rPr sz="950" spc="-10" dirty="0">
                <a:solidFill>
                  <a:srgbClr val="585858"/>
                </a:solidFill>
                <a:latin typeface="Calibri"/>
                <a:cs typeface="Calibri"/>
              </a:rPr>
              <a:t>16,208</a:t>
            </a:r>
            <a:endParaRPr sz="950">
              <a:latin typeface="Calibri"/>
              <a:cs typeface="Calibri"/>
            </a:endParaRPr>
          </a:p>
        </p:txBody>
      </p:sp>
      <p:sp>
        <p:nvSpPr>
          <p:cNvPr id="66" name="object 66"/>
          <p:cNvSpPr txBox="1"/>
          <p:nvPr/>
        </p:nvSpPr>
        <p:spPr>
          <a:xfrm>
            <a:off x="2819466" y="4926932"/>
            <a:ext cx="361950" cy="170815"/>
          </a:xfrm>
          <a:prstGeom prst="rect">
            <a:avLst/>
          </a:prstGeom>
        </p:spPr>
        <p:txBody>
          <a:bodyPr vert="horz" wrap="square" lIns="0" tIns="12700" rIns="0" bIns="0" rtlCol="0">
            <a:spAutoFit/>
          </a:bodyPr>
          <a:lstStyle/>
          <a:p>
            <a:pPr marL="12700">
              <a:lnSpc>
                <a:spcPct val="100000"/>
              </a:lnSpc>
              <a:spcBef>
                <a:spcPts val="100"/>
              </a:spcBef>
            </a:pPr>
            <a:r>
              <a:rPr sz="950" spc="-10" dirty="0">
                <a:solidFill>
                  <a:srgbClr val="585858"/>
                </a:solidFill>
                <a:latin typeface="Calibri"/>
                <a:cs typeface="Calibri"/>
              </a:rPr>
              <a:t>16,948</a:t>
            </a:r>
            <a:endParaRPr sz="950">
              <a:latin typeface="Calibri"/>
              <a:cs typeface="Calibri"/>
            </a:endParaRPr>
          </a:p>
        </p:txBody>
      </p:sp>
      <p:sp>
        <p:nvSpPr>
          <p:cNvPr id="67" name="object 67"/>
          <p:cNvSpPr txBox="1"/>
          <p:nvPr/>
        </p:nvSpPr>
        <p:spPr>
          <a:xfrm>
            <a:off x="3473787" y="4926932"/>
            <a:ext cx="361950" cy="170815"/>
          </a:xfrm>
          <a:prstGeom prst="rect">
            <a:avLst/>
          </a:prstGeom>
        </p:spPr>
        <p:txBody>
          <a:bodyPr vert="horz" wrap="square" lIns="0" tIns="12700" rIns="0" bIns="0" rtlCol="0">
            <a:spAutoFit/>
          </a:bodyPr>
          <a:lstStyle/>
          <a:p>
            <a:pPr marL="12700">
              <a:lnSpc>
                <a:spcPct val="100000"/>
              </a:lnSpc>
              <a:spcBef>
                <a:spcPts val="100"/>
              </a:spcBef>
            </a:pPr>
            <a:r>
              <a:rPr sz="950" spc="-10" dirty="0">
                <a:solidFill>
                  <a:srgbClr val="585858"/>
                </a:solidFill>
                <a:latin typeface="Calibri"/>
                <a:cs typeface="Calibri"/>
              </a:rPr>
              <a:t>16,133</a:t>
            </a:r>
            <a:endParaRPr sz="950">
              <a:latin typeface="Calibri"/>
              <a:cs typeface="Calibri"/>
            </a:endParaRPr>
          </a:p>
        </p:txBody>
      </p:sp>
      <p:sp>
        <p:nvSpPr>
          <p:cNvPr id="68" name="object 68"/>
          <p:cNvSpPr txBox="1"/>
          <p:nvPr/>
        </p:nvSpPr>
        <p:spPr>
          <a:xfrm>
            <a:off x="4128110" y="4926932"/>
            <a:ext cx="361950" cy="170815"/>
          </a:xfrm>
          <a:prstGeom prst="rect">
            <a:avLst/>
          </a:prstGeom>
        </p:spPr>
        <p:txBody>
          <a:bodyPr vert="horz" wrap="square" lIns="0" tIns="12700" rIns="0" bIns="0" rtlCol="0">
            <a:spAutoFit/>
          </a:bodyPr>
          <a:lstStyle/>
          <a:p>
            <a:pPr marL="12700">
              <a:lnSpc>
                <a:spcPct val="100000"/>
              </a:lnSpc>
              <a:spcBef>
                <a:spcPts val="100"/>
              </a:spcBef>
            </a:pPr>
            <a:r>
              <a:rPr sz="950" spc="-10" dirty="0">
                <a:solidFill>
                  <a:srgbClr val="585858"/>
                </a:solidFill>
                <a:latin typeface="Calibri"/>
                <a:cs typeface="Calibri"/>
              </a:rPr>
              <a:t>14,569</a:t>
            </a:r>
            <a:endParaRPr sz="950">
              <a:latin typeface="Calibri"/>
              <a:cs typeface="Calibri"/>
            </a:endParaRPr>
          </a:p>
        </p:txBody>
      </p:sp>
      <p:sp>
        <p:nvSpPr>
          <p:cNvPr id="69" name="object 69"/>
          <p:cNvSpPr txBox="1"/>
          <p:nvPr/>
        </p:nvSpPr>
        <p:spPr>
          <a:xfrm>
            <a:off x="4782432" y="4926932"/>
            <a:ext cx="361950" cy="170815"/>
          </a:xfrm>
          <a:prstGeom prst="rect">
            <a:avLst/>
          </a:prstGeom>
        </p:spPr>
        <p:txBody>
          <a:bodyPr vert="horz" wrap="square" lIns="0" tIns="12700" rIns="0" bIns="0" rtlCol="0">
            <a:spAutoFit/>
          </a:bodyPr>
          <a:lstStyle/>
          <a:p>
            <a:pPr marL="12700">
              <a:lnSpc>
                <a:spcPct val="100000"/>
              </a:lnSpc>
              <a:spcBef>
                <a:spcPts val="100"/>
              </a:spcBef>
            </a:pPr>
            <a:r>
              <a:rPr sz="950" spc="-10" dirty="0">
                <a:solidFill>
                  <a:srgbClr val="585858"/>
                </a:solidFill>
                <a:latin typeface="Calibri"/>
                <a:cs typeface="Calibri"/>
              </a:rPr>
              <a:t>12,712</a:t>
            </a:r>
            <a:endParaRPr sz="950">
              <a:latin typeface="Calibri"/>
              <a:cs typeface="Calibri"/>
            </a:endParaRPr>
          </a:p>
        </p:txBody>
      </p:sp>
      <p:sp>
        <p:nvSpPr>
          <p:cNvPr id="70" name="object 70"/>
          <p:cNvSpPr txBox="1"/>
          <p:nvPr/>
        </p:nvSpPr>
        <p:spPr>
          <a:xfrm>
            <a:off x="5436756" y="4926932"/>
            <a:ext cx="361950" cy="170815"/>
          </a:xfrm>
          <a:prstGeom prst="rect">
            <a:avLst/>
          </a:prstGeom>
        </p:spPr>
        <p:txBody>
          <a:bodyPr vert="horz" wrap="square" lIns="0" tIns="12700" rIns="0" bIns="0" rtlCol="0">
            <a:spAutoFit/>
          </a:bodyPr>
          <a:lstStyle/>
          <a:p>
            <a:pPr marL="12700">
              <a:lnSpc>
                <a:spcPct val="100000"/>
              </a:lnSpc>
              <a:spcBef>
                <a:spcPts val="100"/>
              </a:spcBef>
            </a:pPr>
            <a:r>
              <a:rPr sz="950" spc="-10" dirty="0">
                <a:solidFill>
                  <a:srgbClr val="585858"/>
                </a:solidFill>
                <a:latin typeface="Calibri"/>
                <a:cs typeface="Calibri"/>
              </a:rPr>
              <a:t>14,009</a:t>
            </a:r>
            <a:endParaRPr sz="950">
              <a:latin typeface="Calibri"/>
              <a:cs typeface="Calibri"/>
            </a:endParaRPr>
          </a:p>
        </p:txBody>
      </p:sp>
      <p:sp>
        <p:nvSpPr>
          <p:cNvPr id="71" name="object 71"/>
          <p:cNvSpPr txBox="1"/>
          <p:nvPr/>
        </p:nvSpPr>
        <p:spPr>
          <a:xfrm>
            <a:off x="6091078" y="4926932"/>
            <a:ext cx="361950" cy="170815"/>
          </a:xfrm>
          <a:prstGeom prst="rect">
            <a:avLst/>
          </a:prstGeom>
        </p:spPr>
        <p:txBody>
          <a:bodyPr vert="horz" wrap="square" lIns="0" tIns="12700" rIns="0" bIns="0" rtlCol="0">
            <a:spAutoFit/>
          </a:bodyPr>
          <a:lstStyle/>
          <a:p>
            <a:pPr marL="12700">
              <a:lnSpc>
                <a:spcPct val="100000"/>
              </a:lnSpc>
              <a:spcBef>
                <a:spcPts val="100"/>
              </a:spcBef>
            </a:pPr>
            <a:r>
              <a:rPr sz="950" spc="-10" dirty="0">
                <a:solidFill>
                  <a:srgbClr val="585858"/>
                </a:solidFill>
                <a:latin typeface="Calibri"/>
                <a:cs typeface="Calibri"/>
              </a:rPr>
              <a:t>15,393</a:t>
            </a:r>
            <a:endParaRPr sz="950">
              <a:latin typeface="Calibri"/>
              <a:cs typeface="Calibri"/>
            </a:endParaRPr>
          </a:p>
        </p:txBody>
      </p:sp>
      <p:sp>
        <p:nvSpPr>
          <p:cNvPr id="72" name="object 72"/>
          <p:cNvSpPr txBox="1"/>
          <p:nvPr/>
        </p:nvSpPr>
        <p:spPr>
          <a:xfrm>
            <a:off x="6745401" y="4926932"/>
            <a:ext cx="361950" cy="170815"/>
          </a:xfrm>
          <a:prstGeom prst="rect">
            <a:avLst/>
          </a:prstGeom>
        </p:spPr>
        <p:txBody>
          <a:bodyPr vert="horz" wrap="square" lIns="0" tIns="12700" rIns="0" bIns="0" rtlCol="0">
            <a:spAutoFit/>
          </a:bodyPr>
          <a:lstStyle/>
          <a:p>
            <a:pPr marL="12700">
              <a:lnSpc>
                <a:spcPct val="100000"/>
              </a:lnSpc>
              <a:spcBef>
                <a:spcPts val="100"/>
              </a:spcBef>
            </a:pPr>
            <a:r>
              <a:rPr sz="950" spc="-10" dirty="0">
                <a:solidFill>
                  <a:srgbClr val="585858"/>
                </a:solidFill>
                <a:latin typeface="Calibri"/>
                <a:cs typeface="Calibri"/>
              </a:rPr>
              <a:t>14,121</a:t>
            </a:r>
            <a:endParaRPr sz="950">
              <a:latin typeface="Calibri"/>
              <a:cs typeface="Calibri"/>
            </a:endParaRPr>
          </a:p>
        </p:txBody>
      </p:sp>
      <p:sp>
        <p:nvSpPr>
          <p:cNvPr id="73" name="object 73"/>
          <p:cNvSpPr txBox="1"/>
          <p:nvPr/>
        </p:nvSpPr>
        <p:spPr>
          <a:xfrm>
            <a:off x="7399723" y="4926932"/>
            <a:ext cx="361950" cy="170815"/>
          </a:xfrm>
          <a:prstGeom prst="rect">
            <a:avLst/>
          </a:prstGeom>
        </p:spPr>
        <p:txBody>
          <a:bodyPr vert="horz" wrap="square" lIns="0" tIns="12700" rIns="0" bIns="0" rtlCol="0">
            <a:spAutoFit/>
          </a:bodyPr>
          <a:lstStyle/>
          <a:p>
            <a:pPr marL="12700">
              <a:lnSpc>
                <a:spcPct val="100000"/>
              </a:lnSpc>
              <a:spcBef>
                <a:spcPts val="100"/>
              </a:spcBef>
            </a:pPr>
            <a:r>
              <a:rPr sz="950" spc="-10" dirty="0">
                <a:solidFill>
                  <a:srgbClr val="585858"/>
                </a:solidFill>
                <a:latin typeface="Calibri"/>
                <a:cs typeface="Calibri"/>
              </a:rPr>
              <a:t>14,278</a:t>
            </a:r>
            <a:endParaRPr sz="950">
              <a:latin typeface="Calibri"/>
              <a:cs typeface="Calibri"/>
            </a:endParaRPr>
          </a:p>
        </p:txBody>
      </p:sp>
      <p:sp>
        <p:nvSpPr>
          <p:cNvPr id="74" name="object 74"/>
          <p:cNvSpPr txBox="1"/>
          <p:nvPr/>
        </p:nvSpPr>
        <p:spPr>
          <a:xfrm>
            <a:off x="8054046" y="4926932"/>
            <a:ext cx="361950" cy="170815"/>
          </a:xfrm>
          <a:prstGeom prst="rect">
            <a:avLst/>
          </a:prstGeom>
        </p:spPr>
        <p:txBody>
          <a:bodyPr vert="horz" wrap="square" lIns="0" tIns="12700" rIns="0" bIns="0" rtlCol="0">
            <a:spAutoFit/>
          </a:bodyPr>
          <a:lstStyle/>
          <a:p>
            <a:pPr marL="12700">
              <a:lnSpc>
                <a:spcPct val="100000"/>
              </a:lnSpc>
              <a:spcBef>
                <a:spcPts val="100"/>
              </a:spcBef>
            </a:pPr>
            <a:r>
              <a:rPr sz="950" spc="-10" dirty="0">
                <a:solidFill>
                  <a:srgbClr val="585858"/>
                </a:solidFill>
                <a:latin typeface="Calibri"/>
                <a:cs typeface="Calibri"/>
              </a:rPr>
              <a:t>12,240</a:t>
            </a:r>
            <a:endParaRPr sz="950">
              <a:latin typeface="Calibri"/>
              <a:cs typeface="Calibri"/>
            </a:endParaRPr>
          </a:p>
        </p:txBody>
      </p:sp>
      <p:sp>
        <p:nvSpPr>
          <p:cNvPr id="75" name="object 75"/>
          <p:cNvSpPr txBox="1"/>
          <p:nvPr/>
        </p:nvSpPr>
        <p:spPr>
          <a:xfrm>
            <a:off x="8708370" y="4926932"/>
            <a:ext cx="361950" cy="170815"/>
          </a:xfrm>
          <a:prstGeom prst="rect">
            <a:avLst/>
          </a:prstGeom>
        </p:spPr>
        <p:txBody>
          <a:bodyPr vert="horz" wrap="square" lIns="0" tIns="12700" rIns="0" bIns="0" rtlCol="0">
            <a:spAutoFit/>
          </a:bodyPr>
          <a:lstStyle/>
          <a:p>
            <a:pPr marL="12700">
              <a:lnSpc>
                <a:spcPct val="100000"/>
              </a:lnSpc>
              <a:spcBef>
                <a:spcPts val="100"/>
              </a:spcBef>
            </a:pPr>
            <a:r>
              <a:rPr sz="950" spc="-10" dirty="0">
                <a:solidFill>
                  <a:srgbClr val="585858"/>
                </a:solidFill>
                <a:latin typeface="Calibri"/>
                <a:cs typeface="Calibri"/>
              </a:rPr>
              <a:t>11,119</a:t>
            </a:r>
            <a:endParaRPr sz="950">
              <a:latin typeface="Calibri"/>
              <a:cs typeface="Calibri"/>
            </a:endParaRPr>
          </a:p>
        </p:txBody>
      </p:sp>
      <p:sp>
        <p:nvSpPr>
          <p:cNvPr id="76" name="object 76"/>
          <p:cNvSpPr txBox="1"/>
          <p:nvPr/>
        </p:nvSpPr>
        <p:spPr>
          <a:xfrm>
            <a:off x="9362691" y="4926932"/>
            <a:ext cx="361950" cy="170815"/>
          </a:xfrm>
          <a:prstGeom prst="rect">
            <a:avLst/>
          </a:prstGeom>
        </p:spPr>
        <p:txBody>
          <a:bodyPr vert="horz" wrap="square" lIns="0" tIns="12700" rIns="0" bIns="0" rtlCol="0">
            <a:spAutoFit/>
          </a:bodyPr>
          <a:lstStyle/>
          <a:p>
            <a:pPr marL="12700">
              <a:lnSpc>
                <a:spcPct val="100000"/>
              </a:lnSpc>
              <a:spcBef>
                <a:spcPts val="100"/>
              </a:spcBef>
            </a:pPr>
            <a:r>
              <a:rPr sz="950" spc="-10" dirty="0">
                <a:solidFill>
                  <a:srgbClr val="585858"/>
                </a:solidFill>
                <a:latin typeface="Calibri"/>
                <a:cs typeface="Calibri"/>
              </a:rPr>
              <a:t>12,490</a:t>
            </a:r>
            <a:endParaRPr sz="950">
              <a:latin typeface="Calibri"/>
              <a:cs typeface="Calibri"/>
            </a:endParaRPr>
          </a:p>
        </p:txBody>
      </p:sp>
      <p:grpSp>
        <p:nvGrpSpPr>
          <p:cNvPr id="77" name="object 77"/>
          <p:cNvGrpSpPr/>
          <p:nvPr/>
        </p:nvGrpSpPr>
        <p:grpSpPr>
          <a:xfrm>
            <a:off x="889596" y="5115991"/>
            <a:ext cx="8987790" cy="205104"/>
            <a:chOff x="889596" y="5115991"/>
            <a:chExt cx="8987790" cy="205104"/>
          </a:xfrm>
        </p:grpSpPr>
        <p:sp>
          <p:nvSpPr>
            <p:cNvPr id="78" name="object 78"/>
            <p:cNvSpPr/>
            <p:nvPr/>
          </p:nvSpPr>
          <p:spPr>
            <a:xfrm>
              <a:off x="894676" y="5121071"/>
              <a:ext cx="8977630" cy="194945"/>
            </a:xfrm>
            <a:custGeom>
              <a:avLst/>
              <a:gdLst/>
              <a:ahLst/>
              <a:cxnLst/>
              <a:rect l="l" t="t" r="r" b="b"/>
              <a:pathLst>
                <a:path w="8977630" h="194945">
                  <a:moveTo>
                    <a:pt x="0" y="0"/>
                  </a:moveTo>
                  <a:lnTo>
                    <a:pt x="8977547" y="0"/>
                  </a:lnTo>
                </a:path>
                <a:path w="8977630" h="194945">
                  <a:moveTo>
                    <a:pt x="0" y="0"/>
                  </a:moveTo>
                  <a:lnTo>
                    <a:pt x="0" y="194875"/>
                  </a:lnTo>
                </a:path>
                <a:path w="8977630" h="194945">
                  <a:moveTo>
                    <a:pt x="470380" y="0"/>
                  </a:moveTo>
                  <a:lnTo>
                    <a:pt x="470380" y="194875"/>
                  </a:lnTo>
                </a:path>
                <a:path w="8977630" h="194945">
                  <a:moveTo>
                    <a:pt x="470380" y="0"/>
                  </a:moveTo>
                  <a:lnTo>
                    <a:pt x="470380" y="194875"/>
                  </a:lnTo>
                </a:path>
                <a:path w="8977630" h="194945">
                  <a:moveTo>
                    <a:pt x="1122193" y="0"/>
                  </a:moveTo>
                  <a:lnTo>
                    <a:pt x="1122193" y="194875"/>
                  </a:lnTo>
                </a:path>
                <a:path w="8977630" h="194945">
                  <a:moveTo>
                    <a:pt x="1122193" y="0"/>
                  </a:moveTo>
                  <a:lnTo>
                    <a:pt x="1122193" y="194875"/>
                  </a:lnTo>
                </a:path>
                <a:path w="8977630" h="194945">
                  <a:moveTo>
                    <a:pt x="1780726" y="0"/>
                  </a:moveTo>
                  <a:lnTo>
                    <a:pt x="1780726" y="194875"/>
                  </a:lnTo>
                </a:path>
                <a:path w="8977630" h="194945">
                  <a:moveTo>
                    <a:pt x="1780726" y="0"/>
                  </a:moveTo>
                  <a:lnTo>
                    <a:pt x="1780726" y="194875"/>
                  </a:lnTo>
                </a:path>
                <a:path w="8977630" h="194945">
                  <a:moveTo>
                    <a:pt x="2432539" y="0"/>
                  </a:moveTo>
                  <a:lnTo>
                    <a:pt x="2432539" y="194875"/>
                  </a:lnTo>
                </a:path>
                <a:path w="8977630" h="194945">
                  <a:moveTo>
                    <a:pt x="2432539" y="0"/>
                  </a:moveTo>
                  <a:lnTo>
                    <a:pt x="2432539" y="194875"/>
                  </a:lnTo>
                </a:path>
                <a:path w="8977630" h="194945">
                  <a:moveTo>
                    <a:pt x="3084352" y="0"/>
                  </a:moveTo>
                  <a:lnTo>
                    <a:pt x="3084352" y="194875"/>
                  </a:lnTo>
                </a:path>
                <a:path w="8977630" h="194945">
                  <a:moveTo>
                    <a:pt x="3084352" y="0"/>
                  </a:moveTo>
                  <a:lnTo>
                    <a:pt x="3084352" y="194875"/>
                  </a:lnTo>
                </a:path>
                <a:path w="8977630" h="194945">
                  <a:moveTo>
                    <a:pt x="3742884" y="0"/>
                  </a:moveTo>
                  <a:lnTo>
                    <a:pt x="3742884" y="194875"/>
                  </a:lnTo>
                </a:path>
                <a:path w="8977630" h="194945">
                  <a:moveTo>
                    <a:pt x="3742884" y="0"/>
                  </a:moveTo>
                  <a:lnTo>
                    <a:pt x="3742884" y="194875"/>
                  </a:lnTo>
                </a:path>
                <a:path w="8977630" h="194945">
                  <a:moveTo>
                    <a:pt x="4394697" y="0"/>
                  </a:moveTo>
                  <a:lnTo>
                    <a:pt x="4394697" y="194875"/>
                  </a:lnTo>
                </a:path>
                <a:path w="8977630" h="194945">
                  <a:moveTo>
                    <a:pt x="4394697" y="0"/>
                  </a:moveTo>
                  <a:lnTo>
                    <a:pt x="4394697" y="194875"/>
                  </a:lnTo>
                </a:path>
                <a:path w="8977630" h="194945">
                  <a:moveTo>
                    <a:pt x="5053230" y="0"/>
                  </a:moveTo>
                  <a:lnTo>
                    <a:pt x="5053230" y="194875"/>
                  </a:lnTo>
                </a:path>
                <a:path w="8977630" h="194945">
                  <a:moveTo>
                    <a:pt x="5053230" y="0"/>
                  </a:moveTo>
                  <a:lnTo>
                    <a:pt x="5053230" y="194875"/>
                  </a:lnTo>
                </a:path>
                <a:path w="8977630" h="194945">
                  <a:moveTo>
                    <a:pt x="5705043" y="0"/>
                  </a:moveTo>
                  <a:lnTo>
                    <a:pt x="5705043" y="194875"/>
                  </a:lnTo>
                </a:path>
                <a:path w="8977630" h="194945">
                  <a:moveTo>
                    <a:pt x="5705043" y="0"/>
                  </a:moveTo>
                  <a:lnTo>
                    <a:pt x="5705043" y="194875"/>
                  </a:lnTo>
                </a:path>
                <a:path w="8977630" h="194945">
                  <a:moveTo>
                    <a:pt x="6356856" y="0"/>
                  </a:moveTo>
                  <a:lnTo>
                    <a:pt x="6356856" y="194875"/>
                  </a:lnTo>
                </a:path>
                <a:path w="8977630" h="194945">
                  <a:moveTo>
                    <a:pt x="6356856" y="0"/>
                  </a:moveTo>
                  <a:lnTo>
                    <a:pt x="6356856" y="194875"/>
                  </a:lnTo>
                </a:path>
                <a:path w="8977630" h="194945">
                  <a:moveTo>
                    <a:pt x="7015389" y="0"/>
                  </a:moveTo>
                  <a:lnTo>
                    <a:pt x="7015389" y="194875"/>
                  </a:lnTo>
                </a:path>
                <a:path w="8977630" h="194945">
                  <a:moveTo>
                    <a:pt x="7015389" y="0"/>
                  </a:moveTo>
                  <a:lnTo>
                    <a:pt x="7015389" y="194875"/>
                  </a:lnTo>
                </a:path>
                <a:path w="8977630" h="194945">
                  <a:moveTo>
                    <a:pt x="7667201" y="0"/>
                  </a:moveTo>
                  <a:lnTo>
                    <a:pt x="7667201" y="194875"/>
                  </a:lnTo>
                </a:path>
                <a:path w="8977630" h="194945">
                  <a:moveTo>
                    <a:pt x="7667201" y="0"/>
                  </a:moveTo>
                  <a:lnTo>
                    <a:pt x="7667201" y="194875"/>
                  </a:lnTo>
                </a:path>
                <a:path w="8977630" h="194945">
                  <a:moveTo>
                    <a:pt x="8319015" y="0"/>
                  </a:moveTo>
                  <a:lnTo>
                    <a:pt x="8319015" y="194875"/>
                  </a:lnTo>
                </a:path>
                <a:path w="8977630" h="194945">
                  <a:moveTo>
                    <a:pt x="8319015" y="0"/>
                  </a:moveTo>
                  <a:lnTo>
                    <a:pt x="8319015" y="194875"/>
                  </a:lnTo>
                </a:path>
                <a:path w="8977630" h="194945">
                  <a:moveTo>
                    <a:pt x="8977547" y="0"/>
                  </a:moveTo>
                  <a:lnTo>
                    <a:pt x="8977547" y="194875"/>
                  </a:lnTo>
                </a:path>
                <a:path w="8977630" h="194945">
                  <a:moveTo>
                    <a:pt x="8977547" y="0"/>
                  </a:moveTo>
                  <a:lnTo>
                    <a:pt x="8977547" y="194875"/>
                  </a:lnTo>
                </a:path>
              </a:pathLst>
            </a:custGeom>
            <a:ln w="10079">
              <a:solidFill>
                <a:srgbClr val="D9D9D9"/>
              </a:solidFill>
            </a:ln>
          </p:spPr>
          <p:txBody>
            <a:bodyPr wrap="square" lIns="0" tIns="0" rIns="0" bIns="0" rtlCol="0"/>
            <a:lstStyle/>
            <a:p>
              <a:endParaRPr/>
            </a:p>
          </p:txBody>
        </p:sp>
        <p:sp>
          <p:nvSpPr>
            <p:cNvPr id="79" name="object 79"/>
            <p:cNvSpPr/>
            <p:nvPr/>
          </p:nvSpPr>
          <p:spPr>
            <a:xfrm>
              <a:off x="938354" y="5184910"/>
              <a:ext cx="60960" cy="67310"/>
            </a:xfrm>
            <a:custGeom>
              <a:avLst/>
              <a:gdLst/>
              <a:ahLst/>
              <a:cxnLst/>
              <a:rect l="l" t="t" r="r" b="b"/>
              <a:pathLst>
                <a:path w="60959" h="67310">
                  <a:moveTo>
                    <a:pt x="60483" y="67204"/>
                  </a:moveTo>
                  <a:lnTo>
                    <a:pt x="0" y="67204"/>
                  </a:lnTo>
                  <a:lnTo>
                    <a:pt x="0" y="0"/>
                  </a:lnTo>
                  <a:lnTo>
                    <a:pt x="60483" y="0"/>
                  </a:lnTo>
                  <a:lnTo>
                    <a:pt x="60483" y="67204"/>
                  </a:lnTo>
                  <a:close/>
                </a:path>
              </a:pathLst>
            </a:custGeom>
            <a:solidFill>
              <a:srgbClr val="FFC000"/>
            </a:solidFill>
          </p:spPr>
          <p:txBody>
            <a:bodyPr wrap="square" lIns="0" tIns="0" rIns="0" bIns="0" rtlCol="0"/>
            <a:lstStyle/>
            <a:p>
              <a:endParaRPr/>
            </a:p>
          </p:txBody>
        </p:sp>
      </p:grpSp>
      <p:sp>
        <p:nvSpPr>
          <p:cNvPr id="80" name="object 80"/>
          <p:cNvSpPr txBox="1"/>
          <p:nvPr/>
        </p:nvSpPr>
        <p:spPr>
          <a:xfrm>
            <a:off x="1017647" y="5116667"/>
            <a:ext cx="158750" cy="170815"/>
          </a:xfrm>
          <a:prstGeom prst="rect">
            <a:avLst/>
          </a:prstGeom>
        </p:spPr>
        <p:txBody>
          <a:bodyPr vert="horz" wrap="square" lIns="0" tIns="12700" rIns="0" bIns="0" rtlCol="0">
            <a:spAutoFit/>
          </a:bodyPr>
          <a:lstStyle/>
          <a:p>
            <a:pPr marL="12700">
              <a:lnSpc>
                <a:spcPct val="100000"/>
              </a:lnSpc>
              <a:spcBef>
                <a:spcPts val="100"/>
              </a:spcBef>
            </a:pPr>
            <a:r>
              <a:rPr sz="950" spc="-25" dirty="0">
                <a:solidFill>
                  <a:srgbClr val="585858"/>
                </a:solidFill>
                <a:latin typeface="Calibri"/>
                <a:cs typeface="Calibri"/>
              </a:rPr>
              <a:t>AV</a:t>
            </a:r>
            <a:endParaRPr sz="950">
              <a:latin typeface="Calibri"/>
              <a:cs typeface="Calibri"/>
            </a:endParaRPr>
          </a:p>
        </p:txBody>
      </p:sp>
      <p:sp>
        <p:nvSpPr>
          <p:cNvPr id="81" name="object 81"/>
          <p:cNvSpPr txBox="1"/>
          <p:nvPr/>
        </p:nvSpPr>
        <p:spPr>
          <a:xfrm>
            <a:off x="1541462" y="5119926"/>
            <a:ext cx="300990" cy="170815"/>
          </a:xfrm>
          <a:prstGeom prst="rect">
            <a:avLst/>
          </a:prstGeom>
        </p:spPr>
        <p:txBody>
          <a:bodyPr vert="horz" wrap="square" lIns="0" tIns="12700" rIns="0" bIns="0" rtlCol="0">
            <a:spAutoFit/>
          </a:bodyPr>
          <a:lstStyle/>
          <a:p>
            <a:pPr marL="12700">
              <a:lnSpc>
                <a:spcPct val="100000"/>
              </a:lnSpc>
              <a:spcBef>
                <a:spcPts val="100"/>
              </a:spcBef>
            </a:pPr>
            <a:r>
              <a:rPr sz="950" spc="-10" dirty="0">
                <a:solidFill>
                  <a:srgbClr val="585858"/>
                </a:solidFill>
                <a:latin typeface="Calibri"/>
                <a:cs typeface="Calibri"/>
              </a:rPr>
              <a:t>6,363</a:t>
            </a:r>
            <a:endParaRPr sz="950">
              <a:latin typeface="Calibri"/>
              <a:cs typeface="Calibri"/>
            </a:endParaRPr>
          </a:p>
        </p:txBody>
      </p:sp>
      <p:sp>
        <p:nvSpPr>
          <p:cNvPr id="82" name="object 82"/>
          <p:cNvSpPr txBox="1"/>
          <p:nvPr/>
        </p:nvSpPr>
        <p:spPr>
          <a:xfrm>
            <a:off x="2195784" y="5119926"/>
            <a:ext cx="300990" cy="170815"/>
          </a:xfrm>
          <a:prstGeom prst="rect">
            <a:avLst/>
          </a:prstGeom>
        </p:spPr>
        <p:txBody>
          <a:bodyPr vert="horz" wrap="square" lIns="0" tIns="12700" rIns="0" bIns="0" rtlCol="0">
            <a:spAutoFit/>
          </a:bodyPr>
          <a:lstStyle/>
          <a:p>
            <a:pPr marL="12700">
              <a:lnSpc>
                <a:spcPct val="100000"/>
              </a:lnSpc>
              <a:spcBef>
                <a:spcPts val="100"/>
              </a:spcBef>
            </a:pPr>
            <a:r>
              <a:rPr sz="950" spc="-10" dirty="0">
                <a:solidFill>
                  <a:srgbClr val="585858"/>
                </a:solidFill>
                <a:latin typeface="Calibri"/>
                <a:cs typeface="Calibri"/>
              </a:rPr>
              <a:t>6,398</a:t>
            </a:r>
            <a:endParaRPr sz="950">
              <a:latin typeface="Calibri"/>
              <a:cs typeface="Calibri"/>
            </a:endParaRPr>
          </a:p>
        </p:txBody>
      </p:sp>
      <p:sp>
        <p:nvSpPr>
          <p:cNvPr id="83" name="object 83"/>
          <p:cNvSpPr txBox="1"/>
          <p:nvPr/>
        </p:nvSpPr>
        <p:spPr>
          <a:xfrm>
            <a:off x="2850107" y="5119926"/>
            <a:ext cx="300990" cy="170815"/>
          </a:xfrm>
          <a:prstGeom prst="rect">
            <a:avLst/>
          </a:prstGeom>
        </p:spPr>
        <p:txBody>
          <a:bodyPr vert="horz" wrap="square" lIns="0" tIns="12700" rIns="0" bIns="0" rtlCol="0">
            <a:spAutoFit/>
          </a:bodyPr>
          <a:lstStyle/>
          <a:p>
            <a:pPr marL="12700">
              <a:lnSpc>
                <a:spcPct val="100000"/>
              </a:lnSpc>
              <a:spcBef>
                <a:spcPts val="100"/>
              </a:spcBef>
            </a:pPr>
            <a:r>
              <a:rPr sz="950" spc="-10" dirty="0">
                <a:solidFill>
                  <a:srgbClr val="585858"/>
                </a:solidFill>
                <a:latin typeface="Calibri"/>
                <a:cs typeface="Calibri"/>
              </a:rPr>
              <a:t>5,637</a:t>
            </a:r>
            <a:endParaRPr sz="950">
              <a:latin typeface="Calibri"/>
              <a:cs typeface="Calibri"/>
            </a:endParaRPr>
          </a:p>
        </p:txBody>
      </p:sp>
      <p:sp>
        <p:nvSpPr>
          <p:cNvPr id="84" name="object 84"/>
          <p:cNvSpPr txBox="1"/>
          <p:nvPr/>
        </p:nvSpPr>
        <p:spPr>
          <a:xfrm>
            <a:off x="3504430" y="5119925"/>
            <a:ext cx="300990" cy="170815"/>
          </a:xfrm>
          <a:prstGeom prst="rect">
            <a:avLst/>
          </a:prstGeom>
        </p:spPr>
        <p:txBody>
          <a:bodyPr vert="horz" wrap="square" lIns="0" tIns="12700" rIns="0" bIns="0" rtlCol="0">
            <a:spAutoFit/>
          </a:bodyPr>
          <a:lstStyle/>
          <a:p>
            <a:pPr marL="12700">
              <a:lnSpc>
                <a:spcPct val="100000"/>
              </a:lnSpc>
              <a:spcBef>
                <a:spcPts val="100"/>
              </a:spcBef>
            </a:pPr>
            <a:r>
              <a:rPr sz="950" spc="-10" dirty="0">
                <a:solidFill>
                  <a:srgbClr val="585858"/>
                </a:solidFill>
                <a:latin typeface="Calibri"/>
                <a:cs typeface="Calibri"/>
              </a:rPr>
              <a:t>6,093</a:t>
            </a:r>
            <a:endParaRPr sz="950">
              <a:latin typeface="Calibri"/>
              <a:cs typeface="Calibri"/>
            </a:endParaRPr>
          </a:p>
        </p:txBody>
      </p:sp>
      <p:sp>
        <p:nvSpPr>
          <p:cNvPr id="85" name="object 85"/>
          <p:cNvSpPr txBox="1"/>
          <p:nvPr/>
        </p:nvSpPr>
        <p:spPr>
          <a:xfrm>
            <a:off x="4158751" y="5119925"/>
            <a:ext cx="300990" cy="170815"/>
          </a:xfrm>
          <a:prstGeom prst="rect">
            <a:avLst/>
          </a:prstGeom>
        </p:spPr>
        <p:txBody>
          <a:bodyPr vert="horz" wrap="square" lIns="0" tIns="12700" rIns="0" bIns="0" rtlCol="0">
            <a:spAutoFit/>
          </a:bodyPr>
          <a:lstStyle/>
          <a:p>
            <a:pPr marL="12700">
              <a:lnSpc>
                <a:spcPct val="100000"/>
              </a:lnSpc>
              <a:spcBef>
                <a:spcPts val="100"/>
              </a:spcBef>
            </a:pPr>
            <a:r>
              <a:rPr sz="950" spc="-10" dirty="0">
                <a:solidFill>
                  <a:srgbClr val="585858"/>
                </a:solidFill>
                <a:latin typeface="Calibri"/>
                <a:cs typeface="Calibri"/>
              </a:rPr>
              <a:t>6,342</a:t>
            </a:r>
            <a:endParaRPr sz="950">
              <a:latin typeface="Calibri"/>
              <a:cs typeface="Calibri"/>
            </a:endParaRPr>
          </a:p>
        </p:txBody>
      </p:sp>
      <p:sp>
        <p:nvSpPr>
          <p:cNvPr id="86" name="object 86"/>
          <p:cNvSpPr txBox="1"/>
          <p:nvPr/>
        </p:nvSpPr>
        <p:spPr>
          <a:xfrm>
            <a:off x="4813075" y="5119925"/>
            <a:ext cx="300990" cy="170815"/>
          </a:xfrm>
          <a:prstGeom prst="rect">
            <a:avLst/>
          </a:prstGeom>
        </p:spPr>
        <p:txBody>
          <a:bodyPr vert="horz" wrap="square" lIns="0" tIns="12700" rIns="0" bIns="0" rtlCol="0">
            <a:spAutoFit/>
          </a:bodyPr>
          <a:lstStyle/>
          <a:p>
            <a:pPr marL="12700">
              <a:lnSpc>
                <a:spcPct val="100000"/>
              </a:lnSpc>
              <a:spcBef>
                <a:spcPts val="100"/>
              </a:spcBef>
            </a:pPr>
            <a:r>
              <a:rPr sz="950" spc="-10" dirty="0">
                <a:solidFill>
                  <a:srgbClr val="585858"/>
                </a:solidFill>
                <a:latin typeface="Calibri"/>
                <a:cs typeface="Calibri"/>
              </a:rPr>
              <a:t>5,370</a:t>
            </a:r>
            <a:endParaRPr sz="950">
              <a:latin typeface="Calibri"/>
              <a:cs typeface="Calibri"/>
            </a:endParaRPr>
          </a:p>
        </p:txBody>
      </p:sp>
      <p:sp>
        <p:nvSpPr>
          <p:cNvPr id="87" name="object 87"/>
          <p:cNvSpPr txBox="1"/>
          <p:nvPr/>
        </p:nvSpPr>
        <p:spPr>
          <a:xfrm>
            <a:off x="5467398" y="5119925"/>
            <a:ext cx="300990" cy="170815"/>
          </a:xfrm>
          <a:prstGeom prst="rect">
            <a:avLst/>
          </a:prstGeom>
        </p:spPr>
        <p:txBody>
          <a:bodyPr vert="horz" wrap="square" lIns="0" tIns="12700" rIns="0" bIns="0" rtlCol="0">
            <a:spAutoFit/>
          </a:bodyPr>
          <a:lstStyle/>
          <a:p>
            <a:pPr marL="12700">
              <a:lnSpc>
                <a:spcPct val="100000"/>
              </a:lnSpc>
              <a:spcBef>
                <a:spcPts val="100"/>
              </a:spcBef>
            </a:pPr>
            <a:r>
              <a:rPr sz="950" spc="-10" dirty="0">
                <a:solidFill>
                  <a:srgbClr val="585858"/>
                </a:solidFill>
                <a:latin typeface="Calibri"/>
                <a:cs typeface="Calibri"/>
              </a:rPr>
              <a:t>6,716</a:t>
            </a:r>
            <a:endParaRPr sz="950">
              <a:latin typeface="Calibri"/>
              <a:cs typeface="Calibri"/>
            </a:endParaRPr>
          </a:p>
        </p:txBody>
      </p:sp>
      <p:sp>
        <p:nvSpPr>
          <p:cNvPr id="88" name="object 88"/>
          <p:cNvSpPr txBox="1"/>
          <p:nvPr/>
        </p:nvSpPr>
        <p:spPr>
          <a:xfrm>
            <a:off x="6121721" y="5119926"/>
            <a:ext cx="300990" cy="170815"/>
          </a:xfrm>
          <a:prstGeom prst="rect">
            <a:avLst/>
          </a:prstGeom>
        </p:spPr>
        <p:txBody>
          <a:bodyPr vert="horz" wrap="square" lIns="0" tIns="12700" rIns="0" bIns="0" rtlCol="0">
            <a:spAutoFit/>
          </a:bodyPr>
          <a:lstStyle/>
          <a:p>
            <a:pPr marL="12700">
              <a:lnSpc>
                <a:spcPct val="100000"/>
              </a:lnSpc>
              <a:spcBef>
                <a:spcPts val="100"/>
              </a:spcBef>
            </a:pPr>
            <a:r>
              <a:rPr sz="950" spc="-10" dirty="0">
                <a:solidFill>
                  <a:srgbClr val="585858"/>
                </a:solidFill>
                <a:latin typeface="Calibri"/>
                <a:cs typeface="Calibri"/>
              </a:rPr>
              <a:t>6,354</a:t>
            </a:r>
            <a:endParaRPr sz="950">
              <a:latin typeface="Calibri"/>
              <a:cs typeface="Calibri"/>
            </a:endParaRPr>
          </a:p>
        </p:txBody>
      </p:sp>
      <p:sp>
        <p:nvSpPr>
          <p:cNvPr id="89" name="object 89"/>
          <p:cNvSpPr txBox="1"/>
          <p:nvPr/>
        </p:nvSpPr>
        <p:spPr>
          <a:xfrm>
            <a:off x="6776044" y="5119925"/>
            <a:ext cx="300990" cy="170815"/>
          </a:xfrm>
          <a:prstGeom prst="rect">
            <a:avLst/>
          </a:prstGeom>
        </p:spPr>
        <p:txBody>
          <a:bodyPr vert="horz" wrap="square" lIns="0" tIns="12700" rIns="0" bIns="0" rtlCol="0">
            <a:spAutoFit/>
          </a:bodyPr>
          <a:lstStyle/>
          <a:p>
            <a:pPr marL="12700">
              <a:lnSpc>
                <a:spcPct val="100000"/>
              </a:lnSpc>
              <a:spcBef>
                <a:spcPts val="100"/>
              </a:spcBef>
            </a:pPr>
            <a:r>
              <a:rPr sz="950" spc="-10" dirty="0">
                <a:solidFill>
                  <a:srgbClr val="585858"/>
                </a:solidFill>
                <a:latin typeface="Calibri"/>
                <a:cs typeface="Calibri"/>
              </a:rPr>
              <a:t>6,222</a:t>
            </a:r>
            <a:endParaRPr sz="950">
              <a:latin typeface="Calibri"/>
              <a:cs typeface="Calibri"/>
            </a:endParaRPr>
          </a:p>
        </p:txBody>
      </p:sp>
      <p:sp>
        <p:nvSpPr>
          <p:cNvPr id="90" name="object 90"/>
          <p:cNvSpPr txBox="1"/>
          <p:nvPr/>
        </p:nvSpPr>
        <p:spPr>
          <a:xfrm>
            <a:off x="7430365" y="5119926"/>
            <a:ext cx="300990" cy="170815"/>
          </a:xfrm>
          <a:prstGeom prst="rect">
            <a:avLst/>
          </a:prstGeom>
        </p:spPr>
        <p:txBody>
          <a:bodyPr vert="horz" wrap="square" lIns="0" tIns="12700" rIns="0" bIns="0" rtlCol="0">
            <a:spAutoFit/>
          </a:bodyPr>
          <a:lstStyle/>
          <a:p>
            <a:pPr marL="12700">
              <a:lnSpc>
                <a:spcPct val="100000"/>
              </a:lnSpc>
              <a:spcBef>
                <a:spcPts val="100"/>
              </a:spcBef>
            </a:pPr>
            <a:r>
              <a:rPr sz="950" spc="-10" dirty="0">
                <a:solidFill>
                  <a:srgbClr val="585858"/>
                </a:solidFill>
                <a:latin typeface="Calibri"/>
                <a:cs typeface="Calibri"/>
              </a:rPr>
              <a:t>7,010</a:t>
            </a:r>
            <a:endParaRPr sz="950">
              <a:latin typeface="Calibri"/>
              <a:cs typeface="Calibri"/>
            </a:endParaRPr>
          </a:p>
        </p:txBody>
      </p:sp>
      <p:sp>
        <p:nvSpPr>
          <p:cNvPr id="91" name="object 91"/>
          <p:cNvSpPr txBox="1"/>
          <p:nvPr/>
        </p:nvSpPr>
        <p:spPr>
          <a:xfrm>
            <a:off x="8084689" y="5119925"/>
            <a:ext cx="300990" cy="170815"/>
          </a:xfrm>
          <a:prstGeom prst="rect">
            <a:avLst/>
          </a:prstGeom>
        </p:spPr>
        <p:txBody>
          <a:bodyPr vert="horz" wrap="square" lIns="0" tIns="12700" rIns="0" bIns="0" rtlCol="0">
            <a:spAutoFit/>
          </a:bodyPr>
          <a:lstStyle/>
          <a:p>
            <a:pPr marL="12700">
              <a:lnSpc>
                <a:spcPct val="100000"/>
              </a:lnSpc>
              <a:spcBef>
                <a:spcPts val="100"/>
              </a:spcBef>
            </a:pPr>
            <a:r>
              <a:rPr sz="950" spc="-10" dirty="0">
                <a:solidFill>
                  <a:srgbClr val="585858"/>
                </a:solidFill>
                <a:latin typeface="Calibri"/>
                <a:cs typeface="Calibri"/>
              </a:rPr>
              <a:t>5,594</a:t>
            </a:r>
            <a:endParaRPr sz="950">
              <a:latin typeface="Calibri"/>
              <a:cs typeface="Calibri"/>
            </a:endParaRPr>
          </a:p>
        </p:txBody>
      </p:sp>
      <p:sp>
        <p:nvSpPr>
          <p:cNvPr id="92" name="object 92"/>
          <p:cNvSpPr txBox="1"/>
          <p:nvPr/>
        </p:nvSpPr>
        <p:spPr>
          <a:xfrm>
            <a:off x="8739012" y="5119926"/>
            <a:ext cx="300990" cy="170815"/>
          </a:xfrm>
          <a:prstGeom prst="rect">
            <a:avLst/>
          </a:prstGeom>
        </p:spPr>
        <p:txBody>
          <a:bodyPr vert="horz" wrap="square" lIns="0" tIns="12700" rIns="0" bIns="0" rtlCol="0">
            <a:spAutoFit/>
          </a:bodyPr>
          <a:lstStyle/>
          <a:p>
            <a:pPr marL="12700">
              <a:lnSpc>
                <a:spcPct val="100000"/>
              </a:lnSpc>
              <a:spcBef>
                <a:spcPts val="100"/>
              </a:spcBef>
            </a:pPr>
            <a:r>
              <a:rPr sz="950" spc="-10" dirty="0">
                <a:solidFill>
                  <a:srgbClr val="585858"/>
                </a:solidFill>
                <a:latin typeface="Calibri"/>
                <a:cs typeface="Calibri"/>
              </a:rPr>
              <a:t>5,809</a:t>
            </a:r>
            <a:endParaRPr sz="950">
              <a:latin typeface="Calibri"/>
              <a:cs typeface="Calibri"/>
            </a:endParaRPr>
          </a:p>
        </p:txBody>
      </p:sp>
      <p:sp>
        <p:nvSpPr>
          <p:cNvPr id="93" name="object 93"/>
          <p:cNvSpPr txBox="1"/>
          <p:nvPr/>
        </p:nvSpPr>
        <p:spPr>
          <a:xfrm>
            <a:off x="9393332" y="5119925"/>
            <a:ext cx="300990" cy="170815"/>
          </a:xfrm>
          <a:prstGeom prst="rect">
            <a:avLst/>
          </a:prstGeom>
        </p:spPr>
        <p:txBody>
          <a:bodyPr vert="horz" wrap="square" lIns="0" tIns="12700" rIns="0" bIns="0" rtlCol="0">
            <a:spAutoFit/>
          </a:bodyPr>
          <a:lstStyle/>
          <a:p>
            <a:pPr marL="12700">
              <a:lnSpc>
                <a:spcPct val="100000"/>
              </a:lnSpc>
              <a:spcBef>
                <a:spcPts val="100"/>
              </a:spcBef>
            </a:pPr>
            <a:r>
              <a:rPr sz="950" spc="-10" dirty="0">
                <a:solidFill>
                  <a:srgbClr val="585858"/>
                </a:solidFill>
                <a:latin typeface="Calibri"/>
                <a:cs typeface="Calibri"/>
              </a:rPr>
              <a:t>5,867</a:t>
            </a:r>
            <a:endParaRPr sz="950">
              <a:latin typeface="Calibri"/>
              <a:cs typeface="Calibri"/>
            </a:endParaRPr>
          </a:p>
        </p:txBody>
      </p:sp>
      <p:grpSp>
        <p:nvGrpSpPr>
          <p:cNvPr id="94" name="object 94"/>
          <p:cNvGrpSpPr/>
          <p:nvPr/>
        </p:nvGrpSpPr>
        <p:grpSpPr>
          <a:xfrm>
            <a:off x="889596" y="5310868"/>
            <a:ext cx="8987790" cy="205104"/>
            <a:chOff x="889596" y="5310868"/>
            <a:chExt cx="8987790" cy="205104"/>
          </a:xfrm>
        </p:grpSpPr>
        <p:sp>
          <p:nvSpPr>
            <p:cNvPr id="95" name="object 95"/>
            <p:cNvSpPr/>
            <p:nvPr/>
          </p:nvSpPr>
          <p:spPr>
            <a:xfrm>
              <a:off x="894676" y="5315948"/>
              <a:ext cx="8977630" cy="194945"/>
            </a:xfrm>
            <a:custGeom>
              <a:avLst/>
              <a:gdLst/>
              <a:ahLst/>
              <a:cxnLst/>
              <a:rect l="l" t="t" r="r" b="b"/>
              <a:pathLst>
                <a:path w="8977630" h="194945">
                  <a:moveTo>
                    <a:pt x="0" y="0"/>
                  </a:moveTo>
                  <a:lnTo>
                    <a:pt x="8977547" y="0"/>
                  </a:lnTo>
                </a:path>
                <a:path w="8977630" h="194945">
                  <a:moveTo>
                    <a:pt x="0" y="0"/>
                  </a:moveTo>
                  <a:lnTo>
                    <a:pt x="0" y="194875"/>
                  </a:lnTo>
                </a:path>
                <a:path w="8977630" h="194945">
                  <a:moveTo>
                    <a:pt x="470380" y="0"/>
                  </a:moveTo>
                  <a:lnTo>
                    <a:pt x="470380" y="194875"/>
                  </a:lnTo>
                </a:path>
                <a:path w="8977630" h="194945">
                  <a:moveTo>
                    <a:pt x="470380" y="0"/>
                  </a:moveTo>
                  <a:lnTo>
                    <a:pt x="470380" y="194875"/>
                  </a:lnTo>
                </a:path>
                <a:path w="8977630" h="194945">
                  <a:moveTo>
                    <a:pt x="1122193" y="0"/>
                  </a:moveTo>
                  <a:lnTo>
                    <a:pt x="1122193" y="194875"/>
                  </a:lnTo>
                </a:path>
                <a:path w="8977630" h="194945">
                  <a:moveTo>
                    <a:pt x="1122193" y="0"/>
                  </a:moveTo>
                  <a:lnTo>
                    <a:pt x="1122193" y="194875"/>
                  </a:lnTo>
                </a:path>
                <a:path w="8977630" h="194945">
                  <a:moveTo>
                    <a:pt x="1780726" y="0"/>
                  </a:moveTo>
                  <a:lnTo>
                    <a:pt x="1780726" y="194875"/>
                  </a:lnTo>
                </a:path>
                <a:path w="8977630" h="194945">
                  <a:moveTo>
                    <a:pt x="1780726" y="0"/>
                  </a:moveTo>
                  <a:lnTo>
                    <a:pt x="1780726" y="194875"/>
                  </a:lnTo>
                </a:path>
                <a:path w="8977630" h="194945">
                  <a:moveTo>
                    <a:pt x="2432539" y="0"/>
                  </a:moveTo>
                  <a:lnTo>
                    <a:pt x="2432539" y="194875"/>
                  </a:lnTo>
                </a:path>
                <a:path w="8977630" h="194945">
                  <a:moveTo>
                    <a:pt x="2432539" y="0"/>
                  </a:moveTo>
                  <a:lnTo>
                    <a:pt x="2432539" y="194875"/>
                  </a:lnTo>
                </a:path>
                <a:path w="8977630" h="194945">
                  <a:moveTo>
                    <a:pt x="3084352" y="0"/>
                  </a:moveTo>
                  <a:lnTo>
                    <a:pt x="3084352" y="194875"/>
                  </a:lnTo>
                </a:path>
                <a:path w="8977630" h="194945">
                  <a:moveTo>
                    <a:pt x="3084352" y="0"/>
                  </a:moveTo>
                  <a:lnTo>
                    <a:pt x="3084352" y="194875"/>
                  </a:lnTo>
                </a:path>
                <a:path w="8977630" h="194945">
                  <a:moveTo>
                    <a:pt x="3742884" y="0"/>
                  </a:moveTo>
                  <a:lnTo>
                    <a:pt x="3742884" y="194875"/>
                  </a:lnTo>
                </a:path>
                <a:path w="8977630" h="194945">
                  <a:moveTo>
                    <a:pt x="3742884" y="0"/>
                  </a:moveTo>
                  <a:lnTo>
                    <a:pt x="3742884" y="194875"/>
                  </a:lnTo>
                </a:path>
                <a:path w="8977630" h="194945">
                  <a:moveTo>
                    <a:pt x="4394697" y="0"/>
                  </a:moveTo>
                  <a:lnTo>
                    <a:pt x="4394697" y="194875"/>
                  </a:lnTo>
                </a:path>
                <a:path w="8977630" h="194945">
                  <a:moveTo>
                    <a:pt x="4394697" y="0"/>
                  </a:moveTo>
                  <a:lnTo>
                    <a:pt x="4394697" y="194875"/>
                  </a:lnTo>
                </a:path>
                <a:path w="8977630" h="194945">
                  <a:moveTo>
                    <a:pt x="5053230" y="0"/>
                  </a:moveTo>
                  <a:lnTo>
                    <a:pt x="5053230" y="194875"/>
                  </a:lnTo>
                </a:path>
                <a:path w="8977630" h="194945">
                  <a:moveTo>
                    <a:pt x="5053230" y="0"/>
                  </a:moveTo>
                  <a:lnTo>
                    <a:pt x="5053230" y="194875"/>
                  </a:lnTo>
                </a:path>
                <a:path w="8977630" h="194945">
                  <a:moveTo>
                    <a:pt x="5705043" y="0"/>
                  </a:moveTo>
                  <a:lnTo>
                    <a:pt x="5705043" y="194875"/>
                  </a:lnTo>
                </a:path>
                <a:path w="8977630" h="194945">
                  <a:moveTo>
                    <a:pt x="5705043" y="0"/>
                  </a:moveTo>
                  <a:lnTo>
                    <a:pt x="5705043" y="194875"/>
                  </a:lnTo>
                </a:path>
                <a:path w="8977630" h="194945">
                  <a:moveTo>
                    <a:pt x="6356856" y="0"/>
                  </a:moveTo>
                  <a:lnTo>
                    <a:pt x="6356856" y="194875"/>
                  </a:lnTo>
                </a:path>
                <a:path w="8977630" h="194945">
                  <a:moveTo>
                    <a:pt x="6356856" y="0"/>
                  </a:moveTo>
                  <a:lnTo>
                    <a:pt x="6356856" y="194875"/>
                  </a:lnTo>
                </a:path>
                <a:path w="8977630" h="194945">
                  <a:moveTo>
                    <a:pt x="7015389" y="0"/>
                  </a:moveTo>
                  <a:lnTo>
                    <a:pt x="7015389" y="194875"/>
                  </a:lnTo>
                </a:path>
                <a:path w="8977630" h="194945">
                  <a:moveTo>
                    <a:pt x="7015389" y="0"/>
                  </a:moveTo>
                  <a:lnTo>
                    <a:pt x="7015389" y="194875"/>
                  </a:lnTo>
                </a:path>
                <a:path w="8977630" h="194945">
                  <a:moveTo>
                    <a:pt x="7667201" y="0"/>
                  </a:moveTo>
                  <a:lnTo>
                    <a:pt x="7667201" y="194875"/>
                  </a:lnTo>
                </a:path>
                <a:path w="8977630" h="194945">
                  <a:moveTo>
                    <a:pt x="7667201" y="0"/>
                  </a:moveTo>
                  <a:lnTo>
                    <a:pt x="7667201" y="194875"/>
                  </a:lnTo>
                </a:path>
                <a:path w="8977630" h="194945">
                  <a:moveTo>
                    <a:pt x="8319015" y="0"/>
                  </a:moveTo>
                  <a:lnTo>
                    <a:pt x="8319015" y="194875"/>
                  </a:lnTo>
                </a:path>
                <a:path w="8977630" h="194945">
                  <a:moveTo>
                    <a:pt x="8319015" y="0"/>
                  </a:moveTo>
                  <a:lnTo>
                    <a:pt x="8319015" y="194875"/>
                  </a:lnTo>
                </a:path>
                <a:path w="8977630" h="194945">
                  <a:moveTo>
                    <a:pt x="8977547" y="0"/>
                  </a:moveTo>
                  <a:lnTo>
                    <a:pt x="8977547" y="194875"/>
                  </a:lnTo>
                </a:path>
                <a:path w="8977630" h="194945">
                  <a:moveTo>
                    <a:pt x="8977547" y="0"/>
                  </a:moveTo>
                  <a:lnTo>
                    <a:pt x="8977547" y="194875"/>
                  </a:lnTo>
                </a:path>
              </a:pathLst>
            </a:custGeom>
            <a:ln w="10079">
              <a:solidFill>
                <a:srgbClr val="D9D9D9"/>
              </a:solidFill>
            </a:ln>
          </p:spPr>
          <p:txBody>
            <a:bodyPr wrap="square" lIns="0" tIns="0" rIns="0" bIns="0" rtlCol="0"/>
            <a:lstStyle/>
            <a:p>
              <a:endParaRPr/>
            </a:p>
          </p:txBody>
        </p:sp>
        <p:sp>
          <p:nvSpPr>
            <p:cNvPr id="96" name="object 96"/>
            <p:cNvSpPr/>
            <p:nvPr/>
          </p:nvSpPr>
          <p:spPr>
            <a:xfrm>
              <a:off x="938354" y="5373066"/>
              <a:ext cx="60960" cy="67310"/>
            </a:xfrm>
            <a:custGeom>
              <a:avLst/>
              <a:gdLst/>
              <a:ahLst/>
              <a:cxnLst/>
              <a:rect l="l" t="t" r="r" b="b"/>
              <a:pathLst>
                <a:path w="60959" h="67310">
                  <a:moveTo>
                    <a:pt x="60483" y="67204"/>
                  </a:moveTo>
                  <a:lnTo>
                    <a:pt x="0" y="67204"/>
                  </a:lnTo>
                  <a:lnTo>
                    <a:pt x="0" y="0"/>
                  </a:lnTo>
                  <a:lnTo>
                    <a:pt x="60483" y="0"/>
                  </a:lnTo>
                  <a:lnTo>
                    <a:pt x="60483" y="67204"/>
                  </a:lnTo>
                  <a:close/>
                </a:path>
              </a:pathLst>
            </a:custGeom>
            <a:solidFill>
              <a:srgbClr val="574662"/>
            </a:solidFill>
          </p:spPr>
          <p:txBody>
            <a:bodyPr wrap="square" lIns="0" tIns="0" rIns="0" bIns="0" rtlCol="0"/>
            <a:lstStyle/>
            <a:p>
              <a:endParaRPr/>
            </a:p>
          </p:txBody>
        </p:sp>
      </p:grpSp>
      <p:sp>
        <p:nvSpPr>
          <p:cNvPr id="97" name="object 97"/>
          <p:cNvSpPr txBox="1"/>
          <p:nvPr/>
        </p:nvSpPr>
        <p:spPr>
          <a:xfrm>
            <a:off x="1017647" y="5309661"/>
            <a:ext cx="261620" cy="170815"/>
          </a:xfrm>
          <a:prstGeom prst="rect">
            <a:avLst/>
          </a:prstGeom>
        </p:spPr>
        <p:txBody>
          <a:bodyPr vert="horz" wrap="square" lIns="0" tIns="12700" rIns="0" bIns="0" rtlCol="0">
            <a:spAutoFit/>
          </a:bodyPr>
          <a:lstStyle/>
          <a:p>
            <a:pPr marL="12700">
              <a:lnSpc>
                <a:spcPct val="100000"/>
              </a:lnSpc>
              <a:spcBef>
                <a:spcPts val="100"/>
              </a:spcBef>
            </a:pPr>
            <a:r>
              <a:rPr sz="950" spc="-25" dirty="0">
                <a:solidFill>
                  <a:srgbClr val="585858"/>
                </a:solidFill>
                <a:latin typeface="Calibri"/>
                <a:cs typeface="Calibri"/>
              </a:rPr>
              <a:t>L&amp;M</a:t>
            </a:r>
            <a:endParaRPr sz="950">
              <a:latin typeface="Calibri"/>
              <a:cs typeface="Calibri"/>
            </a:endParaRPr>
          </a:p>
        </p:txBody>
      </p:sp>
      <p:sp>
        <p:nvSpPr>
          <p:cNvPr id="98" name="object 98"/>
          <p:cNvSpPr txBox="1"/>
          <p:nvPr/>
        </p:nvSpPr>
        <p:spPr>
          <a:xfrm>
            <a:off x="1541462" y="5312917"/>
            <a:ext cx="300990" cy="170815"/>
          </a:xfrm>
          <a:prstGeom prst="rect">
            <a:avLst/>
          </a:prstGeom>
        </p:spPr>
        <p:txBody>
          <a:bodyPr vert="horz" wrap="square" lIns="0" tIns="12700" rIns="0" bIns="0" rtlCol="0">
            <a:spAutoFit/>
          </a:bodyPr>
          <a:lstStyle/>
          <a:p>
            <a:pPr marL="12700">
              <a:lnSpc>
                <a:spcPct val="100000"/>
              </a:lnSpc>
              <a:spcBef>
                <a:spcPts val="100"/>
              </a:spcBef>
            </a:pPr>
            <a:r>
              <a:rPr sz="950" spc="-10" dirty="0">
                <a:solidFill>
                  <a:srgbClr val="585858"/>
                </a:solidFill>
                <a:latin typeface="Calibri"/>
                <a:cs typeface="Calibri"/>
              </a:rPr>
              <a:t>4,514</a:t>
            </a:r>
            <a:endParaRPr sz="950">
              <a:latin typeface="Calibri"/>
              <a:cs typeface="Calibri"/>
            </a:endParaRPr>
          </a:p>
        </p:txBody>
      </p:sp>
      <p:sp>
        <p:nvSpPr>
          <p:cNvPr id="99" name="object 99"/>
          <p:cNvSpPr txBox="1"/>
          <p:nvPr/>
        </p:nvSpPr>
        <p:spPr>
          <a:xfrm>
            <a:off x="2195784" y="5312917"/>
            <a:ext cx="300990" cy="170815"/>
          </a:xfrm>
          <a:prstGeom prst="rect">
            <a:avLst/>
          </a:prstGeom>
        </p:spPr>
        <p:txBody>
          <a:bodyPr vert="horz" wrap="square" lIns="0" tIns="12700" rIns="0" bIns="0" rtlCol="0">
            <a:spAutoFit/>
          </a:bodyPr>
          <a:lstStyle/>
          <a:p>
            <a:pPr marL="12700">
              <a:lnSpc>
                <a:spcPct val="100000"/>
              </a:lnSpc>
              <a:spcBef>
                <a:spcPts val="100"/>
              </a:spcBef>
            </a:pPr>
            <a:r>
              <a:rPr sz="950" spc="-10" dirty="0">
                <a:solidFill>
                  <a:srgbClr val="585858"/>
                </a:solidFill>
                <a:latin typeface="Calibri"/>
                <a:cs typeface="Calibri"/>
              </a:rPr>
              <a:t>3,829</a:t>
            </a:r>
            <a:endParaRPr sz="950">
              <a:latin typeface="Calibri"/>
              <a:cs typeface="Calibri"/>
            </a:endParaRPr>
          </a:p>
        </p:txBody>
      </p:sp>
      <p:sp>
        <p:nvSpPr>
          <p:cNvPr id="100" name="object 100"/>
          <p:cNvSpPr txBox="1"/>
          <p:nvPr/>
        </p:nvSpPr>
        <p:spPr>
          <a:xfrm>
            <a:off x="2850107" y="5312919"/>
            <a:ext cx="300990" cy="170815"/>
          </a:xfrm>
          <a:prstGeom prst="rect">
            <a:avLst/>
          </a:prstGeom>
        </p:spPr>
        <p:txBody>
          <a:bodyPr vert="horz" wrap="square" lIns="0" tIns="12700" rIns="0" bIns="0" rtlCol="0">
            <a:spAutoFit/>
          </a:bodyPr>
          <a:lstStyle/>
          <a:p>
            <a:pPr marL="12700">
              <a:lnSpc>
                <a:spcPct val="100000"/>
              </a:lnSpc>
              <a:spcBef>
                <a:spcPts val="100"/>
              </a:spcBef>
            </a:pPr>
            <a:r>
              <a:rPr sz="950" spc="-10" dirty="0">
                <a:solidFill>
                  <a:srgbClr val="585858"/>
                </a:solidFill>
                <a:latin typeface="Calibri"/>
                <a:cs typeface="Calibri"/>
              </a:rPr>
              <a:t>4,053</a:t>
            </a:r>
            <a:endParaRPr sz="950">
              <a:latin typeface="Calibri"/>
              <a:cs typeface="Calibri"/>
            </a:endParaRPr>
          </a:p>
        </p:txBody>
      </p:sp>
      <p:sp>
        <p:nvSpPr>
          <p:cNvPr id="101" name="object 101"/>
          <p:cNvSpPr txBox="1"/>
          <p:nvPr/>
        </p:nvSpPr>
        <p:spPr>
          <a:xfrm>
            <a:off x="3504430" y="5312917"/>
            <a:ext cx="300990" cy="170815"/>
          </a:xfrm>
          <a:prstGeom prst="rect">
            <a:avLst/>
          </a:prstGeom>
        </p:spPr>
        <p:txBody>
          <a:bodyPr vert="horz" wrap="square" lIns="0" tIns="12700" rIns="0" bIns="0" rtlCol="0">
            <a:spAutoFit/>
          </a:bodyPr>
          <a:lstStyle/>
          <a:p>
            <a:pPr marL="12700">
              <a:lnSpc>
                <a:spcPct val="100000"/>
              </a:lnSpc>
              <a:spcBef>
                <a:spcPts val="100"/>
              </a:spcBef>
            </a:pPr>
            <a:r>
              <a:rPr sz="950" spc="-10" dirty="0">
                <a:solidFill>
                  <a:srgbClr val="585858"/>
                </a:solidFill>
                <a:latin typeface="Calibri"/>
                <a:cs typeface="Calibri"/>
              </a:rPr>
              <a:t>4,122</a:t>
            </a:r>
            <a:endParaRPr sz="950">
              <a:latin typeface="Calibri"/>
              <a:cs typeface="Calibri"/>
            </a:endParaRPr>
          </a:p>
        </p:txBody>
      </p:sp>
      <p:sp>
        <p:nvSpPr>
          <p:cNvPr id="102" name="object 102"/>
          <p:cNvSpPr txBox="1"/>
          <p:nvPr/>
        </p:nvSpPr>
        <p:spPr>
          <a:xfrm>
            <a:off x="4158751" y="5312917"/>
            <a:ext cx="300990" cy="170815"/>
          </a:xfrm>
          <a:prstGeom prst="rect">
            <a:avLst/>
          </a:prstGeom>
        </p:spPr>
        <p:txBody>
          <a:bodyPr vert="horz" wrap="square" lIns="0" tIns="12700" rIns="0" bIns="0" rtlCol="0">
            <a:spAutoFit/>
          </a:bodyPr>
          <a:lstStyle/>
          <a:p>
            <a:pPr marL="12700">
              <a:lnSpc>
                <a:spcPct val="100000"/>
              </a:lnSpc>
              <a:spcBef>
                <a:spcPts val="100"/>
              </a:spcBef>
            </a:pPr>
            <a:r>
              <a:rPr sz="950" spc="-10" dirty="0">
                <a:solidFill>
                  <a:srgbClr val="585858"/>
                </a:solidFill>
                <a:latin typeface="Calibri"/>
                <a:cs typeface="Calibri"/>
              </a:rPr>
              <a:t>3,742</a:t>
            </a:r>
            <a:endParaRPr sz="950">
              <a:latin typeface="Calibri"/>
              <a:cs typeface="Calibri"/>
            </a:endParaRPr>
          </a:p>
        </p:txBody>
      </p:sp>
      <p:sp>
        <p:nvSpPr>
          <p:cNvPr id="103" name="object 103"/>
          <p:cNvSpPr txBox="1"/>
          <p:nvPr/>
        </p:nvSpPr>
        <p:spPr>
          <a:xfrm>
            <a:off x="4813075" y="5312917"/>
            <a:ext cx="300990" cy="170815"/>
          </a:xfrm>
          <a:prstGeom prst="rect">
            <a:avLst/>
          </a:prstGeom>
        </p:spPr>
        <p:txBody>
          <a:bodyPr vert="horz" wrap="square" lIns="0" tIns="12700" rIns="0" bIns="0" rtlCol="0">
            <a:spAutoFit/>
          </a:bodyPr>
          <a:lstStyle/>
          <a:p>
            <a:pPr marL="12700">
              <a:lnSpc>
                <a:spcPct val="100000"/>
              </a:lnSpc>
              <a:spcBef>
                <a:spcPts val="100"/>
              </a:spcBef>
            </a:pPr>
            <a:r>
              <a:rPr sz="950" spc="-10" dirty="0">
                <a:solidFill>
                  <a:srgbClr val="585858"/>
                </a:solidFill>
                <a:latin typeface="Calibri"/>
                <a:cs typeface="Calibri"/>
              </a:rPr>
              <a:t>3,960</a:t>
            </a:r>
            <a:endParaRPr sz="950">
              <a:latin typeface="Calibri"/>
              <a:cs typeface="Calibri"/>
            </a:endParaRPr>
          </a:p>
        </p:txBody>
      </p:sp>
      <p:sp>
        <p:nvSpPr>
          <p:cNvPr id="104" name="object 104"/>
          <p:cNvSpPr txBox="1"/>
          <p:nvPr/>
        </p:nvSpPr>
        <p:spPr>
          <a:xfrm>
            <a:off x="5467398" y="5312917"/>
            <a:ext cx="300990" cy="170815"/>
          </a:xfrm>
          <a:prstGeom prst="rect">
            <a:avLst/>
          </a:prstGeom>
        </p:spPr>
        <p:txBody>
          <a:bodyPr vert="horz" wrap="square" lIns="0" tIns="12700" rIns="0" bIns="0" rtlCol="0">
            <a:spAutoFit/>
          </a:bodyPr>
          <a:lstStyle/>
          <a:p>
            <a:pPr marL="12700">
              <a:lnSpc>
                <a:spcPct val="100000"/>
              </a:lnSpc>
              <a:spcBef>
                <a:spcPts val="100"/>
              </a:spcBef>
            </a:pPr>
            <a:r>
              <a:rPr sz="950" spc="-10" dirty="0">
                <a:solidFill>
                  <a:srgbClr val="585858"/>
                </a:solidFill>
                <a:latin typeface="Calibri"/>
                <a:cs typeface="Calibri"/>
              </a:rPr>
              <a:t>4,312</a:t>
            </a:r>
            <a:endParaRPr sz="950">
              <a:latin typeface="Calibri"/>
              <a:cs typeface="Calibri"/>
            </a:endParaRPr>
          </a:p>
        </p:txBody>
      </p:sp>
      <p:sp>
        <p:nvSpPr>
          <p:cNvPr id="105" name="object 105"/>
          <p:cNvSpPr txBox="1"/>
          <p:nvPr/>
        </p:nvSpPr>
        <p:spPr>
          <a:xfrm>
            <a:off x="6121721" y="5312919"/>
            <a:ext cx="300990" cy="170815"/>
          </a:xfrm>
          <a:prstGeom prst="rect">
            <a:avLst/>
          </a:prstGeom>
        </p:spPr>
        <p:txBody>
          <a:bodyPr vert="horz" wrap="square" lIns="0" tIns="12700" rIns="0" bIns="0" rtlCol="0">
            <a:spAutoFit/>
          </a:bodyPr>
          <a:lstStyle/>
          <a:p>
            <a:pPr marL="12700">
              <a:lnSpc>
                <a:spcPct val="100000"/>
              </a:lnSpc>
              <a:spcBef>
                <a:spcPts val="100"/>
              </a:spcBef>
            </a:pPr>
            <a:r>
              <a:rPr sz="950" spc="-10" dirty="0">
                <a:solidFill>
                  <a:srgbClr val="585858"/>
                </a:solidFill>
                <a:latin typeface="Calibri"/>
                <a:cs typeface="Calibri"/>
              </a:rPr>
              <a:t>4,659</a:t>
            </a:r>
            <a:endParaRPr sz="950">
              <a:latin typeface="Calibri"/>
              <a:cs typeface="Calibri"/>
            </a:endParaRPr>
          </a:p>
        </p:txBody>
      </p:sp>
      <p:sp>
        <p:nvSpPr>
          <p:cNvPr id="106" name="object 106"/>
          <p:cNvSpPr txBox="1"/>
          <p:nvPr/>
        </p:nvSpPr>
        <p:spPr>
          <a:xfrm>
            <a:off x="6776044" y="5312917"/>
            <a:ext cx="300990" cy="170815"/>
          </a:xfrm>
          <a:prstGeom prst="rect">
            <a:avLst/>
          </a:prstGeom>
        </p:spPr>
        <p:txBody>
          <a:bodyPr vert="horz" wrap="square" lIns="0" tIns="12700" rIns="0" bIns="0" rtlCol="0">
            <a:spAutoFit/>
          </a:bodyPr>
          <a:lstStyle/>
          <a:p>
            <a:pPr marL="12700">
              <a:lnSpc>
                <a:spcPct val="100000"/>
              </a:lnSpc>
              <a:spcBef>
                <a:spcPts val="100"/>
              </a:spcBef>
            </a:pPr>
            <a:r>
              <a:rPr sz="950" spc="-10" dirty="0">
                <a:solidFill>
                  <a:srgbClr val="585858"/>
                </a:solidFill>
                <a:latin typeface="Calibri"/>
                <a:cs typeface="Calibri"/>
              </a:rPr>
              <a:t>4,087</a:t>
            </a:r>
            <a:endParaRPr sz="950">
              <a:latin typeface="Calibri"/>
              <a:cs typeface="Calibri"/>
            </a:endParaRPr>
          </a:p>
        </p:txBody>
      </p:sp>
      <p:sp>
        <p:nvSpPr>
          <p:cNvPr id="107" name="object 107"/>
          <p:cNvSpPr txBox="1"/>
          <p:nvPr/>
        </p:nvSpPr>
        <p:spPr>
          <a:xfrm>
            <a:off x="7430367" y="5312919"/>
            <a:ext cx="300990" cy="170815"/>
          </a:xfrm>
          <a:prstGeom prst="rect">
            <a:avLst/>
          </a:prstGeom>
        </p:spPr>
        <p:txBody>
          <a:bodyPr vert="horz" wrap="square" lIns="0" tIns="12700" rIns="0" bIns="0" rtlCol="0">
            <a:spAutoFit/>
          </a:bodyPr>
          <a:lstStyle/>
          <a:p>
            <a:pPr marL="12700">
              <a:lnSpc>
                <a:spcPct val="100000"/>
              </a:lnSpc>
              <a:spcBef>
                <a:spcPts val="100"/>
              </a:spcBef>
            </a:pPr>
            <a:r>
              <a:rPr sz="950" spc="-10" dirty="0">
                <a:solidFill>
                  <a:srgbClr val="585858"/>
                </a:solidFill>
                <a:latin typeface="Calibri"/>
                <a:cs typeface="Calibri"/>
              </a:rPr>
              <a:t>5,127</a:t>
            </a:r>
            <a:endParaRPr sz="950">
              <a:latin typeface="Calibri"/>
              <a:cs typeface="Calibri"/>
            </a:endParaRPr>
          </a:p>
        </p:txBody>
      </p:sp>
      <p:sp>
        <p:nvSpPr>
          <p:cNvPr id="108" name="object 108"/>
          <p:cNvSpPr txBox="1"/>
          <p:nvPr/>
        </p:nvSpPr>
        <p:spPr>
          <a:xfrm>
            <a:off x="8084689" y="5312917"/>
            <a:ext cx="300990" cy="170815"/>
          </a:xfrm>
          <a:prstGeom prst="rect">
            <a:avLst/>
          </a:prstGeom>
        </p:spPr>
        <p:txBody>
          <a:bodyPr vert="horz" wrap="square" lIns="0" tIns="12700" rIns="0" bIns="0" rtlCol="0">
            <a:spAutoFit/>
          </a:bodyPr>
          <a:lstStyle/>
          <a:p>
            <a:pPr marL="12700">
              <a:lnSpc>
                <a:spcPct val="100000"/>
              </a:lnSpc>
              <a:spcBef>
                <a:spcPts val="100"/>
              </a:spcBef>
            </a:pPr>
            <a:r>
              <a:rPr sz="950" spc="-10" dirty="0">
                <a:solidFill>
                  <a:srgbClr val="585858"/>
                </a:solidFill>
                <a:latin typeface="Calibri"/>
                <a:cs typeface="Calibri"/>
              </a:rPr>
              <a:t>3,984</a:t>
            </a:r>
            <a:endParaRPr sz="950">
              <a:latin typeface="Calibri"/>
              <a:cs typeface="Calibri"/>
            </a:endParaRPr>
          </a:p>
        </p:txBody>
      </p:sp>
      <p:sp>
        <p:nvSpPr>
          <p:cNvPr id="109" name="object 109"/>
          <p:cNvSpPr txBox="1"/>
          <p:nvPr/>
        </p:nvSpPr>
        <p:spPr>
          <a:xfrm>
            <a:off x="8739013" y="5312919"/>
            <a:ext cx="300990" cy="170815"/>
          </a:xfrm>
          <a:prstGeom prst="rect">
            <a:avLst/>
          </a:prstGeom>
        </p:spPr>
        <p:txBody>
          <a:bodyPr vert="horz" wrap="square" lIns="0" tIns="12700" rIns="0" bIns="0" rtlCol="0">
            <a:spAutoFit/>
          </a:bodyPr>
          <a:lstStyle/>
          <a:p>
            <a:pPr marL="12700">
              <a:lnSpc>
                <a:spcPct val="100000"/>
              </a:lnSpc>
              <a:spcBef>
                <a:spcPts val="100"/>
              </a:spcBef>
            </a:pPr>
            <a:r>
              <a:rPr sz="950" spc="-10" dirty="0">
                <a:solidFill>
                  <a:srgbClr val="585858"/>
                </a:solidFill>
                <a:latin typeface="Calibri"/>
                <a:cs typeface="Calibri"/>
              </a:rPr>
              <a:t>3,520</a:t>
            </a:r>
            <a:endParaRPr sz="950">
              <a:latin typeface="Calibri"/>
              <a:cs typeface="Calibri"/>
            </a:endParaRPr>
          </a:p>
        </p:txBody>
      </p:sp>
      <p:sp>
        <p:nvSpPr>
          <p:cNvPr id="110" name="object 110"/>
          <p:cNvSpPr txBox="1"/>
          <p:nvPr/>
        </p:nvSpPr>
        <p:spPr>
          <a:xfrm>
            <a:off x="9393334" y="5312917"/>
            <a:ext cx="300990" cy="170815"/>
          </a:xfrm>
          <a:prstGeom prst="rect">
            <a:avLst/>
          </a:prstGeom>
        </p:spPr>
        <p:txBody>
          <a:bodyPr vert="horz" wrap="square" lIns="0" tIns="12700" rIns="0" bIns="0" rtlCol="0">
            <a:spAutoFit/>
          </a:bodyPr>
          <a:lstStyle/>
          <a:p>
            <a:pPr marL="12700">
              <a:lnSpc>
                <a:spcPct val="100000"/>
              </a:lnSpc>
              <a:spcBef>
                <a:spcPts val="100"/>
              </a:spcBef>
            </a:pPr>
            <a:r>
              <a:rPr sz="950" spc="-10" dirty="0">
                <a:solidFill>
                  <a:srgbClr val="585858"/>
                </a:solidFill>
                <a:latin typeface="Calibri"/>
                <a:cs typeface="Calibri"/>
              </a:rPr>
              <a:t>3,764</a:t>
            </a:r>
            <a:endParaRPr sz="950">
              <a:latin typeface="Calibri"/>
              <a:cs typeface="Calibri"/>
            </a:endParaRPr>
          </a:p>
        </p:txBody>
      </p:sp>
      <p:grpSp>
        <p:nvGrpSpPr>
          <p:cNvPr id="111" name="object 111"/>
          <p:cNvGrpSpPr/>
          <p:nvPr/>
        </p:nvGrpSpPr>
        <p:grpSpPr>
          <a:xfrm>
            <a:off x="889596" y="5505743"/>
            <a:ext cx="8987790" cy="198755"/>
            <a:chOff x="889596" y="5505743"/>
            <a:chExt cx="8987790" cy="198755"/>
          </a:xfrm>
        </p:grpSpPr>
        <p:sp>
          <p:nvSpPr>
            <p:cNvPr id="112" name="object 112"/>
            <p:cNvSpPr/>
            <p:nvPr/>
          </p:nvSpPr>
          <p:spPr>
            <a:xfrm>
              <a:off x="894676" y="5510823"/>
              <a:ext cx="8977630" cy="188595"/>
            </a:xfrm>
            <a:custGeom>
              <a:avLst/>
              <a:gdLst/>
              <a:ahLst/>
              <a:cxnLst/>
              <a:rect l="l" t="t" r="r" b="b"/>
              <a:pathLst>
                <a:path w="8977630" h="188595">
                  <a:moveTo>
                    <a:pt x="0" y="0"/>
                  </a:moveTo>
                  <a:lnTo>
                    <a:pt x="8977547" y="0"/>
                  </a:lnTo>
                </a:path>
                <a:path w="8977630" h="188595">
                  <a:moveTo>
                    <a:pt x="0" y="0"/>
                  </a:moveTo>
                  <a:lnTo>
                    <a:pt x="0" y="188155"/>
                  </a:lnTo>
                </a:path>
                <a:path w="8977630" h="188595">
                  <a:moveTo>
                    <a:pt x="470380" y="0"/>
                  </a:moveTo>
                  <a:lnTo>
                    <a:pt x="470380" y="188155"/>
                  </a:lnTo>
                </a:path>
                <a:path w="8977630" h="188595">
                  <a:moveTo>
                    <a:pt x="470380" y="0"/>
                  </a:moveTo>
                  <a:lnTo>
                    <a:pt x="470380" y="188155"/>
                  </a:lnTo>
                </a:path>
                <a:path w="8977630" h="188595">
                  <a:moveTo>
                    <a:pt x="1122193" y="0"/>
                  </a:moveTo>
                  <a:lnTo>
                    <a:pt x="1122193" y="188155"/>
                  </a:lnTo>
                </a:path>
                <a:path w="8977630" h="188595">
                  <a:moveTo>
                    <a:pt x="1122193" y="0"/>
                  </a:moveTo>
                  <a:lnTo>
                    <a:pt x="1122193" y="188155"/>
                  </a:lnTo>
                </a:path>
                <a:path w="8977630" h="188595">
                  <a:moveTo>
                    <a:pt x="1780726" y="0"/>
                  </a:moveTo>
                  <a:lnTo>
                    <a:pt x="1780726" y="188155"/>
                  </a:lnTo>
                </a:path>
                <a:path w="8977630" h="188595">
                  <a:moveTo>
                    <a:pt x="1780726" y="0"/>
                  </a:moveTo>
                  <a:lnTo>
                    <a:pt x="1780726" y="188155"/>
                  </a:lnTo>
                </a:path>
                <a:path w="8977630" h="188595">
                  <a:moveTo>
                    <a:pt x="2432539" y="0"/>
                  </a:moveTo>
                  <a:lnTo>
                    <a:pt x="2432539" y="188155"/>
                  </a:lnTo>
                </a:path>
                <a:path w="8977630" h="188595">
                  <a:moveTo>
                    <a:pt x="2432539" y="0"/>
                  </a:moveTo>
                  <a:lnTo>
                    <a:pt x="2432539" y="188155"/>
                  </a:lnTo>
                </a:path>
                <a:path w="8977630" h="188595">
                  <a:moveTo>
                    <a:pt x="3084352" y="0"/>
                  </a:moveTo>
                  <a:lnTo>
                    <a:pt x="3084352" y="188155"/>
                  </a:lnTo>
                </a:path>
                <a:path w="8977630" h="188595">
                  <a:moveTo>
                    <a:pt x="3084352" y="0"/>
                  </a:moveTo>
                  <a:lnTo>
                    <a:pt x="3084352" y="188155"/>
                  </a:lnTo>
                </a:path>
                <a:path w="8977630" h="188595">
                  <a:moveTo>
                    <a:pt x="3742884" y="0"/>
                  </a:moveTo>
                  <a:lnTo>
                    <a:pt x="3742884" y="188155"/>
                  </a:lnTo>
                </a:path>
                <a:path w="8977630" h="188595">
                  <a:moveTo>
                    <a:pt x="3742884" y="0"/>
                  </a:moveTo>
                  <a:lnTo>
                    <a:pt x="3742884" y="188155"/>
                  </a:lnTo>
                </a:path>
                <a:path w="8977630" h="188595">
                  <a:moveTo>
                    <a:pt x="4394697" y="0"/>
                  </a:moveTo>
                  <a:lnTo>
                    <a:pt x="4394697" y="188155"/>
                  </a:lnTo>
                </a:path>
                <a:path w="8977630" h="188595">
                  <a:moveTo>
                    <a:pt x="4394697" y="0"/>
                  </a:moveTo>
                  <a:lnTo>
                    <a:pt x="4394697" y="188155"/>
                  </a:lnTo>
                </a:path>
                <a:path w="8977630" h="188595">
                  <a:moveTo>
                    <a:pt x="5053230" y="0"/>
                  </a:moveTo>
                  <a:lnTo>
                    <a:pt x="5053230" y="188155"/>
                  </a:lnTo>
                </a:path>
                <a:path w="8977630" h="188595">
                  <a:moveTo>
                    <a:pt x="5053230" y="0"/>
                  </a:moveTo>
                  <a:lnTo>
                    <a:pt x="5053230" y="188155"/>
                  </a:lnTo>
                </a:path>
                <a:path w="8977630" h="188595">
                  <a:moveTo>
                    <a:pt x="5705043" y="0"/>
                  </a:moveTo>
                  <a:lnTo>
                    <a:pt x="5705043" y="188155"/>
                  </a:lnTo>
                </a:path>
                <a:path w="8977630" h="188595">
                  <a:moveTo>
                    <a:pt x="5705043" y="0"/>
                  </a:moveTo>
                  <a:lnTo>
                    <a:pt x="5705043" y="188155"/>
                  </a:lnTo>
                </a:path>
                <a:path w="8977630" h="188595">
                  <a:moveTo>
                    <a:pt x="6356856" y="0"/>
                  </a:moveTo>
                  <a:lnTo>
                    <a:pt x="6356856" y="188155"/>
                  </a:lnTo>
                </a:path>
                <a:path w="8977630" h="188595">
                  <a:moveTo>
                    <a:pt x="6356856" y="0"/>
                  </a:moveTo>
                  <a:lnTo>
                    <a:pt x="6356856" y="188155"/>
                  </a:lnTo>
                </a:path>
                <a:path w="8977630" h="188595">
                  <a:moveTo>
                    <a:pt x="7015389" y="0"/>
                  </a:moveTo>
                  <a:lnTo>
                    <a:pt x="7015389" y="188155"/>
                  </a:lnTo>
                </a:path>
                <a:path w="8977630" h="188595">
                  <a:moveTo>
                    <a:pt x="7015389" y="0"/>
                  </a:moveTo>
                  <a:lnTo>
                    <a:pt x="7015389" y="188155"/>
                  </a:lnTo>
                </a:path>
                <a:path w="8977630" h="188595">
                  <a:moveTo>
                    <a:pt x="7667201" y="0"/>
                  </a:moveTo>
                  <a:lnTo>
                    <a:pt x="7667201" y="188155"/>
                  </a:lnTo>
                </a:path>
                <a:path w="8977630" h="188595">
                  <a:moveTo>
                    <a:pt x="7667201" y="0"/>
                  </a:moveTo>
                  <a:lnTo>
                    <a:pt x="7667201" y="188155"/>
                  </a:lnTo>
                </a:path>
                <a:path w="8977630" h="188595">
                  <a:moveTo>
                    <a:pt x="8319015" y="0"/>
                  </a:moveTo>
                  <a:lnTo>
                    <a:pt x="8319015" y="188155"/>
                  </a:lnTo>
                </a:path>
                <a:path w="8977630" h="188595">
                  <a:moveTo>
                    <a:pt x="8319015" y="0"/>
                  </a:moveTo>
                  <a:lnTo>
                    <a:pt x="8319015" y="188155"/>
                  </a:lnTo>
                </a:path>
                <a:path w="8977630" h="188595">
                  <a:moveTo>
                    <a:pt x="8977547" y="0"/>
                  </a:moveTo>
                  <a:lnTo>
                    <a:pt x="8977547" y="188155"/>
                  </a:lnTo>
                </a:path>
                <a:path w="8977630" h="188595">
                  <a:moveTo>
                    <a:pt x="8977547" y="0"/>
                  </a:moveTo>
                  <a:lnTo>
                    <a:pt x="8977547" y="188155"/>
                  </a:lnTo>
                </a:path>
              </a:pathLst>
            </a:custGeom>
            <a:ln w="10079">
              <a:solidFill>
                <a:srgbClr val="D9D9D9"/>
              </a:solidFill>
            </a:ln>
          </p:spPr>
          <p:txBody>
            <a:bodyPr wrap="square" lIns="0" tIns="0" rIns="0" bIns="0" rtlCol="0"/>
            <a:lstStyle/>
            <a:p>
              <a:endParaRPr/>
            </a:p>
          </p:txBody>
        </p:sp>
        <p:sp>
          <p:nvSpPr>
            <p:cNvPr id="113" name="object 113"/>
            <p:cNvSpPr/>
            <p:nvPr/>
          </p:nvSpPr>
          <p:spPr>
            <a:xfrm>
              <a:off x="938354" y="5567942"/>
              <a:ext cx="60960" cy="67310"/>
            </a:xfrm>
            <a:custGeom>
              <a:avLst/>
              <a:gdLst/>
              <a:ahLst/>
              <a:cxnLst/>
              <a:rect l="l" t="t" r="r" b="b"/>
              <a:pathLst>
                <a:path w="60959" h="67310">
                  <a:moveTo>
                    <a:pt x="60483" y="67204"/>
                  </a:moveTo>
                  <a:lnTo>
                    <a:pt x="0" y="67204"/>
                  </a:lnTo>
                  <a:lnTo>
                    <a:pt x="0" y="0"/>
                  </a:lnTo>
                  <a:lnTo>
                    <a:pt x="60483" y="0"/>
                  </a:lnTo>
                  <a:lnTo>
                    <a:pt x="60483" y="67204"/>
                  </a:lnTo>
                  <a:close/>
                </a:path>
              </a:pathLst>
            </a:custGeom>
            <a:solidFill>
              <a:srgbClr val="005DFA"/>
            </a:solidFill>
          </p:spPr>
          <p:txBody>
            <a:bodyPr wrap="square" lIns="0" tIns="0" rIns="0" bIns="0" rtlCol="0"/>
            <a:lstStyle/>
            <a:p>
              <a:endParaRPr/>
            </a:p>
          </p:txBody>
        </p:sp>
      </p:grpSp>
      <p:sp>
        <p:nvSpPr>
          <p:cNvPr id="114" name="object 114"/>
          <p:cNvSpPr txBox="1"/>
          <p:nvPr/>
        </p:nvSpPr>
        <p:spPr>
          <a:xfrm>
            <a:off x="1017647" y="5502654"/>
            <a:ext cx="243840" cy="170815"/>
          </a:xfrm>
          <a:prstGeom prst="rect">
            <a:avLst/>
          </a:prstGeom>
        </p:spPr>
        <p:txBody>
          <a:bodyPr vert="horz" wrap="square" lIns="0" tIns="12700" rIns="0" bIns="0" rtlCol="0">
            <a:spAutoFit/>
          </a:bodyPr>
          <a:lstStyle/>
          <a:p>
            <a:pPr marL="12700">
              <a:lnSpc>
                <a:spcPct val="100000"/>
              </a:lnSpc>
              <a:spcBef>
                <a:spcPts val="100"/>
              </a:spcBef>
            </a:pPr>
            <a:r>
              <a:rPr sz="950" spc="-20" dirty="0">
                <a:solidFill>
                  <a:srgbClr val="585858"/>
                </a:solidFill>
                <a:latin typeface="Calibri"/>
                <a:cs typeface="Calibri"/>
              </a:rPr>
              <a:t>DIST</a:t>
            </a:r>
            <a:endParaRPr sz="950">
              <a:latin typeface="Calibri"/>
              <a:cs typeface="Calibri"/>
            </a:endParaRPr>
          </a:p>
        </p:txBody>
      </p:sp>
      <p:sp>
        <p:nvSpPr>
          <p:cNvPr id="115" name="object 115"/>
          <p:cNvSpPr txBox="1"/>
          <p:nvPr/>
        </p:nvSpPr>
        <p:spPr>
          <a:xfrm>
            <a:off x="1541462" y="5505912"/>
            <a:ext cx="300990" cy="170815"/>
          </a:xfrm>
          <a:prstGeom prst="rect">
            <a:avLst/>
          </a:prstGeom>
        </p:spPr>
        <p:txBody>
          <a:bodyPr vert="horz" wrap="square" lIns="0" tIns="12700" rIns="0" bIns="0" rtlCol="0">
            <a:spAutoFit/>
          </a:bodyPr>
          <a:lstStyle/>
          <a:p>
            <a:pPr marL="12700">
              <a:lnSpc>
                <a:spcPct val="100000"/>
              </a:lnSpc>
              <a:spcBef>
                <a:spcPts val="100"/>
              </a:spcBef>
            </a:pPr>
            <a:r>
              <a:rPr sz="950" spc="-10" dirty="0">
                <a:solidFill>
                  <a:srgbClr val="585858"/>
                </a:solidFill>
                <a:latin typeface="Calibri"/>
                <a:cs typeface="Calibri"/>
              </a:rPr>
              <a:t>1,980</a:t>
            </a:r>
            <a:endParaRPr sz="950">
              <a:latin typeface="Calibri"/>
              <a:cs typeface="Calibri"/>
            </a:endParaRPr>
          </a:p>
        </p:txBody>
      </p:sp>
      <p:sp>
        <p:nvSpPr>
          <p:cNvPr id="116" name="object 116"/>
          <p:cNvSpPr txBox="1"/>
          <p:nvPr/>
        </p:nvSpPr>
        <p:spPr>
          <a:xfrm>
            <a:off x="2195784" y="5505911"/>
            <a:ext cx="300990" cy="170815"/>
          </a:xfrm>
          <a:prstGeom prst="rect">
            <a:avLst/>
          </a:prstGeom>
        </p:spPr>
        <p:txBody>
          <a:bodyPr vert="horz" wrap="square" lIns="0" tIns="12700" rIns="0" bIns="0" rtlCol="0">
            <a:spAutoFit/>
          </a:bodyPr>
          <a:lstStyle/>
          <a:p>
            <a:pPr marL="12700">
              <a:lnSpc>
                <a:spcPct val="100000"/>
              </a:lnSpc>
              <a:spcBef>
                <a:spcPts val="100"/>
              </a:spcBef>
            </a:pPr>
            <a:r>
              <a:rPr sz="950" spc="-10" dirty="0">
                <a:solidFill>
                  <a:srgbClr val="585858"/>
                </a:solidFill>
                <a:latin typeface="Calibri"/>
                <a:cs typeface="Calibri"/>
              </a:rPr>
              <a:t>2,154</a:t>
            </a:r>
            <a:endParaRPr sz="950">
              <a:latin typeface="Calibri"/>
              <a:cs typeface="Calibri"/>
            </a:endParaRPr>
          </a:p>
        </p:txBody>
      </p:sp>
      <p:sp>
        <p:nvSpPr>
          <p:cNvPr id="117" name="object 117"/>
          <p:cNvSpPr txBox="1"/>
          <p:nvPr/>
        </p:nvSpPr>
        <p:spPr>
          <a:xfrm>
            <a:off x="2850107" y="5505912"/>
            <a:ext cx="300990" cy="170815"/>
          </a:xfrm>
          <a:prstGeom prst="rect">
            <a:avLst/>
          </a:prstGeom>
        </p:spPr>
        <p:txBody>
          <a:bodyPr vert="horz" wrap="square" lIns="0" tIns="12700" rIns="0" bIns="0" rtlCol="0">
            <a:spAutoFit/>
          </a:bodyPr>
          <a:lstStyle/>
          <a:p>
            <a:pPr marL="12700">
              <a:lnSpc>
                <a:spcPct val="100000"/>
              </a:lnSpc>
              <a:spcBef>
                <a:spcPts val="100"/>
              </a:spcBef>
            </a:pPr>
            <a:r>
              <a:rPr sz="950" spc="-10" dirty="0">
                <a:solidFill>
                  <a:srgbClr val="585858"/>
                </a:solidFill>
                <a:latin typeface="Calibri"/>
                <a:cs typeface="Calibri"/>
              </a:rPr>
              <a:t>2,597</a:t>
            </a:r>
            <a:endParaRPr sz="950">
              <a:latin typeface="Calibri"/>
              <a:cs typeface="Calibri"/>
            </a:endParaRPr>
          </a:p>
        </p:txBody>
      </p:sp>
      <p:sp>
        <p:nvSpPr>
          <p:cNvPr id="118" name="object 118"/>
          <p:cNvSpPr txBox="1"/>
          <p:nvPr/>
        </p:nvSpPr>
        <p:spPr>
          <a:xfrm>
            <a:off x="3504430" y="5505911"/>
            <a:ext cx="300990" cy="170815"/>
          </a:xfrm>
          <a:prstGeom prst="rect">
            <a:avLst/>
          </a:prstGeom>
        </p:spPr>
        <p:txBody>
          <a:bodyPr vert="horz" wrap="square" lIns="0" tIns="12700" rIns="0" bIns="0" rtlCol="0">
            <a:spAutoFit/>
          </a:bodyPr>
          <a:lstStyle/>
          <a:p>
            <a:pPr marL="12700">
              <a:lnSpc>
                <a:spcPct val="100000"/>
              </a:lnSpc>
              <a:spcBef>
                <a:spcPts val="100"/>
              </a:spcBef>
            </a:pPr>
            <a:r>
              <a:rPr sz="950" spc="-10" dirty="0">
                <a:solidFill>
                  <a:srgbClr val="585858"/>
                </a:solidFill>
                <a:latin typeface="Calibri"/>
                <a:cs typeface="Calibri"/>
              </a:rPr>
              <a:t>2,831</a:t>
            </a:r>
            <a:endParaRPr sz="950">
              <a:latin typeface="Calibri"/>
              <a:cs typeface="Calibri"/>
            </a:endParaRPr>
          </a:p>
        </p:txBody>
      </p:sp>
      <p:sp>
        <p:nvSpPr>
          <p:cNvPr id="119" name="object 119"/>
          <p:cNvSpPr txBox="1"/>
          <p:nvPr/>
        </p:nvSpPr>
        <p:spPr>
          <a:xfrm>
            <a:off x="4158751" y="5505911"/>
            <a:ext cx="300990" cy="170815"/>
          </a:xfrm>
          <a:prstGeom prst="rect">
            <a:avLst/>
          </a:prstGeom>
        </p:spPr>
        <p:txBody>
          <a:bodyPr vert="horz" wrap="square" lIns="0" tIns="12700" rIns="0" bIns="0" rtlCol="0">
            <a:spAutoFit/>
          </a:bodyPr>
          <a:lstStyle/>
          <a:p>
            <a:pPr marL="12700">
              <a:lnSpc>
                <a:spcPct val="100000"/>
              </a:lnSpc>
              <a:spcBef>
                <a:spcPts val="100"/>
              </a:spcBef>
            </a:pPr>
            <a:r>
              <a:rPr sz="950" spc="-10" dirty="0">
                <a:solidFill>
                  <a:srgbClr val="585858"/>
                </a:solidFill>
                <a:latin typeface="Calibri"/>
                <a:cs typeface="Calibri"/>
              </a:rPr>
              <a:t>2,506</a:t>
            </a:r>
            <a:endParaRPr sz="950">
              <a:latin typeface="Calibri"/>
              <a:cs typeface="Calibri"/>
            </a:endParaRPr>
          </a:p>
        </p:txBody>
      </p:sp>
      <p:sp>
        <p:nvSpPr>
          <p:cNvPr id="120" name="object 120"/>
          <p:cNvSpPr txBox="1"/>
          <p:nvPr/>
        </p:nvSpPr>
        <p:spPr>
          <a:xfrm>
            <a:off x="4813075" y="5505911"/>
            <a:ext cx="300990" cy="170815"/>
          </a:xfrm>
          <a:prstGeom prst="rect">
            <a:avLst/>
          </a:prstGeom>
        </p:spPr>
        <p:txBody>
          <a:bodyPr vert="horz" wrap="square" lIns="0" tIns="12700" rIns="0" bIns="0" rtlCol="0">
            <a:spAutoFit/>
          </a:bodyPr>
          <a:lstStyle/>
          <a:p>
            <a:pPr marL="12700">
              <a:lnSpc>
                <a:spcPct val="100000"/>
              </a:lnSpc>
              <a:spcBef>
                <a:spcPts val="100"/>
              </a:spcBef>
            </a:pPr>
            <a:r>
              <a:rPr sz="950" spc="-10" dirty="0">
                <a:solidFill>
                  <a:srgbClr val="585858"/>
                </a:solidFill>
                <a:latin typeface="Calibri"/>
                <a:cs typeface="Calibri"/>
              </a:rPr>
              <a:t>2,095</a:t>
            </a:r>
            <a:endParaRPr sz="950">
              <a:latin typeface="Calibri"/>
              <a:cs typeface="Calibri"/>
            </a:endParaRPr>
          </a:p>
        </p:txBody>
      </p:sp>
      <p:sp>
        <p:nvSpPr>
          <p:cNvPr id="121" name="object 121"/>
          <p:cNvSpPr txBox="1"/>
          <p:nvPr/>
        </p:nvSpPr>
        <p:spPr>
          <a:xfrm>
            <a:off x="5467398" y="5505911"/>
            <a:ext cx="300990" cy="170815"/>
          </a:xfrm>
          <a:prstGeom prst="rect">
            <a:avLst/>
          </a:prstGeom>
        </p:spPr>
        <p:txBody>
          <a:bodyPr vert="horz" wrap="square" lIns="0" tIns="12700" rIns="0" bIns="0" rtlCol="0">
            <a:spAutoFit/>
          </a:bodyPr>
          <a:lstStyle/>
          <a:p>
            <a:pPr marL="12700">
              <a:lnSpc>
                <a:spcPct val="100000"/>
              </a:lnSpc>
              <a:spcBef>
                <a:spcPts val="100"/>
              </a:spcBef>
            </a:pPr>
            <a:r>
              <a:rPr sz="950" spc="-10" dirty="0">
                <a:solidFill>
                  <a:srgbClr val="585858"/>
                </a:solidFill>
                <a:latin typeface="Calibri"/>
                <a:cs typeface="Calibri"/>
              </a:rPr>
              <a:t>2,889</a:t>
            </a:r>
            <a:endParaRPr sz="950">
              <a:latin typeface="Calibri"/>
              <a:cs typeface="Calibri"/>
            </a:endParaRPr>
          </a:p>
        </p:txBody>
      </p:sp>
      <p:sp>
        <p:nvSpPr>
          <p:cNvPr id="122" name="object 122"/>
          <p:cNvSpPr txBox="1"/>
          <p:nvPr/>
        </p:nvSpPr>
        <p:spPr>
          <a:xfrm>
            <a:off x="6121721" y="5505912"/>
            <a:ext cx="300990" cy="170815"/>
          </a:xfrm>
          <a:prstGeom prst="rect">
            <a:avLst/>
          </a:prstGeom>
        </p:spPr>
        <p:txBody>
          <a:bodyPr vert="horz" wrap="square" lIns="0" tIns="12700" rIns="0" bIns="0" rtlCol="0">
            <a:spAutoFit/>
          </a:bodyPr>
          <a:lstStyle/>
          <a:p>
            <a:pPr marL="12700">
              <a:lnSpc>
                <a:spcPct val="100000"/>
              </a:lnSpc>
              <a:spcBef>
                <a:spcPts val="100"/>
              </a:spcBef>
            </a:pPr>
            <a:r>
              <a:rPr sz="950" spc="-10" dirty="0">
                <a:solidFill>
                  <a:srgbClr val="585858"/>
                </a:solidFill>
                <a:latin typeface="Calibri"/>
                <a:cs typeface="Calibri"/>
              </a:rPr>
              <a:t>3,167</a:t>
            </a:r>
            <a:endParaRPr sz="950">
              <a:latin typeface="Calibri"/>
              <a:cs typeface="Calibri"/>
            </a:endParaRPr>
          </a:p>
        </p:txBody>
      </p:sp>
      <p:sp>
        <p:nvSpPr>
          <p:cNvPr id="123" name="object 123"/>
          <p:cNvSpPr txBox="1"/>
          <p:nvPr/>
        </p:nvSpPr>
        <p:spPr>
          <a:xfrm>
            <a:off x="6776042" y="5505911"/>
            <a:ext cx="300990" cy="170815"/>
          </a:xfrm>
          <a:prstGeom prst="rect">
            <a:avLst/>
          </a:prstGeom>
        </p:spPr>
        <p:txBody>
          <a:bodyPr vert="horz" wrap="square" lIns="0" tIns="12700" rIns="0" bIns="0" rtlCol="0">
            <a:spAutoFit/>
          </a:bodyPr>
          <a:lstStyle/>
          <a:p>
            <a:pPr marL="12700">
              <a:lnSpc>
                <a:spcPct val="100000"/>
              </a:lnSpc>
              <a:spcBef>
                <a:spcPts val="100"/>
              </a:spcBef>
            </a:pPr>
            <a:r>
              <a:rPr sz="950" spc="-10" dirty="0">
                <a:solidFill>
                  <a:srgbClr val="585858"/>
                </a:solidFill>
                <a:latin typeface="Calibri"/>
                <a:cs typeface="Calibri"/>
              </a:rPr>
              <a:t>2,989</a:t>
            </a:r>
            <a:endParaRPr sz="950">
              <a:latin typeface="Calibri"/>
              <a:cs typeface="Calibri"/>
            </a:endParaRPr>
          </a:p>
        </p:txBody>
      </p:sp>
      <p:sp>
        <p:nvSpPr>
          <p:cNvPr id="124" name="object 124"/>
          <p:cNvSpPr txBox="1"/>
          <p:nvPr/>
        </p:nvSpPr>
        <p:spPr>
          <a:xfrm>
            <a:off x="7430365" y="5505912"/>
            <a:ext cx="300990" cy="170815"/>
          </a:xfrm>
          <a:prstGeom prst="rect">
            <a:avLst/>
          </a:prstGeom>
        </p:spPr>
        <p:txBody>
          <a:bodyPr vert="horz" wrap="square" lIns="0" tIns="12700" rIns="0" bIns="0" rtlCol="0">
            <a:spAutoFit/>
          </a:bodyPr>
          <a:lstStyle/>
          <a:p>
            <a:pPr marL="12700">
              <a:lnSpc>
                <a:spcPct val="100000"/>
              </a:lnSpc>
              <a:spcBef>
                <a:spcPts val="100"/>
              </a:spcBef>
            </a:pPr>
            <a:r>
              <a:rPr sz="950" spc="-10" dirty="0">
                <a:solidFill>
                  <a:srgbClr val="585858"/>
                </a:solidFill>
                <a:latin typeface="Calibri"/>
                <a:cs typeface="Calibri"/>
              </a:rPr>
              <a:t>3,027</a:t>
            </a:r>
            <a:endParaRPr sz="950">
              <a:latin typeface="Calibri"/>
              <a:cs typeface="Calibri"/>
            </a:endParaRPr>
          </a:p>
        </p:txBody>
      </p:sp>
      <p:sp>
        <p:nvSpPr>
          <p:cNvPr id="125" name="object 125"/>
          <p:cNvSpPr txBox="1"/>
          <p:nvPr/>
        </p:nvSpPr>
        <p:spPr>
          <a:xfrm>
            <a:off x="8084689" y="5505911"/>
            <a:ext cx="300990" cy="170815"/>
          </a:xfrm>
          <a:prstGeom prst="rect">
            <a:avLst/>
          </a:prstGeom>
        </p:spPr>
        <p:txBody>
          <a:bodyPr vert="horz" wrap="square" lIns="0" tIns="12700" rIns="0" bIns="0" rtlCol="0">
            <a:spAutoFit/>
          </a:bodyPr>
          <a:lstStyle/>
          <a:p>
            <a:pPr marL="12700">
              <a:lnSpc>
                <a:spcPct val="100000"/>
              </a:lnSpc>
              <a:spcBef>
                <a:spcPts val="100"/>
              </a:spcBef>
            </a:pPr>
            <a:r>
              <a:rPr sz="950" spc="-10" dirty="0">
                <a:solidFill>
                  <a:srgbClr val="585858"/>
                </a:solidFill>
                <a:latin typeface="Calibri"/>
                <a:cs typeface="Calibri"/>
              </a:rPr>
              <a:t>2,453</a:t>
            </a:r>
            <a:endParaRPr sz="950">
              <a:latin typeface="Calibri"/>
              <a:cs typeface="Calibri"/>
            </a:endParaRPr>
          </a:p>
        </p:txBody>
      </p:sp>
      <p:sp>
        <p:nvSpPr>
          <p:cNvPr id="126" name="object 126"/>
          <p:cNvSpPr txBox="1"/>
          <p:nvPr/>
        </p:nvSpPr>
        <p:spPr>
          <a:xfrm>
            <a:off x="8739012" y="5505912"/>
            <a:ext cx="300990" cy="170815"/>
          </a:xfrm>
          <a:prstGeom prst="rect">
            <a:avLst/>
          </a:prstGeom>
        </p:spPr>
        <p:txBody>
          <a:bodyPr vert="horz" wrap="square" lIns="0" tIns="12700" rIns="0" bIns="0" rtlCol="0">
            <a:spAutoFit/>
          </a:bodyPr>
          <a:lstStyle/>
          <a:p>
            <a:pPr marL="12700">
              <a:lnSpc>
                <a:spcPct val="100000"/>
              </a:lnSpc>
              <a:spcBef>
                <a:spcPts val="100"/>
              </a:spcBef>
            </a:pPr>
            <a:r>
              <a:rPr sz="950" spc="-10" dirty="0">
                <a:solidFill>
                  <a:srgbClr val="585858"/>
                </a:solidFill>
                <a:latin typeface="Calibri"/>
                <a:cs typeface="Calibri"/>
              </a:rPr>
              <a:t>2,436</a:t>
            </a:r>
            <a:endParaRPr sz="950">
              <a:latin typeface="Calibri"/>
              <a:cs typeface="Calibri"/>
            </a:endParaRPr>
          </a:p>
        </p:txBody>
      </p:sp>
      <p:sp>
        <p:nvSpPr>
          <p:cNvPr id="127" name="object 127"/>
          <p:cNvSpPr txBox="1"/>
          <p:nvPr/>
        </p:nvSpPr>
        <p:spPr>
          <a:xfrm>
            <a:off x="9393332" y="5505911"/>
            <a:ext cx="300990" cy="170815"/>
          </a:xfrm>
          <a:prstGeom prst="rect">
            <a:avLst/>
          </a:prstGeom>
        </p:spPr>
        <p:txBody>
          <a:bodyPr vert="horz" wrap="square" lIns="0" tIns="12700" rIns="0" bIns="0" rtlCol="0">
            <a:spAutoFit/>
          </a:bodyPr>
          <a:lstStyle/>
          <a:p>
            <a:pPr marL="12700">
              <a:lnSpc>
                <a:spcPct val="100000"/>
              </a:lnSpc>
              <a:spcBef>
                <a:spcPts val="100"/>
              </a:spcBef>
            </a:pPr>
            <a:r>
              <a:rPr sz="950" spc="-10" dirty="0">
                <a:solidFill>
                  <a:srgbClr val="585858"/>
                </a:solidFill>
                <a:latin typeface="Calibri"/>
                <a:cs typeface="Calibri"/>
              </a:rPr>
              <a:t>2,688</a:t>
            </a:r>
            <a:endParaRPr sz="950">
              <a:latin typeface="Calibri"/>
              <a:cs typeface="Calibri"/>
            </a:endParaRPr>
          </a:p>
        </p:txBody>
      </p:sp>
      <p:grpSp>
        <p:nvGrpSpPr>
          <p:cNvPr id="128" name="object 128"/>
          <p:cNvGrpSpPr/>
          <p:nvPr/>
        </p:nvGrpSpPr>
        <p:grpSpPr>
          <a:xfrm>
            <a:off x="889596" y="5693899"/>
            <a:ext cx="8987790" cy="205104"/>
            <a:chOff x="889596" y="5693899"/>
            <a:chExt cx="8987790" cy="205104"/>
          </a:xfrm>
        </p:grpSpPr>
        <p:sp>
          <p:nvSpPr>
            <p:cNvPr id="129" name="object 129"/>
            <p:cNvSpPr/>
            <p:nvPr/>
          </p:nvSpPr>
          <p:spPr>
            <a:xfrm>
              <a:off x="894676" y="5698979"/>
              <a:ext cx="8977630" cy="194945"/>
            </a:xfrm>
            <a:custGeom>
              <a:avLst/>
              <a:gdLst/>
              <a:ahLst/>
              <a:cxnLst/>
              <a:rect l="l" t="t" r="r" b="b"/>
              <a:pathLst>
                <a:path w="8977630" h="194945">
                  <a:moveTo>
                    <a:pt x="0" y="0"/>
                  </a:moveTo>
                  <a:lnTo>
                    <a:pt x="8977547" y="0"/>
                  </a:lnTo>
                </a:path>
                <a:path w="8977630" h="194945">
                  <a:moveTo>
                    <a:pt x="0" y="0"/>
                  </a:moveTo>
                  <a:lnTo>
                    <a:pt x="0" y="194875"/>
                  </a:lnTo>
                </a:path>
                <a:path w="8977630" h="194945">
                  <a:moveTo>
                    <a:pt x="470380" y="0"/>
                  </a:moveTo>
                  <a:lnTo>
                    <a:pt x="470380" y="194875"/>
                  </a:lnTo>
                </a:path>
                <a:path w="8977630" h="194945">
                  <a:moveTo>
                    <a:pt x="470380" y="0"/>
                  </a:moveTo>
                  <a:lnTo>
                    <a:pt x="470380" y="194875"/>
                  </a:lnTo>
                </a:path>
                <a:path w="8977630" h="194945">
                  <a:moveTo>
                    <a:pt x="1122193" y="0"/>
                  </a:moveTo>
                  <a:lnTo>
                    <a:pt x="1122193" y="194875"/>
                  </a:lnTo>
                </a:path>
                <a:path w="8977630" h="194945">
                  <a:moveTo>
                    <a:pt x="1122193" y="0"/>
                  </a:moveTo>
                  <a:lnTo>
                    <a:pt x="1122193" y="194875"/>
                  </a:lnTo>
                </a:path>
                <a:path w="8977630" h="194945">
                  <a:moveTo>
                    <a:pt x="1780726" y="0"/>
                  </a:moveTo>
                  <a:lnTo>
                    <a:pt x="1780726" y="194875"/>
                  </a:lnTo>
                </a:path>
                <a:path w="8977630" h="194945">
                  <a:moveTo>
                    <a:pt x="1780726" y="0"/>
                  </a:moveTo>
                  <a:lnTo>
                    <a:pt x="1780726" y="194875"/>
                  </a:lnTo>
                </a:path>
                <a:path w="8977630" h="194945">
                  <a:moveTo>
                    <a:pt x="2432539" y="0"/>
                  </a:moveTo>
                  <a:lnTo>
                    <a:pt x="2432539" y="194875"/>
                  </a:lnTo>
                </a:path>
                <a:path w="8977630" h="194945">
                  <a:moveTo>
                    <a:pt x="2432539" y="0"/>
                  </a:moveTo>
                  <a:lnTo>
                    <a:pt x="2432539" y="194875"/>
                  </a:lnTo>
                </a:path>
                <a:path w="8977630" h="194945">
                  <a:moveTo>
                    <a:pt x="3084352" y="0"/>
                  </a:moveTo>
                  <a:lnTo>
                    <a:pt x="3084352" y="194875"/>
                  </a:lnTo>
                </a:path>
                <a:path w="8977630" h="194945">
                  <a:moveTo>
                    <a:pt x="3084352" y="0"/>
                  </a:moveTo>
                  <a:lnTo>
                    <a:pt x="3084352" y="194875"/>
                  </a:lnTo>
                </a:path>
                <a:path w="8977630" h="194945">
                  <a:moveTo>
                    <a:pt x="3742884" y="0"/>
                  </a:moveTo>
                  <a:lnTo>
                    <a:pt x="3742884" y="194875"/>
                  </a:lnTo>
                </a:path>
                <a:path w="8977630" h="194945">
                  <a:moveTo>
                    <a:pt x="3742884" y="0"/>
                  </a:moveTo>
                  <a:lnTo>
                    <a:pt x="3742884" y="194875"/>
                  </a:lnTo>
                </a:path>
                <a:path w="8977630" h="194945">
                  <a:moveTo>
                    <a:pt x="4394697" y="0"/>
                  </a:moveTo>
                  <a:lnTo>
                    <a:pt x="4394697" y="194875"/>
                  </a:lnTo>
                </a:path>
                <a:path w="8977630" h="194945">
                  <a:moveTo>
                    <a:pt x="4394697" y="0"/>
                  </a:moveTo>
                  <a:lnTo>
                    <a:pt x="4394697" y="194875"/>
                  </a:lnTo>
                </a:path>
                <a:path w="8977630" h="194945">
                  <a:moveTo>
                    <a:pt x="5053230" y="0"/>
                  </a:moveTo>
                  <a:lnTo>
                    <a:pt x="5053230" y="194875"/>
                  </a:lnTo>
                </a:path>
                <a:path w="8977630" h="194945">
                  <a:moveTo>
                    <a:pt x="5053230" y="0"/>
                  </a:moveTo>
                  <a:lnTo>
                    <a:pt x="5053230" y="194875"/>
                  </a:lnTo>
                </a:path>
                <a:path w="8977630" h="194945">
                  <a:moveTo>
                    <a:pt x="5705043" y="0"/>
                  </a:moveTo>
                  <a:lnTo>
                    <a:pt x="5705043" y="194875"/>
                  </a:lnTo>
                </a:path>
                <a:path w="8977630" h="194945">
                  <a:moveTo>
                    <a:pt x="5705043" y="0"/>
                  </a:moveTo>
                  <a:lnTo>
                    <a:pt x="5705043" y="194875"/>
                  </a:lnTo>
                </a:path>
                <a:path w="8977630" h="194945">
                  <a:moveTo>
                    <a:pt x="6356856" y="0"/>
                  </a:moveTo>
                  <a:lnTo>
                    <a:pt x="6356856" y="194875"/>
                  </a:lnTo>
                </a:path>
                <a:path w="8977630" h="194945">
                  <a:moveTo>
                    <a:pt x="6356856" y="0"/>
                  </a:moveTo>
                  <a:lnTo>
                    <a:pt x="6356856" y="194875"/>
                  </a:lnTo>
                </a:path>
                <a:path w="8977630" h="194945">
                  <a:moveTo>
                    <a:pt x="7015389" y="0"/>
                  </a:moveTo>
                  <a:lnTo>
                    <a:pt x="7015389" y="194875"/>
                  </a:lnTo>
                </a:path>
                <a:path w="8977630" h="194945">
                  <a:moveTo>
                    <a:pt x="7015389" y="0"/>
                  </a:moveTo>
                  <a:lnTo>
                    <a:pt x="7015389" y="194875"/>
                  </a:lnTo>
                </a:path>
                <a:path w="8977630" h="194945">
                  <a:moveTo>
                    <a:pt x="7667201" y="0"/>
                  </a:moveTo>
                  <a:lnTo>
                    <a:pt x="7667201" y="194875"/>
                  </a:lnTo>
                </a:path>
                <a:path w="8977630" h="194945">
                  <a:moveTo>
                    <a:pt x="7667201" y="0"/>
                  </a:moveTo>
                  <a:lnTo>
                    <a:pt x="7667201" y="194875"/>
                  </a:lnTo>
                </a:path>
                <a:path w="8977630" h="194945">
                  <a:moveTo>
                    <a:pt x="8319015" y="0"/>
                  </a:moveTo>
                  <a:lnTo>
                    <a:pt x="8319015" y="194875"/>
                  </a:lnTo>
                </a:path>
                <a:path w="8977630" h="194945">
                  <a:moveTo>
                    <a:pt x="8319015" y="0"/>
                  </a:moveTo>
                  <a:lnTo>
                    <a:pt x="8319015" y="194875"/>
                  </a:lnTo>
                </a:path>
                <a:path w="8977630" h="194945">
                  <a:moveTo>
                    <a:pt x="8977547" y="0"/>
                  </a:moveTo>
                  <a:lnTo>
                    <a:pt x="8977547" y="194875"/>
                  </a:lnTo>
                </a:path>
                <a:path w="8977630" h="194945">
                  <a:moveTo>
                    <a:pt x="8977547" y="0"/>
                  </a:moveTo>
                  <a:lnTo>
                    <a:pt x="8977547" y="194875"/>
                  </a:lnTo>
                </a:path>
              </a:pathLst>
            </a:custGeom>
            <a:ln w="10079">
              <a:solidFill>
                <a:srgbClr val="D9D9D9"/>
              </a:solidFill>
            </a:ln>
          </p:spPr>
          <p:txBody>
            <a:bodyPr wrap="square" lIns="0" tIns="0" rIns="0" bIns="0" rtlCol="0"/>
            <a:lstStyle/>
            <a:p>
              <a:endParaRPr/>
            </a:p>
          </p:txBody>
        </p:sp>
        <p:sp>
          <p:nvSpPr>
            <p:cNvPr id="130" name="object 130"/>
            <p:cNvSpPr/>
            <p:nvPr/>
          </p:nvSpPr>
          <p:spPr>
            <a:xfrm>
              <a:off x="938354" y="5762818"/>
              <a:ext cx="60960" cy="67310"/>
            </a:xfrm>
            <a:custGeom>
              <a:avLst/>
              <a:gdLst/>
              <a:ahLst/>
              <a:cxnLst/>
              <a:rect l="l" t="t" r="r" b="b"/>
              <a:pathLst>
                <a:path w="60959" h="67310">
                  <a:moveTo>
                    <a:pt x="60483" y="67204"/>
                  </a:moveTo>
                  <a:lnTo>
                    <a:pt x="0" y="67204"/>
                  </a:lnTo>
                  <a:lnTo>
                    <a:pt x="0" y="0"/>
                  </a:lnTo>
                  <a:lnTo>
                    <a:pt x="60483" y="0"/>
                  </a:lnTo>
                  <a:lnTo>
                    <a:pt x="60483" y="67204"/>
                  </a:lnTo>
                  <a:close/>
                </a:path>
              </a:pathLst>
            </a:custGeom>
            <a:solidFill>
              <a:srgbClr val="1AA16C"/>
            </a:solidFill>
          </p:spPr>
          <p:txBody>
            <a:bodyPr wrap="square" lIns="0" tIns="0" rIns="0" bIns="0" rtlCol="0"/>
            <a:lstStyle/>
            <a:p>
              <a:endParaRPr/>
            </a:p>
          </p:txBody>
        </p:sp>
      </p:grpSp>
      <p:sp>
        <p:nvSpPr>
          <p:cNvPr id="131" name="object 131"/>
          <p:cNvSpPr txBox="1"/>
          <p:nvPr/>
        </p:nvSpPr>
        <p:spPr>
          <a:xfrm>
            <a:off x="1017647" y="5695647"/>
            <a:ext cx="165735" cy="170815"/>
          </a:xfrm>
          <a:prstGeom prst="rect">
            <a:avLst/>
          </a:prstGeom>
        </p:spPr>
        <p:txBody>
          <a:bodyPr vert="horz" wrap="square" lIns="0" tIns="12700" rIns="0" bIns="0" rtlCol="0">
            <a:spAutoFit/>
          </a:bodyPr>
          <a:lstStyle/>
          <a:p>
            <a:pPr marL="12700">
              <a:lnSpc>
                <a:spcPct val="100000"/>
              </a:lnSpc>
              <a:spcBef>
                <a:spcPts val="100"/>
              </a:spcBef>
            </a:pPr>
            <a:r>
              <a:rPr sz="950" spc="-25" dirty="0">
                <a:solidFill>
                  <a:srgbClr val="585858"/>
                </a:solidFill>
                <a:latin typeface="Calibri"/>
                <a:cs typeface="Calibri"/>
              </a:rPr>
              <a:t>EN</a:t>
            </a:r>
            <a:endParaRPr sz="950">
              <a:latin typeface="Calibri"/>
              <a:cs typeface="Calibri"/>
            </a:endParaRPr>
          </a:p>
        </p:txBody>
      </p:sp>
      <p:sp>
        <p:nvSpPr>
          <p:cNvPr id="132" name="object 132"/>
          <p:cNvSpPr txBox="1"/>
          <p:nvPr/>
        </p:nvSpPr>
        <p:spPr>
          <a:xfrm>
            <a:off x="1541462" y="5698905"/>
            <a:ext cx="300990" cy="170815"/>
          </a:xfrm>
          <a:prstGeom prst="rect">
            <a:avLst/>
          </a:prstGeom>
        </p:spPr>
        <p:txBody>
          <a:bodyPr vert="horz" wrap="square" lIns="0" tIns="12700" rIns="0" bIns="0" rtlCol="0">
            <a:spAutoFit/>
          </a:bodyPr>
          <a:lstStyle/>
          <a:p>
            <a:pPr marL="12700">
              <a:lnSpc>
                <a:spcPct val="100000"/>
              </a:lnSpc>
              <a:spcBef>
                <a:spcPts val="100"/>
              </a:spcBef>
            </a:pPr>
            <a:r>
              <a:rPr sz="950" spc="-10" dirty="0">
                <a:solidFill>
                  <a:srgbClr val="585858"/>
                </a:solidFill>
                <a:latin typeface="Calibri"/>
                <a:cs typeface="Calibri"/>
              </a:rPr>
              <a:t>1,928</a:t>
            </a:r>
            <a:endParaRPr sz="950">
              <a:latin typeface="Calibri"/>
              <a:cs typeface="Calibri"/>
            </a:endParaRPr>
          </a:p>
        </p:txBody>
      </p:sp>
      <p:sp>
        <p:nvSpPr>
          <p:cNvPr id="133" name="object 133"/>
          <p:cNvSpPr txBox="1"/>
          <p:nvPr/>
        </p:nvSpPr>
        <p:spPr>
          <a:xfrm>
            <a:off x="2195784" y="5698905"/>
            <a:ext cx="300990" cy="170815"/>
          </a:xfrm>
          <a:prstGeom prst="rect">
            <a:avLst/>
          </a:prstGeom>
        </p:spPr>
        <p:txBody>
          <a:bodyPr vert="horz" wrap="square" lIns="0" tIns="12700" rIns="0" bIns="0" rtlCol="0">
            <a:spAutoFit/>
          </a:bodyPr>
          <a:lstStyle/>
          <a:p>
            <a:pPr marL="12700">
              <a:lnSpc>
                <a:spcPct val="100000"/>
              </a:lnSpc>
              <a:spcBef>
                <a:spcPts val="100"/>
              </a:spcBef>
            </a:pPr>
            <a:r>
              <a:rPr sz="950" spc="-10" dirty="0">
                <a:solidFill>
                  <a:srgbClr val="585858"/>
                </a:solidFill>
                <a:latin typeface="Calibri"/>
                <a:cs typeface="Calibri"/>
              </a:rPr>
              <a:t>2,055</a:t>
            </a:r>
            <a:endParaRPr sz="950">
              <a:latin typeface="Calibri"/>
              <a:cs typeface="Calibri"/>
            </a:endParaRPr>
          </a:p>
        </p:txBody>
      </p:sp>
      <p:sp>
        <p:nvSpPr>
          <p:cNvPr id="134" name="object 134"/>
          <p:cNvSpPr txBox="1"/>
          <p:nvPr/>
        </p:nvSpPr>
        <p:spPr>
          <a:xfrm>
            <a:off x="2850107" y="5698905"/>
            <a:ext cx="300990" cy="170815"/>
          </a:xfrm>
          <a:prstGeom prst="rect">
            <a:avLst/>
          </a:prstGeom>
        </p:spPr>
        <p:txBody>
          <a:bodyPr vert="horz" wrap="square" lIns="0" tIns="12700" rIns="0" bIns="0" rtlCol="0">
            <a:spAutoFit/>
          </a:bodyPr>
          <a:lstStyle/>
          <a:p>
            <a:pPr marL="12700">
              <a:lnSpc>
                <a:spcPct val="100000"/>
              </a:lnSpc>
              <a:spcBef>
                <a:spcPts val="100"/>
              </a:spcBef>
            </a:pPr>
            <a:r>
              <a:rPr sz="950" spc="-10" dirty="0">
                <a:solidFill>
                  <a:srgbClr val="585858"/>
                </a:solidFill>
                <a:latin typeface="Calibri"/>
                <a:cs typeface="Calibri"/>
              </a:rPr>
              <a:t>2,386</a:t>
            </a:r>
            <a:endParaRPr sz="950">
              <a:latin typeface="Calibri"/>
              <a:cs typeface="Calibri"/>
            </a:endParaRPr>
          </a:p>
        </p:txBody>
      </p:sp>
      <p:sp>
        <p:nvSpPr>
          <p:cNvPr id="135" name="object 135"/>
          <p:cNvSpPr txBox="1"/>
          <p:nvPr/>
        </p:nvSpPr>
        <p:spPr>
          <a:xfrm>
            <a:off x="3504430" y="5698905"/>
            <a:ext cx="300990" cy="170815"/>
          </a:xfrm>
          <a:prstGeom prst="rect">
            <a:avLst/>
          </a:prstGeom>
        </p:spPr>
        <p:txBody>
          <a:bodyPr vert="horz" wrap="square" lIns="0" tIns="12700" rIns="0" bIns="0" rtlCol="0">
            <a:spAutoFit/>
          </a:bodyPr>
          <a:lstStyle/>
          <a:p>
            <a:pPr marL="12700">
              <a:lnSpc>
                <a:spcPct val="100000"/>
              </a:lnSpc>
              <a:spcBef>
                <a:spcPts val="100"/>
              </a:spcBef>
            </a:pPr>
            <a:r>
              <a:rPr sz="950" spc="-10" dirty="0">
                <a:solidFill>
                  <a:srgbClr val="585858"/>
                </a:solidFill>
                <a:latin typeface="Calibri"/>
                <a:cs typeface="Calibri"/>
              </a:rPr>
              <a:t>2,655</a:t>
            </a:r>
            <a:endParaRPr sz="950">
              <a:latin typeface="Calibri"/>
              <a:cs typeface="Calibri"/>
            </a:endParaRPr>
          </a:p>
        </p:txBody>
      </p:sp>
      <p:sp>
        <p:nvSpPr>
          <p:cNvPr id="136" name="object 136"/>
          <p:cNvSpPr txBox="1"/>
          <p:nvPr/>
        </p:nvSpPr>
        <p:spPr>
          <a:xfrm>
            <a:off x="4158751" y="5698905"/>
            <a:ext cx="300990" cy="170815"/>
          </a:xfrm>
          <a:prstGeom prst="rect">
            <a:avLst/>
          </a:prstGeom>
        </p:spPr>
        <p:txBody>
          <a:bodyPr vert="horz" wrap="square" lIns="0" tIns="12700" rIns="0" bIns="0" rtlCol="0">
            <a:spAutoFit/>
          </a:bodyPr>
          <a:lstStyle/>
          <a:p>
            <a:pPr marL="12700">
              <a:lnSpc>
                <a:spcPct val="100000"/>
              </a:lnSpc>
              <a:spcBef>
                <a:spcPts val="100"/>
              </a:spcBef>
            </a:pPr>
            <a:r>
              <a:rPr sz="950" spc="-10" dirty="0">
                <a:solidFill>
                  <a:srgbClr val="585858"/>
                </a:solidFill>
                <a:latin typeface="Calibri"/>
                <a:cs typeface="Calibri"/>
              </a:rPr>
              <a:t>2,831</a:t>
            </a:r>
            <a:endParaRPr sz="950">
              <a:latin typeface="Calibri"/>
              <a:cs typeface="Calibri"/>
            </a:endParaRPr>
          </a:p>
        </p:txBody>
      </p:sp>
      <p:sp>
        <p:nvSpPr>
          <p:cNvPr id="137" name="object 137"/>
          <p:cNvSpPr txBox="1"/>
          <p:nvPr/>
        </p:nvSpPr>
        <p:spPr>
          <a:xfrm>
            <a:off x="4813075" y="5698905"/>
            <a:ext cx="300990" cy="170815"/>
          </a:xfrm>
          <a:prstGeom prst="rect">
            <a:avLst/>
          </a:prstGeom>
        </p:spPr>
        <p:txBody>
          <a:bodyPr vert="horz" wrap="square" lIns="0" tIns="12700" rIns="0" bIns="0" rtlCol="0">
            <a:spAutoFit/>
          </a:bodyPr>
          <a:lstStyle/>
          <a:p>
            <a:pPr marL="12700">
              <a:lnSpc>
                <a:spcPct val="100000"/>
              </a:lnSpc>
              <a:spcBef>
                <a:spcPts val="100"/>
              </a:spcBef>
            </a:pPr>
            <a:r>
              <a:rPr sz="950" spc="-10" dirty="0">
                <a:solidFill>
                  <a:srgbClr val="585858"/>
                </a:solidFill>
                <a:latin typeface="Calibri"/>
                <a:cs typeface="Calibri"/>
              </a:rPr>
              <a:t>2,367</a:t>
            </a:r>
            <a:endParaRPr sz="950">
              <a:latin typeface="Calibri"/>
              <a:cs typeface="Calibri"/>
            </a:endParaRPr>
          </a:p>
        </p:txBody>
      </p:sp>
      <p:sp>
        <p:nvSpPr>
          <p:cNvPr id="138" name="object 138"/>
          <p:cNvSpPr txBox="1"/>
          <p:nvPr/>
        </p:nvSpPr>
        <p:spPr>
          <a:xfrm>
            <a:off x="5467398" y="5698905"/>
            <a:ext cx="300990" cy="170815"/>
          </a:xfrm>
          <a:prstGeom prst="rect">
            <a:avLst/>
          </a:prstGeom>
        </p:spPr>
        <p:txBody>
          <a:bodyPr vert="horz" wrap="square" lIns="0" tIns="12700" rIns="0" bIns="0" rtlCol="0">
            <a:spAutoFit/>
          </a:bodyPr>
          <a:lstStyle/>
          <a:p>
            <a:pPr marL="12700">
              <a:lnSpc>
                <a:spcPct val="100000"/>
              </a:lnSpc>
              <a:spcBef>
                <a:spcPts val="100"/>
              </a:spcBef>
            </a:pPr>
            <a:r>
              <a:rPr sz="950" spc="-10" dirty="0">
                <a:solidFill>
                  <a:srgbClr val="585858"/>
                </a:solidFill>
                <a:latin typeface="Calibri"/>
                <a:cs typeface="Calibri"/>
              </a:rPr>
              <a:t>2,660</a:t>
            </a:r>
            <a:endParaRPr sz="950">
              <a:latin typeface="Calibri"/>
              <a:cs typeface="Calibri"/>
            </a:endParaRPr>
          </a:p>
        </p:txBody>
      </p:sp>
      <p:sp>
        <p:nvSpPr>
          <p:cNvPr id="139" name="object 139"/>
          <p:cNvSpPr txBox="1"/>
          <p:nvPr/>
        </p:nvSpPr>
        <p:spPr>
          <a:xfrm>
            <a:off x="6121721" y="5698905"/>
            <a:ext cx="300990" cy="170815"/>
          </a:xfrm>
          <a:prstGeom prst="rect">
            <a:avLst/>
          </a:prstGeom>
        </p:spPr>
        <p:txBody>
          <a:bodyPr vert="horz" wrap="square" lIns="0" tIns="12700" rIns="0" bIns="0" rtlCol="0">
            <a:spAutoFit/>
          </a:bodyPr>
          <a:lstStyle/>
          <a:p>
            <a:pPr marL="12700">
              <a:lnSpc>
                <a:spcPct val="100000"/>
              </a:lnSpc>
              <a:spcBef>
                <a:spcPts val="100"/>
              </a:spcBef>
            </a:pPr>
            <a:r>
              <a:rPr sz="950" spc="-10" dirty="0">
                <a:solidFill>
                  <a:srgbClr val="585858"/>
                </a:solidFill>
                <a:latin typeface="Calibri"/>
                <a:cs typeface="Calibri"/>
              </a:rPr>
              <a:t>2,278</a:t>
            </a:r>
            <a:endParaRPr sz="950">
              <a:latin typeface="Calibri"/>
              <a:cs typeface="Calibri"/>
            </a:endParaRPr>
          </a:p>
        </p:txBody>
      </p:sp>
      <p:sp>
        <p:nvSpPr>
          <p:cNvPr id="140" name="object 140"/>
          <p:cNvSpPr txBox="1"/>
          <p:nvPr/>
        </p:nvSpPr>
        <p:spPr>
          <a:xfrm>
            <a:off x="6776042" y="5698905"/>
            <a:ext cx="300990" cy="170815"/>
          </a:xfrm>
          <a:prstGeom prst="rect">
            <a:avLst/>
          </a:prstGeom>
        </p:spPr>
        <p:txBody>
          <a:bodyPr vert="horz" wrap="square" lIns="0" tIns="12700" rIns="0" bIns="0" rtlCol="0">
            <a:spAutoFit/>
          </a:bodyPr>
          <a:lstStyle/>
          <a:p>
            <a:pPr marL="12700">
              <a:lnSpc>
                <a:spcPct val="100000"/>
              </a:lnSpc>
              <a:spcBef>
                <a:spcPts val="100"/>
              </a:spcBef>
            </a:pPr>
            <a:r>
              <a:rPr sz="950" spc="-10" dirty="0">
                <a:solidFill>
                  <a:srgbClr val="585858"/>
                </a:solidFill>
                <a:latin typeface="Calibri"/>
                <a:cs typeface="Calibri"/>
              </a:rPr>
              <a:t>2,523</a:t>
            </a:r>
            <a:endParaRPr sz="950">
              <a:latin typeface="Calibri"/>
              <a:cs typeface="Calibri"/>
            </a:endParaRPr>
          </a:p>
        </p:txBody>
      </p:sp>
      <p:sp>
        <p:nvSpPr>
          <p:cNvPr id="141" name="object 141"/>
          <p:cNvSpPr txBox="1"/>
          <p:nvPr/>
        </p:nvSpPr>
        <p:spPr>
          <a:xfrm>
            <a:off x="7430365" y="5698905"/>
            <a:ext cx="300990" cy="170815"/>
          </a:xfrm>
          <a:prstGeom prst="rect">
            <a:avLst/>
          </a:prstGeom>
        </p:spPr>
        <p:txBody>
          <a:bodyPr vert="horz" wrap="square" lIns="0" tIns="12700" rIns="0" bIns="0" rtlCol="0">
            <a:spAutoFit/>
          </a:bodyPr>
          <a:lstStyle/>
          <a:p>
            <a:pPr marL="12700">
              <a:lnSpc>
                <a:spcPct val="100000"/>
              </a:lnSpc>
              <a:spcBef>
                <a:spcPts val="100"/>
              </a:spcBef>
            </a:pPr>
            <a:r>
              <a:rPr sz="950" spc="-10" dirty="0">
                <a:solidFill>
                  <a:srgbClr val="585858"/>
                </a:solidFill>
                <a:latin typeface="Calibri"/>
                <a:cs typeface="Calibri"/>
              </a:rPr>
              <a:t>2,285</a:t>
            </a:r>
            <a:endParaRPr sz="950">
              <a:latin typeface="Calibri"/>
              <a:cs typeface="Calibri"/>
            </a:endParaRPr>
          </a:p>
        </p:txBody>
      </p:sp>
      <p:sp>
        <p:nvSpPr>
          <p:cNvPr id="142" name="object 142"/>
          <p:cNvSpPr txBox="1"/>
          <p:nvPr/>
        </p:nvSpPr>
        <p:spPr>
          <a:xfrm>
            <a:off x="8084689" y="5698905"/>
            <a:ext cx="300990" cy="170815"/>
          </a:xfrm>
          <a:prstGeom prst="rect">
            <a:avLst/>
          </a:prstGeom>
        </p:spPr>
        <p:txBody>
          <a:bodyPr vert="horz" wrap="square" lIns="0" tIns="12700" rIns="0" bIns="0" rtlCol="0">
            <a:spAutoFit/>
          </a:bodyPr>
          <a:lstStyle/>
          <a:p>
            <a:pPr marL="12700">
              <a:lnSpc>
                <a:spcPct val="100000"/>
              </a:lnSpc>
              <a:spcBef>
                <a:spcPts val="100"/>
              </a:spcBef>
            </a:pPr>
            <a:r>
              <a:rPr sz="950" spc="-10" dirty="0">
                <a:solidFill>
                  <a:srgbClr val="585858"/>
                </a:solidFill>
                <a:latin typeface="Calibri"/>
                <a:cs typeface="Calibri"/>
              </a:rPr>
              <a:t>1,905</a:t>
            </a:r>
            <a:endParaRPr sz="950">
              <a:latin typeface="Calibri"/>
              <a:cs typeface="Calibri"/>
            </a:endParaRPr>
          </a:p>
        </p:txBody>
      </p:sp>
      <p:sp>
        <p:nvSpPr>
          <p:cNvPr id="143" name="object 143"/>
          <p:cNvSpPr txBox="1"/>
          <p:nvPr/>
        </p:nvSpPr>
        <p:spPr>
          <a:xfrm>
            <a:off x="8739012" y="5698905"/>
            <a:ext cx="300990" cy="170815"/>
          </a:xfrm>
          <a:prstGeom prst="rect">
            <a:avLst/>
          </a:prstGeom>
        </p:spPr>
        <p:txBody>
          <a:bodyPr vert="horz" wrap="square" lIns="0" tIns="12700" rIns="0" bIns="0" rtlCol="0">
            <a:spAutoFit/>
          </a:bodyPr>
          <a:lstStyle/>
          <a:p>
            <a:pPr marL="12700">
              <a:lnSpc>
                <a:spcPct val="100000"/>
              </a:lnSpc>
              <a:spcBef>
                <a:spcPts val="100"/>
              </a:spcBef>
            </a:pPr>
            <a:r>
              <a:rPr sz="950" spc="-10" dirty="0">
                <a:solidFill>
                  <a:srgbClr val="585858"/>
                </a:solidFill>
                <a:latin typeface="Calibri"/>
                <a:cs typeface="Calibri"/>
              </a:rPr>
              <a:t>1,908</a:t>
            </a:r>
            <a:endParaRPr sz="950">
              <a:latin typeface="Calibri"/>
              <a:cs typeface="Calibri"/>
            </a:endParaRPr>
          </a:p>
        </p:txBody>
      </p:sp>
      <p:sp>
        <p:nvSpPr>
          <p:cNvPr id="144" name="object 144"/>
          <p:cNvSpPr txBox="1"/>
          <p:nvPr/>
        </p:nvSpPr>
        <p:spPr>
          <a:xfrm>
            <a:off x="9393332" y="5698905"/>
            <a:ext cx="300990" cy="170815"/>
          </a:xfrm>
          <a:prstGeom prst="rect">
            <a:avLst/>
          </a:prstGeom>
        </p:spPr>
        <p:txBody>
          <a:bodyPr vert="horz" wrap="square" lIns="0" tIns="12700" rIns="0" bIns="0" rtlCol="0">
            <a:spAutoFit/>
          </a:bodyPr>
          <a:lstStyle/>
          <a:p>
            <a:pPr marL="12700">
              <a:lnSpc>
                <a:spcPct val="100000"/>
              </a:lnSpc>
              <a:spcBef>
                <a:spcPts val="100"/>
              </a:spcBef>
            </a:pPr>
            <a:r>
              <a:rPr sz="950" spc="-10" dirty="0">
                <a:solidFill>
                  <a:srgbClr val="585858"/>
                </a:solidFill>
                <a:latin typeface="Calibri"/>
                <a:cs typeface="Calibri"/>
              </a:rPr>
              <a:t>2,063</a:t>
            </a:r>
            <a:endParaRPr sz="950">
              <a:latin typeface="Calibri"/>
              <a:cs typeface="Calibri"/>
            </a:endParaRPr>
          </a:p>
        </p:txBody>
      </p:sp>
      <p:grpSp>
        <p:nvGrpSpPr>
          <p:cNvPr id="145" name="object 145"/>
          <p:cNvGrpSpPr/>
          <p:nvPr/>
        </p:nvGrpSpPr>
        <p:grpSpPr>
          <a:xfrm>
            <a:off x="889596" y="5888775"/>
            <a:ext cx="8987790" cy="205104"/>
            <a:chOff x="889596" y="5888775"/>
            <a:chExt cx="8987790" cy="205104"/>
          </a:xfrm>
        </p:grpSpPr>
        <p:sp>
          <p:nvSpPr>
            <p:cNvPr id="146" name="object 146"/>
            <p:cNvSpPr/>
            <p:nvPr/>
          </p:nvSpPr>
          <p:spPr>
            <a:xfrm>
              <a:off x="894676" y="5893855"/>
              <a:ext cx="8977630" cy="194945"/>
            </a:xfrm>
            <a:custGeom>
              <a:avLst/>
              <a:gdLst/>
              <a:ahLst/>
              <a:cxnLst/>
              <a:rect l="l" t="t" r="r" b="b"/>
              <a:pathLst>
                <a:path w="8977630" h="194945">
                  <a:moveTo>
                    <a:pt x="0" y="0"/>
                  </a:moveTo>
                  <a:lnTo>
                    <a:pt x="8977547" y="0"/>
                  </a:lnTo>
                </a:path>
                <a:path w="8977630" h="194945">
                  <a:moveTo>
                    <a:pt x="0" y="0"/>
                  </a:moveTo>
                  <a:lnTo>
                    <a:pt x="0" y="194875"/>
                  </a:lnTo>
                </a:path>
                <a:path w="8977630" h="194945">
                  <a:moveTo>
                    <a:pt x="470380" y="0"/>
                  </a:moveTo>
                  <a:lnTo>
                    <a:pt x="470380" y="194875"/>
                  </a:lnTo>
                </a:path>
                <a:path w="8977630" h="194945">
                  <a:moveTo>
                    <a:pt x="470380" y="0"/>
                  </a:moveTo>
                  <a:lnTo>
                    <a:pt x="470380" y="194875"/>
                  </a:lnTo>
                </a:path>
                <a:path w="8977630" h="194945">
                  <a:moveTo>
                    <a:pt x="1122193" y="0"/>
                  </a:moveTo>
                  <a:lnTo>
                    <a:pt x="1122193" y="194875"/>
                  </a:lnTo>
                </a:path>
                <a:path w="8977630" h="194945">
                  <a:moveTo>
                    <a:pt x="1122193" y="0"/>
                  </a:moveTo>
                  <a:lnTo>
                    <a:pt x="1122193" y="194875"/>
                  </a:lnTo>
                </a:path>
                <a:path w="8977630" h="194945">
                  <a:moveTo>
                    <a:pt x="1780726" y="0"/>
                  </a:moveTo>
                  <a:lnTo>
                    <a:pt x="1780726" y="194875"/>
                  </a:lnTo>
                </a:path>
                <a:path w="8977630" h="194945">
                  <a:moveTo>
                    <a:pt x="1780726" y="0"/>
                  </a:moveTo>
                  <a:lnTo>
                    <a:pt x="1780726" y="194875"/>
                  </a:lnTo>
                </a:path>
                <a:path w="8977630" h="194945">
                  <a:moveTo>
                    <a:pt x="2432539" y="0"/>
                  </a:moveTo>
                  <a:lnTo>
                    <a:pt x="2432539" y="194875"/>
                  </a:lnTo>
                </a:path>
                <a:path w="8977630" h="194945">
                  <a:moveTo>
                    <a:pt x="2432539" y="0"/>
                  </a:moveTo>
                  <a:lnTo>
                    <a:pt x="2432539" y="194875"/>
                  </a:lnTo>
                </a:path>
                <a:path w="8977630" h="194945">
                  <a:moveTo>
                    <a:pt x="3084352" y="0"/>
                  </a:moveTo>
                  <a:lnTo>
                    <a:pt x="3084352" y="194875"/>
                  </a:lnTo>
                </a:path>
                <a:path w="8977630" h="194945">
                  <a:moveTo>
                    <a:pt x="3084352" y="0"/>
                  </a:moveTo>
                  <a:lnTo>
                    <a:pt x="3084352" y="194875"/>
                  </a:lnTo>
                </a:path>
                <a:path w="8977630" h="194945">
                  <a:moveTo>
                    <a:pt x="3742884" y="0"/>
                  </a:moveTo>
                  <a:lnTo>
                    <a:pt x="3742884" y="194875"/>
                  </a:lnTo>
                </a:path>
                <a:path w="8977630" h="194945">
                  <a:moveTo>
                    <a:pt x="3742884" y="0"/>
                  </a:moveTo>
                  <a:lnTo>
                    <a:pt x="3742884" y="194875"/>
                  </a:lnTo>
                </a:path>
                <a:path w="8977630" h="194945">
                  <a:moveTo>
                    <a:pt x="4394697" y="0"/>
                  </a:moveTo>
                  <a:lnTo>
                    <a:pt x="4394697" y="194875"/>
                  </a:lnTo>
                </a:path>
                <a:path w="8977630" h="194945">
                  <a:moveTo>
                    <a:pt x="4394697" y="0"/>
                  </a:moveTo>
                  <a:lnTo>
                    <a:pt x="4394697" y="194875"/>
                  </a:lnTo>
                </a:path>
                <a:path w="8977630" h="194945">
                  <a:moveTo>
                    <a:pt x="5053230" y="0"/>
                  </a:moveTo>
                  <a:lnTo>
                    <a:pt x="5053230" y="194875"/>
                  </a:lnTo>
                </a:path>
                <a:path w="8977630" h="194945">
                  <a:moveTo>
                    <a:pt x="5053230" y="0"/>
                  </a:moveTo>
                  <a:lnTo>
                    <a:pt x="5053230" y="194875"/>
                  </a:lnTo>
                </a:path>
                <a:path w="8977630" h="194945">
                  <a:moveTo>
                    <a:pt x="5705043" y="0"/>
                  </a:moveTo>
                  <a:lnTo>
                    <a:pt x="5705043" y="194875"/>
                  </a:lnTo>
                </a:path>
                <a:path w="8977630" h="194945">
                  <a:moveTo>
                    <a:pt x="5705043" y="0"/>
                  </a:moveTo>
                  <a:lnTo>
                    <a:pt x="5705043" y="194875"/>
                  </a:lnTo>
                </a:path>
                <a:path w="8977630" h="194945">
                  <a:moveTo>
                    <a:pt x="6356856" y="0"/>
                  </a:moveTo>
                  <a:lnTo>
                    <a:pt x="6356856" y="194875"/>
                  </a:lnTo>
                </a:path>
                <a:path w="8977630" h="194945">
                  <a:moveTo>
                    <a:pt x="6356856" y="0"/>
                  </a:moveTo>
                  <a:lnTo>
                    <a:pt x="6356856" y="194875"/>
                  </a:lnTo>
                </a:path>
                <a:path w="8977630" h="194945">
                  <a:moveTo>
                    <a:pt x="7015389" y="0"/>
                  </a:moveTo>
                  <a:lnTo>
                    <a:pt x="7015389" y="194875"/>
                  </a:lnTo>
                </a:path>
                <a:path w="8977630" h="194945">
                  <a:moveTo>
                    <a:pt x="7015389" y="0"/>
                  </a:moveTo>
                  <a:lnTo>
                    <a:pt x="7015389" y="194875"/>
                  </a:lnTo>
                </a:path>
                <a:path w="8977630" h="194945">
                  <a:moveTo>
                    <a:pt x="7667201" y="0"/>
                  </a:moveTo>
                  <a:lnTo>
                    <a:pt x="7667201" y="194875"/>
                  </a:lnTo>
                </a:path>
                <a:path w="8977630" h="194945">
                  <a:moveTo>
                    <a:pt x="7667201" y="0"/>
                  </a:moveTo>
                  <a:lnTo>
                    <a:pt x="7667201" y="194875"/>
                  </a:lnTo>
                </a:path>
                <a:path w="8977630" h="194945">
                  <a:moveTo>
                    <a:pt x="8319015" y="0"/>
                  </a:moveTo>
                  <a:lnTo>
                    <a:pt x="8319015" y="194875"/>
                  </a:lnTo>
                </a:path>
                <a:path w="8977630" h="194945">
                  <a:moveTo>
                    <a:pt x="8319015" y="0"/>
                  </a:moveTo>
                  <a:lnTo>
                    <a:pt x="8319015" y="194875"/>
                  </a:lnTo>
                </a:path>
                <a:path w="8977630" h="194945">
                  <a:moveTo>
                    <a:pt x="8977547" y="0"/>
                  </a:moveTo>
                  <a:lnTo>
                    <a:pt x="8977547" y="194875"/>
                  </a:lnTo>
                </a:path>
                <a:path w="8977630" h="194945">
                  <a:moveTo>
                    <a:pt x="8977547" y="0"/>
                  </a:moveTo>
                  <a:lnTo>
                    <a:pt x="8977547" y="194875"/>
                  </a:lnTo>
                </a:path>
              </a:pathLst>
            </a:custGeom>
            <a:ln w="10079">
              <a:solidFill>
                <a:srgbClr val="D9D9D9"/>
              </a:solidFill>
            </a:ln>
          </p:spPr>
          <p:txBody>
            <a:bodyPr wrap="square" lIns="0" tIns="0" rIns="0" bIns="0" rtlCol="0"/>
            <a:lstStyle/>
            <a:p>
              <a:endParaRPr/>
            </a:p>
          </p:txBody>
        </p:sp>
        <p:sp>
          <p:nvSpPr>
            <p:cNvPr id="147" name="object 147"/>
            <p:cNvSpPr/>
            <p:nvPr/>
          </p:nvSpPr>
          <p:spPr>
            <a:xfrm>
              <a:off x="938354" y="5957693"/>
              <a:ext cx="60960" cy="67310"/>
            </a:xfrm>
            <a:custGeom>
              <a:avLst/>
              <a:gdLst/>
              <a:ahLst/>
              <a:cxnLst/>
              <a:rect l="l" t="t" r="r" b="b"/>
              <a:pathLst>
                <a:path w="60959" h="67310">
                  <a:moveTo>
                    <a:pt x="60483" y="67204"/>
                  </a:moveTo>
                  <a:lnTo>
                    <a:pt x="0" y="67204"/>
                  </a:lnTo>
                  <a:lnTo>
                    <a:pt x="0" y="0"/>
                  </a:lnTo>
                  <a:lnTo>
                    <a:pt x="60483" y="0"/>
                  </a:lnTo>
                  <a:lnTo>
                    <a:pt x="60483" y="67204"/>
                  </a:lnTo>
                  <a:close/>
                </a:path>
              </a:pathLst>
            </a:custGeom>
            <a:solidFill>
              <a:srgbClr val="FF781F"/>
            </a:solidFill>
          </p:spPr>
          <p:txBody>
            <a:bodyPr wrap="square" lIns="0" tIns="0" rIns="0" bIns="0" rtlCol="0"/>
            <a:lstStyle/>
            <a:p>
              <a:endParaRPr/>
            </a:p>
          </p:txBody>
        </p:sp>
      </p:grpSp>
      <p:sp>
        <p:nvSpPr>
          <p:cNvPr id="148" name="object 148"/>
          <p:cNvSpPr txBox="1"/>
          <p:nvPr/>
        </p:nvSpPr>
        <p:spPr>
          <a:xfrm>
            <a:off x="1017647" y="5888640"/>
            <a:ext cx="179705" cy="170815"/>
          </a:xfrm>
          <a:prstGeom prst="rect">
            <a:avLst/>
          </a:prstGeom>
        </p:spPr>
        <p:txBody>
          <a:bodyPr vert="horz" wrap="square" lIns="0" tIns="12700" rIns="0" bIns="0" rtlCol="0">
            <a:spAutoFit/>
          </a:bodyPr>
          <a:lstStyle/>
          <a:p>
            <a:pPr marL="12700">
              <a:lnSpc>
                <a:spcPct val="100000"/>
              </a:lnSpc>
              <a:spcBef>
                <a:spcPts val="100"/>
              </a:spcBef>
            </a:pPr>
            <a:r>
              <a:rPr sz="950" spc="-25" dirty="0">
                <a:solidFill>
                  <a:srgbClr val="585858"/>
                </a:solidFill>
                <a:latin typeface="Calibri"/>
                <a:cs typeface="Calibri"/>
              </a:rPr>
              <a:t>HQ</a:t>
            </a:r>
            <a:endParaRPr sz="950">
              <a:latin typeface="Calibri"/>
              <a:cs typeface="Calibri"/>
            </a:endParaRPr>
          </a:p>
        </p:txBody>
      </p:sp>
      <p:sp>
        <p:nvSpPr>
          <p:cNvPr id="149" name="object 149"/>
          <p:cNvSpPr txBox="1"/>
          <p:nvPr/>
        </p:nvSpPr>
        <p:spPr>
          <a:xfrm>
            <a:off x="1541462" y="5891898"/>
            <a:ext cx="300990" cy="170815"/>
          </a:xfrm>
          <a:prstGeom prst="rect">
            <a:avLst/>
          </a:prstGeom>
        </p:spPr>
        <p:txBody>
          <a:bodyPr vert="horz" wrap="square" lIns="0" tIns="12700" rIns="0" bIns="0" rtlCol="0">
            <a:spAutoFit/>
          </a:bodyPr>
          <a:lstStyle/>
          <a:p>
            <a:pPr marL="12700">
              <a:lnSpc>
                <a:spcPct val="100000"/>
              </a:lnSpc>
              <a:spcBef>
                <a:spcPts val="100"/>
              </a:spcBef>
            </a:pPr>
            <a:r>
              <a:rPr sz="950" spc="-10" dirty="0">
                <a:solidFill>
                  <a:srgbClr val="585858"/>
                </a:solidFill>
                <a:latin typeface="Calibri"/>
                <a:cs typeface="Calibri"/>
              </a:rPr>
              <a:t>3,448</a:t>
            </a:r>
            <a:endParaRPr sz="950">
              <a:latin typeface="Calibri"/>
              <a:cs typeface="Calibri"/>
            </a:endParaRPr>
          </a:p>
        </p:txBody>
      </p:sp>
      <p:sp>
        <p:nvSpPr>
          <p:cNvPr id="150" name="object 150"/>
          <p:cNvSpPr txBox="1"/>
          <p:nvPr/>
        </p:nvSpPr>
        <p:spPr>
          <a:xfrm>
            <a:off x="2195784" y="5891898"/>
            <a:ext cx="300990" cy="170815"/>
          </a:xfrm>
          <a:prstGeom prst="rect">
            <a:avLst/>
          </a:prstGeom>
        </p:spPr>
        <p:txBody>
          <a:bodyPr vert="horz" wrap="square" lIns="0" tIns="12700" rIns="0" bIns="0" rtlCol="0">
            <a:spAutoFit/>
          </a:bodyPr>
          <a:lstStyle/>
          <a:p>
            <a:pPr marL="12700">
              <a:lnSpc>
                <a:spcPct val="100000"/>
              </a:lnSpc>
              <a:spcBef>
                <a:spcPts val="100"/>
              </a:spcBef>
            </a:pPr>
            <a:r>
              <a:rPr sz="950" spc="-10" dirty="0">
                <a:solidFill>
                  <a:srgbClr val="585858"/>
                </a:solidFill>
                <a:latin typeface="Calibri"/>
                <a:cs typeface="Calibri"/>
              </a:rPr>
              <a:t>3,766</a:t>
            </a:r>
            <a:endParaRPr sz="950">
              <a:latin typeface="Calibri"/>
              <a:cs typeface="Calibri"/>
            </a:endParaRPr>
          </a:p>
        </p:txBody>
      </p:sp>
      <p:sp>
        <p:nvSpPr>
          <p:cNvPr id="151" name="object 151"/>
          <p:cNvSpPr txBox="1"/>
          <p:nvPr/>
        </p:nvSpPr>
        <p:spPr>
          <a:xfrm>
            <a:off x="2850108" y="5891898"/>
            <a:ext cx="300990" cy="170815"/>
          </a:xfrm>
          <a:prstGeom prst="rect">
            <a:avLst/>
          </a:prstGeom>
        </p:spPr>
        <p:txBody>
          <a:bodyPr vert="horz" wrap="square" lIns="0" tIns="12700" rIns="0" bIns="0" rtlCol="0">
            <a:spAutoFit/>
          </a:bodyPr>
          <a:lstStyle/>
          <a:p>
            <a:pPr marL="12700">
              <a:lnSpc>
                <a:spcPct val="100000"/>
              </a:lnSpc>
              <a:spcBef>
                <a:spcPts val="100"/>
              </a:spcBef>
            </a:pPr>
            <a:r>
              <a:rPr sz="950" spc="-10" dirty="0">
                <a:solidFill>
                  <a:srgbClr val="585858"/>
                </a:solidFill>
                <a:latin typeface="Calibri"/>
                <a:cs typeface="Calibri"/>
              </a:rPr>
              <a:t>3,770</a:t>
            </a:r>
            <a:endParaRPr sz="950">
              <a:latin typeface="Calibri"/>
              <a:cs typeface="Calibri"/>
            </a:endParaRPr>
          </a:p>
        </p:txBody>
      </p:sp>
      <p:sp>
        <p:nvSpPr>
          <p:cNvPr id="152" name="object 152"/>
          <p:cNvSpPr txBox="1"/>
          <p:nvPr/>
        </p:nvSpPr>
        <p:spPr>
          <a:xfrm>
            <a:off x="3504430" y="5891898"/>
            <a:ext cx="300990" cy="170815"/>
          </a:xfrm>
          <a:prstGeom prst="rect">
            <a:avLst/>
          </a:prstGeom>
        </p:spPr>
        <p:txBody>
          <a:bodyPr vert="horz" wrap="square" lIns="0" tIns="12700" rIns="0" bIns="0" rtlCol="0">
            <a:spAutoFit/>
          </a:bodyPr>
          <a:lstStyle/>
          <a:p>
            <a:pPr marL="12700">
              <a:lnSpc>
                <a:spcPct val="100000"/>
              </a:lnSpc>
              <a:spcBef>
                <a:spcPts val="100"/>
              </a:spcBef>
            </a:pPr>
            <a:r>
              <a:rPr sz="950" spc="-10" dirty="0">
                <a:solidFill>
                  <a:srgbClr val="585858"/>
                </a:solidFill>
                <a:latin typeface="Calibri"/>
                <a:cs typeface="Calibri"/>
              </a:rPr>
              <a:t>3,681</a:t>
            </a:r>
            <a:endParaRPr sz="950">
              <a:latin typeface="Calibri"/>
              <a:cs typeface="Calibri"/>
            </a:endParaRPr>
          </a:p>
        </p:txBody>
      </p:sp>
      <p:sp>
        <p:nvSpPr>
          <p:cNvPr id="153" name="object 153"/>
          <p:cNvSpPr txBox="1"/>
          <p:nvPr/>
        </p:nvSpPr>
        <p:spPr>
          <a:xfrm>
            <a:off x="4158751" y="5891898"/>
            <a:ext cx="300990" cy="170815"/>
          </a:xfrm>
          <a:prstGeom prst="rect">
            <a:avLst/>
          </a:prstGeom>
        </p:spPr>
        <p:txBody>
          <a:bodyPr vert="horz" wrap="square" lIns="0" tIns="12700" rIns="0" bIns="0" rtlCol="0">
            <a:spAutoFit/>
          </a:bodyPr>
          <a:lstStyle/>
          <a:p>
            <a:pPr marL="12700">
              <a:lnSpc>
                <a:spcPct val="100000"/>
              </a:lnSpc>
              <a:spcBef>
                <a:spcPts val="100"/>
              </a:spcBef>
            </a:pPr>
            <a:r>
              <a:rPr sz="950" spc="-10" dirty="0">
                <a:solidFill>
                  <a:srgbClr val="585858"/>
                </a:solidFill>
                <a:latin typeface="Calibri"/>
                <a:cs typeface="Calibri"/>
              </a:rPr>
              <a:t>2,665</a:t>
            </a:r>
            <a:endParaRPr sz="950">
              <a:latin typeface="Calibri"/>
              <a:cs typeface="Calibri"/>
            </a:endParaRPr>
          </a:p>
        </p:txBody>
      </p:sp>
      <p:sp>
        <p:nvSpPr>
          <p:cNvPr id="154" name="object 154"/>
          <p:cNvSpPr txBox="1"/>
          <p:nvPr/>
        </p:nvSpPr>
        <p:spPr>
          <a:xfrm>
            <a:off x="4813075" y="5891898"/>
            <a:ext cx="300990" cy="170815"/>
          </a:xfrm>
          <a:prstGeom prst="rect">
            <a:avLst/>
          </a:prstGeom>
        </p:spPr>
        <p:txBody>
          <a:bodyPr vert="horz" wrap="square" lIns="0" tIns="12700" rIns="0" bIns="0" rtlCol="0">
            <a:spAutoFit/>
          </a:bodyPr>
          <a:lstStyle/>
          <a:p>
            <a:pPr marL="12700">
              <a:lnSpc>
                <a:spcPct val="100000"/>
              </a:lnSpc>
              <a:spcBef>
                <a:spcPts val="100"/>
              </a:spcBef>
            </a:pPr>
            <a:r>
              <a:rPr sz="950" spc="-10" dirty="0">
                <a:solidFill>
                  <a:srgbClr val="585858"/>
                </a:solidFill>
                <a:latin typeface="Calibri"/>
                <a:cs typeface="Calibri"/>
              </a:rPr>
              <a:t>1,919</a:t>
            </a:r>
            <a:endParaRPr sz="950">
              <a:latin typeface="Calibri"/>
              <a:cs typeface="Calibri"/>
            </a:endParaRPr>
          </a:p>
        </p:txBody>
      </p:sp>
      <p:sp>
        <p:nvSpPr>
          <p:cNvPr id="155" name="object 155"/>
          <p:cNvSpPr txBox="1"/>
          <p:nvPr/>
        </p:nvSpPr>
        <p:spPr>
          <a:xfrm>
            <a:off x="5467398" y="5891898"/>
            <a:ext cx="300990" cy="170815"/>
          </a:xfrm>
          <a:prstGeom prst="rect">
            <a:avLst/>
          </a:prstGeom>
        </p:spPr>
        <p:txBody>
          <a:bodyPr vert="horz" wrap="square" lIns="0" tIns="12700" rIns="0" bIns="0" rtlCol="0">
            <a:spAutoFit/>
          </a:bodyPr>
          <a:lstStyle/>
          <a:p>
            <a:pPr marL="12700">
              <a:lnSpc>
                <a:spcPct val="100000"/>
              </a:lnSpc>
              <a:spcBef>
                <a:spcPts val="100"/>
              </a:spcBef>
            </a:pPr>
            <a:r>
              <a:rPr sz="950" spc="-10" dirty="0">
                <a:solidFill>
                  <a:srgbClr val="585858"/>
                </a:solidFill>
                <a:latin typeface="Calibri"/>
                <a:cs typeface="Calibri"/>
              </a:rPr>
              <a:t>2,163</a:t>
            </a:r>
            <a:endParaRPr sz="950">
              <a:latin typeface="Calibri"/>
              <a:cs typeface="Calibri"/>
            </a:endParaRPr>
          </a:p>
        </p:txBody>
      </p:sp>
      <p:sp>
        <p:nvSpPr>
          <p:cNvPr id="156" name="object 156"/>
          <p:cNvSpPr txBox="1"/>
          <p:nvPr/>
        </p:nvSpPr>
        <p:spPr>
          <a:xfrm>
            <a:off x="6121721" y="5891898"/>
            <a:ext cx="300990" cy="170815"/>
          </a:xfrm>
          <a:prstGeom prst="rect">
            <a:avLst/>
          </a:prstGeom>
        </p:spPr>
        <p:txBody>
          <a:bodyPr vert="horz" wrap="square" lIns="0" tIns="12700" rIns="0" bIns="0" rtlCol="0">
            <a:spAutoFit/>
          </a:bodyPr>
          <a:lstStyle/>
          <a:p>
            <a:pPr marL="12700">
              <a:lnSpc>
                <a:spcPct val="100000"/>
              </a:lnSpc>
              <a:spcBef>
                <a:spcPts val="100"/>
              </a:spcBef>
            </a:pPr>
            <a:r>
              <a:rPr sz="950" spc="-10" dirty="0">
                <a:solidFill>
                  <a:srgbClr val="585858"/>
                </a:solidFill>
                <a:latin typeface="Calibri"/>
                <a:cs typeface="Calibri"/>
              </a:rPr>
              <a:t>2,168</a:t>
            </a:r>
            <a:endParaRPr sz="950">
              <a:latin typeface="Calibri"/>
              <a:cs typeface="Calibri"/>
            </a:endParaRPr>
          </a:p>
        </p:txBody>
      </p:sp>
      <p:sp>
        <p:nvSpPr>
          <p:cNvPr id="157" name="object 157"/>
          <p:cNvSpPr txBox="1"/>
          <p:nvPr/>
        </p:nvSpPr>
        <p:spPr>
          <a:xfrm>
            <a:off x="6776042" y="5891898"/>
            <a:ext cx="300990" cy="170815"/>
          </a:xfrm>
          <a:prstGeom prst="rect">
            <a:avLst/>
          </a:prstGeom>
        </p:spPr>
        <p:txBody>
          <a:bodyPr vert="horz" wrap="square" lIns="0" tIns="12700" rIns="0" bIns="0" rtlCol="0">
            <a:spAutoFit/>
          </a:bodyPr>
          <a:lstStyle/>
          <a:p>
            <a:pPr marL="12700">
              <a:lnSpc>
                <a:spcPct val="100000"/>
              </a:lnSpc>
              <a:spcBef>
                <a:spcPts val="100"/>
              </a:spcBef>
            </a:pPr>
            <a:r>
              <a:rPr sz="950" spc="-10" dirty="0">
                <a:solidFill>
                  <a:srgbClr val="585858"/>
                </a:solidFill>
                <a:latin typeface="Calibri"/>
                <a:cs typeface="Calibri"/>
              </a:rPr>
              <a:t>1,726</a:t>
            </a:r>
            <a:endParaRPr sz="950">
              <a:latin typeface="Calibri"/>
              <a:cs typeface="Calibri"/>
            </a:endParaRPr>
          </a:p>
        </p:txBody>
      </p:sp>
      <p:sp>
        <p:nvSpPr>
          <p:cNvPr id="158" name="object 158"/>
          <p:cNvSpPr txBox="1"/>
          <p:nvPr/>
        </p:nvSpPr>
        <p:spPr>
          <a:xfrm>
            <a:off x="7430365" y="5891898"/>
            <a:ext cx="300990" cy="170815"/>
          </a:xfrm>
          <a:prstGeom prst="rect">
            <a:avLst/>
          </a:prstGeom>
        </p:spPr>
        <p:txBody>
          <a:bodyPr vert="horz" wrap="square" lIns="0" tIns="12700" rIns="0" bIns="0" rtlCol="0">
            <a:spAutoFit/>
          </a:bodyPr>
          <a:lstStyle/>
          <a:p>
            <a:pPr marL="12700">
              <a:lnSpc>
                <a:spcPct val="100000"/>
              </a:lnSpc>
              <a:spcBef>
                <a:spcPts val="100"/>
              </a:spcBef>
            </a:pPr>
            <a:r>
              <a:rPr sz="950" spc="-10" dirty="0">
                <a:solidFill>
                  <a:srgbClr val="585858"/>
                </a:solidFill>
                <a:latin typeface="Calibri"/>
                <a:cs typeface="Calibri"/>
              </a:rPr>
              <a:t>1,919</a:t>
            </a:r>
            <a:endParaRPr sz="950">
              <a:latin typeface="Calibri"/>
              <a:cs typeface="Calibri"/>
            </a:endParaRPr>
          </a:p>
        </p:txBody>
      </p:sp>
      <p:sp>
        <p:nvSpPr>
          <p:cNvPr id="159" name="object 159"/>
          <p:cNvSpPr txBox="1"/>
          <p:nvPr/>
        </p:nvSpPr>
        <p:spPr>
          <a:xfrm>
            <a:off x="8084689" y="5891898"/>
            <a:ext cx="300990" cy="170815"/>
          </a:xfrm>
          <a:prstGeom prst="rect">
            <a:avLst/>
          </a:prstGeom>
        </p:spPr>
        <p:txBody>
          <a:bodyPr vert="horz" wrap="square" lIns="0" tIns="12700" rIns="0" bIns="0" rtlCol="0">
            <a:spAutoFit/>
          </a:bodyPr>
          <a:lstStyle/>
          <a:p>
            <a:pPr marL="12700">
              <a:lnSpc>
                <a:spcPct val="100000"/>
              </a:lnSpc>
              <a:spcBef>
                <a:spcPts val="100"/>
              </a:spcBef>
            </a:pPr>
            <a:r>
              <a:rPr sz="950" spc="-10" dirty="0">
                <a:solidFill>
                  <a:srgbClr val="585858"/>
                </a:solidFill>
                <a:latin typeface="Calibri"/>
                <a:cs typeface="Calibri"/>
              </a:rPr>
              <a:t>1,421</a:t>
            </a:r>
            <a:endParaRPr sz="950">
              <a:latin typeface="Calibri"/>
              <a:cs typeface="Calibri"/>
            </a:endParaRPr>
          </a:p>
        </p:txBody>
      </p:sp>
      <p:sp>
        <p:nvSpPr>
          <p:cNvPr id="160" name="object 160"/>
          <p:cNvSpPr txBox="1"/>
          <p:nvPr/>
        </p:nvSpPr>
        <p:spPr>
          <a:xfrm>
            <a:off x="8739012" y="5891898"/>
            <a:ext cx="300990" cy="170815"/>
          </a:xfrm>
          <a:prstGeom prst="rect">
            <a:avLst/>
          </a:prstGeom>
        </p:spPr>
        <p:txBody>
          <a:bodyPr vert="horz" wrap="square" lIns="0" tIns="12700" rIns="0" bIns="0" rtlCol="0">
            <a:spAutoFit/>
          </a:bodyPr>
          <a:lstStyle/>
          <a:p>
            <a:pPr marL="12700">
              <a:lnSpc>
                <a:spcPct val="100000"/>
              </a:lnSpc>
              <a:spcBef>
                <a:spcPts val="100"/>
              </a:spcBef>
            </a:pPr>
            <a:r>
              <a:rPr sz="950" spc="-10" dirty="0">
                <a:solidFill>
                  <a:srgbClr val="585858"/>
                </a:solidFill>
                <a:latin typeface="Calibri"/>
                <a:cs typeface="Calibri"/>
              </a:rPr>
              <a:t>1,432</a:t>
            </a:r>
            <a:endParaRPr sz="950">
              <a:latin typeface="Calibri"/>
              <a:cs typeface="Calibri"/>
            </a:endParaRPr>
          </a:p>
        </p:txBody>
      </p:sp>
      <p:sp>
        <p:nvSpPr>
          <p:cNvPr id="161" name="object 161"/>
          <p:cNvSpPr txBox="1"/>
          <p:nvPr/>
        </p:nvSpPr>
        <p:spPr>
          <a:xfrm>
            <a:off x="9393332" y="5891898"/>
            <a:ext cx="300990" cy="170815"/>
          </a:xfrm>
          <a:prstGeom prst="rect">
            <a:avLst/>
          </a:prstGeom>
        </p:spPr>
        <p:txBody>
          <a:bodyPr vert="horz" wrap="square" lIns="0" tIns="12700" rIns="0" bIns="0" rtlCol="0">
            <a:spAutoFit/>
          </a:bodyPr>
          <a:lstStyle/>
          <a:p>
            <a:pPr marL="12700">
              <a:lnSpc>
                <a:spcPct val="100000"/>
              </a:lnSpc>
              <a:spcBef>
                <a:spcPts val="100"/>
              </a:spcBef>
            </a:pPr>
            <a:r>
              <a:rPr sz="950" spc="-10" dirty="0">
                <a:solidFill>
                  <a:srgbClr val="585858"/>
                </a:solidFill>
                <a:latin typeface="Calibri"/>
                <a:cs typeface="Calibri"/>
              </a:rPr>
              <a:t>1,467</a:t>
            </a:r>
            <a:endParaRPr sz="950">
              <a:latin typeface="Calibri"/>
              <a:cs typeface="Calibri"/>
            </a:endParaRPr>
          </a:p>
        </p:txBody>
      </p:sp>
      <p:grpSp>
        <p:nvGrpSpPr>
          <p:cNvPr id="162" name="object 162"/>
          <p:cNvGrpSpPr/>
          <p:nvPr/>
        </p:nvGrpSpPr>
        <p:grpSpPr>
          <a:xfrm>
            <a:off x="889596" y="6083651"/>
            <a:ext cx="8987790" cy="205104"/>
            <a:chOff x="889596" y="6083651"/>
            <a:chExt cx="8987790" cy="205104"/>
          </a:xfrm>
        </p:grpSpPr>
        <p:sp>
          <p:nvSpPr>
            <p:cNvPr id="163" name="object 163"/>
            <p:cNvSpPr/>
            <p:nvPr/>
          </p:nvSpPr>
          <p:spPr>
            <a:xfrm>
              <a:off x="894676" y="6088731"/>
              <a:ext cx="8977630" cy="194945"/>
            </a:xfrm>
            <a:custGeom>
              <a:avLst/>
              <a:gdLst/>
              <a:ahLst/>
              <a:cxnLst/>
              <a:rect l="l" t="t" r="r" b="b"/>
              <a:pathLst>
                <a:path w="8977630" h="194945">
                  <a:moveTo>
                    <a:pt x="0" y="0"/>
                  </a:moveTo>
                  <a:lnTo>
                    <a:pt x="8977547" y="0"/>
                  </a:lnTo>
                </a:path>
                <a:path w="8977630" h="194945">
                  <a:moveTo>
                    <a:pt x="0" y="0"/>
                  </a:moveTo>
                  <a:lnTo>
                    <a:pt x="0" y="194875"/>
                  </a:lnTo>
                </a:path>
                <a:path w="8977630" h="194945">
                  <a:moveTo>
                    <a:pt x="470380" y="0"/>
                  </a:moveTo>
                  <a:lnTo>
                    <a:pt x="470380" y="194875"/>
                  </a:lnTo>
                </a:path>
                <a:path w="8977630" h="194945">
                  <a:moveTo>
                    <a:pt x="470380" y="0"/>
                  </a:moveTo>
                  <a:lnTo>
                    <a:pt x="470380" y="194875"/>
                  </a:lnTo>
                </a:path>
                <a:path w="8977630" h="194945">
                  <a:moveTo>
                    <a:pt x="1122193" y="0"/>
                  </a:moveTo>
                  <a:lnTo>
                    <a:pt x="1122193" y="194875"/>
                  </a:lnTo>
                </a:path>
                <a:path w="8977630" h="194945">
                  <a:moveTo>
                    <a:pt x="1122193" y="0"/>
                  </a:moveTo>
                  <a:lnTo>
                    <a:pt x="1122193" y="194875"/>
                  </a:lnTo>
                </a:path>
                <a:path w="8977630" h="194945">
                  <a:moveTo>
                    <a:pt x="1780726" y="0"/>
                  </a:moveTo>
                  <a:lnTo>
                    <a:pt x="1780726" y="194875"/>
                  </a:lnTo>
                </a:path>
                <a:path w="8977630" h="194945">
                  <a:moveTo>
                    <a:pt x="1780726" y="0"/>
                  </a:moveTo>
                  <a:lnTo>
                    <a:pt x="1780726" y="194875"/>
                  </a:lnTo>
                </a:path>
                <a:path w="8977630" h="194945">
                  <a:moveTo>
                    <a:pt x="2432539" y="0"/>
                  </a:moveTo>
                  <a:lnTo>
                    <a:pt x="2432539" y="194875"/>
                  </a:lnTo>
                </a:path>
                <a:path w="8977630" h="194945">
                  <a:moveTo>
                    <a:pt x="2432539" y="0"/>
                  </a:moveTo>
                  <a:lnTo>
                    <a:pt x="2432539" y="194875"/>
                  </a:lnTo>
                </a:path>
                <a:path w="8977630" h="194945">
                  <a:moveTo>
                    <a:pt x="3084352" y="0"/>
                  </a:moveTo>
                  <a:lnTo>
                    <a:pt x="3084352" y="194875"/>
                  </a:lnTo>
                </a:path>
                <a:path w="8977630" h="194945">
                  <a:moveTo>
                    <a:pt x="3084352" y="0"/>
                  </a:moveTo>
                  <a:lnTo>
                    <a:pt x="3084352" y="194875"/>
                  </a:lnTo>
                </a:path>
                <a:path w="8977630" h="194945">
                  <a:moveTo>
                    <a:pt x="3742884" y="0"/>
                  </a:moveTo>
                  <a:lnTo>
                    <a:pt x="3742884" y="194875"/>
                  </a:lnTo>
                </a:path>
                <a:path w="8977630" h="194945">
                  <a:moveTo>
                    <a:pt x="3742884" y="0"/>
                  </a:moveTo>
                  <a:lnTo>
                    <a:pt x="3742884" y="194875"/>
                  </a:lnTo>
                </a:path>
                <a:path w="8977630" h="194945">
                  <a:moveTo>
                    <a:pt x="4394697" y="0"/>
                  </a:moveTo>
                  <a:lnTo>
                    <a:pt x="4394697" y="194875"/>
                  </a:lnTo>
                </a:path>
                <a:path w="8977630" h="194945">
                  <a:moveTo>
                    <a:pt x="4394697" y="0"/>
                  </a:moveTo>
                  <a:lnTo>
                    <a:pt x="4394697" y="194875"/>
                  </a:lnTo>
                </a:path>
                <a:path w="8977630" h="194945">
                  <a:moveTo>
                    <a:pt x="5053230" y="0"/>
                  </a:moveTo>
                  <a:lnTo>
                    <a:pt x="5053230" y="194875"/>
                  </a:lnTo>
                </a:path>
                <a:path w="8977630" h="194945">
                  <a:moveTo>
                    <a:pt x="5053230" y="0"/>
                  </a:moveTo>
                  <a:lnTo>
                    <a:pt x="5053230" y="194875"/>
                  </a:lnTo>
                </a:path>
                <a:path w="8977630" h="194945">
                  <a:moveTo>
                    <a:pt x="5705043" y="0"/>
                  </a:moveTo>
                  <a:lnTo>
                    <a:pt x="5705043" y="194875"/>
                  </a:lnTo>
                </a:path>
                <a:path w="8977630" h="194945">
                  <a:moveTo>
                    <a:pt x="5705043" y="0"/>
                  </a:moveTo>
                  <a:lnTo>
                    <a:pt x="5705043" y="194875"/>
                  </a:lnTo>
                </a:path>
                <a:path w="8977630" h="194945">
                  <a:moveTo>
                    <a:pt x="6356856" y="0"/>
                  </a:moveTo>
                  <a:lnTo>
                    <a:pt x="6356856" y="194875"/>
                  </a:lnTo>
                </a:path>
                <a:path w="8977630" h="194945">
                  <a:moveTo>
                    <a:pt x="6356856" y="0"/>
                  </a:moveTo>
                  <a:lnTo>
                    <a:pt x="6356856" y="194875"/>
                  </a:lnTo>
                </a:path>
                <a:path w="8977630" h="194945">
                  <a:moveTo>
                    <a:pt x="7015389" y="0"/>
                  </a:moveTo>
                  <a:lnTo>
                    <a:pt x="7015389" y="194875"/>
                  </a:lnTo>
                </a:path>
                <a:path w="8977630" h="194945">
                  <a:moveTo>
                    <a:pt x="7015389" y="0"/>
                  </a:moveTo>
                  <a:lnTo>
                    <a:pt x="7015389" y="194875"/>
                  </a:lnTo>
                </a:path>
                <a:path w="8977630" h="194945">
                  <a:moveTo>
                    <a:pt x="7667201" y="0"/>
                  </a:moveTo>
                  <a:lnTo>
                    <a:pt x="7667201" y="194875"/>
                  </a:lnTo>
                </a:path>
                <a:path w="8977630" h="194945">
                  <a:moveTo>
                    <a:pt x="7667201" y="0"/>
                  </a:moveTo>
                  <a:lnTo>
                    <a:pt x="7667201" y="194875"/>
                  </a:lnTo>
                </a:path>
                <a:path w="8977630" h="194945">
                  <a:moveTo>
                    <a:pt x="8319015" y="0"/>
                  </a:moveTo>
                  <a:lnTo>
                    <a:pt x="8319015" y="194875"/>
                  </a:lnTo>
                </a:path>
                <a:path w="8977630" h="194945">
                  <a:moveTo>
                    <a:pt x="8319015" y="0"/>
                  </a:moveTo>
                  <a:lnTo>
                    <a:pt x="8319015" y="194875"/>
                  </a:lnTo>
                </a:path>
                <a:path w="8977630" h="194945">
                  <a:moveTo>
                    <a:pt x="8977547" y="0"/>
                  </a:moveTo>
                  <a:lnTo>
                    <a:pt x="8977547" y="194875"/>
                  </a:lnTo>
                </a:path>
                <a:path w="8977630" h="194945">
                  <a:moveTo>
                    <a:pt x="8977547" y="0"/>
                  </a:moveTo>
                  <a:lnTo>
                    <a:pt x="8977547" y="194875"/>
                  </a:lnTo>
                </a:path>
              </a:pathLst>
            </a:custGeom>
            <a:ln w="10079">
              <a:solidFill>
                <a:srgbClr val="D9D9D9"/>
              </a:solidFill>
            </a:ln>
          </p:spPr>
          <p:txBody>
            <a:bodyPr wrap="square" lIns="0" tIns="0" rIns="0" bIns="0" rtlCol="0"/>
            <a:lstStyle/>
            <a:p>
              <a:endParaRPr/>
            </a:p>
          </p:txBody>
        </p:sp>
        <p:sp>
          <p:nvSpPr>
            <p:cNvPr id="164" name="object 164"/>
            <p:cNvSpPr/>
            <p:nvPr/>
          </p:nvSpPr>
          <p:spPr>
            <a:xfrm>
              <a:off x="938354" y="6145849"/>
              <a:ext cx="60960" cy="67310"/>
            </a:xfrm>
            <a:custGeom>
              <a:avLst/>
              <a:gdLst/>
              <a:ahLst/>
              <a:cxnLst/>
              <a:rect l="l" t="t" r="r" b="b"/>
              <a:pathLst>
                <a:path w="60959" h="67310">
                  <a:moveTo>
                    <a:pt x="60483" y="67204"/>
                  </a:moveTo>
                  <a:lnTo>
                    <a:pt x="0" y="67204"/>
                  </a:lnTo>
                  <a:lnTo>
                    <a:pt x="0" y="0"/>
                  </a:lnTo>
                  <a:lnTo>
                    <a:pt x="60483" y="0"/>
                  </a:lnTo>
                  <a:lnTo>
                    <a:pt x="60483" y="67204"/>
                  </a:lnTo>
                  <a:close/>
                </a:path>
              </a:pathLst>
            </a:custGeom>
            <a:solidFill>
              <a:srgbClr val="D21AE8"/>
            </a:solidFill>
          </p:spPr>
          <p:txBody>
            <a:bodyPr wrap="square" lIns="0" tIns="0" rIns="0" bIns="0" rtlCol="0"/>
            <a:lstStyle/>
            <a:p>
              <a:endParaRPr/>
            </a:p>
          </p:txBody>
        </p:sp>
      </p:grpSp>
      <p:sp>
        <p:nvSpPr>
          <p:cNvPr id="165" name="object 165"/>
          <p:cNvSpPr txBox="1"/>
          <p:nvPr/>
        </p:nvSpPr>
        <p:spPr>
          <a:xfrm>
            <a:off x="1017647" y="6081633"/>
            <a:ext cx="143510" cy="170815"/>
          </a:xfrm>
          <a:prstGeom prst="rect">
            <a:avLst/>
          </a:prstGeom>
        </p:spPr>
        <p:txBody>
          <a:bodyPr vert="horz" wrap="square" lIns="0" tIns="12700" rIns="0" bIns="0" rtlCol="0">
            <a:spAutoFit/>
          </a:bodyPr>
          <a:lstStyle/>
          <a:p>
            <a:pPr marL="12700">
              <a:lnSpc>
                <a:spcPct val="100000"/>
              </a:lnSpc>
              <a:spcBef>
                <a:spcPts val="100"/>
              </a:spcBef>
            </a:pPr>
            <a:r>
              <a:rPr sz="950" spc="-25" dirty="0">
                <a:solidFill>
                  <a:srgbClr val="585858"/>
                </a:solidFill>
                <a:latin typeface="Calibri"/>
                <a:cs typeface="Calibri"/>
              </a:rPr>
              <a:t>TS</a:t>
            </a:r>
            <a:endParaRPr sz="950">
              <a:latin typeface="Calibri"/>
              <a:cs typeface="Calibri"/>
            </a:endParaRPr>
          </a:p>
        </p:txBody>
      </p:sp>
      <p:sp>
        <p:nvSpPr>
          <p:cNvPr id="166" name="object 166"/>
          <p:cNvSpPr txBox="1"/>
          <p:nvPr/>
        </p:nvSpPr>
        <p:spPr>
          <a:xfrm>
            <a:off x="1587190" y="6084891"/>
            <a:ext cx="207010" cy="170815"/>
          </a:xfrm>
          <a:prstGeom prst="rect">
            <a:avLst/>
          </a:prstGeom>
        </p:spPr>
        <p:txBody>
          <a:bodyPr vert="horz" wrap="square" lIns="0" tIns="12700" rIns="0" bIns="0" rtlCol="0">
            <a:spAutoFit/>
          </a:bodyPr>
          <a:lstStyle/>
          <a:p>
            <a:pPr marL="12700">
              <a:lnSpc>
                <a:spcPct val="100000"/>
              </a:lnSpc>
              <a:spcBef>
                <a:spcPts val="100"/>
              </a:spcBef>
            </a:pPr>
            <a:r>
              <a:rPr sz="950" spc="-25" dirty="0">
                <a:solidFill>
                  <a:srgbClr val="585858"/>
                </a:solidFill>
                <a:latin typeface="Calibri"/>
                <a:cs typeface="Calibri"/>
              </a:rPr>
              <a:t>960</a:t>
            </a:r>
            <a:endParaRPr sz="950">
              <a:latin typeface="Calibri"/>
              <a:cs typeface="Calibri"/>
            </a:endParaRPr>
          </a:p>
        </p:txBody>
      </p:sp>
      <p:sp>
        <p:nvSpPr>
          <p:cNvPr id="167" name="object 167"/>
          <p:cNvSpPr txBox="1"/>
          <p:nvPr/>
        </p:nvSpPr>
        <p:spPr>
          <a:xfrm>
            <a:off x="2195784" y="6084891"/>
            <a:ext cx="300990" cy="170815"/>
          </a:xfrm>
          <a:prstGeom prst="rect">
            <a:avLst/>
          </a:prstGeom>
        </p:spPr>
        <p:txBody>
          <a:bodyPr vert="horz" wrap="square" lIns="0" tIns="12700" rIns="0" bIns="0" rtlCol="0">
            <a:spAutoFit/>
          </a:bodyPr>
          <a:lstStyle/>
          <a:p>
            <a:pPr marL="12700">
              <a:lnSpc>
                <a:spcPct val="100000"/>
              </a:lnSpc>
              <a:spcBef>
                <a:spcPts val="100"/>
              </a:spcBef>
            </a:pPr>
            <a:r>
              <a:rPr sz="950" spc="-10" dirty="0">
                <a:solidFill>
                  <a:srgbClr val="585858"/>
                </a:solidFill>
                <a:latin typeface="Calibri"/>
                <a:cs typeface="Calibri"/>
              </a:rPr>
              <a:t>1,188</a:t>
            </a:r>
            <a:endParaRPr sz="950">
              <a:latin typeface="Calibri"/>
              <a:cs typeface="Calibri"/>
            </a:endParaRPr>
          </a:p>
        </p:txBody>
      </p:sp>
      <p:sp>
        <p:nvSpPr>
          <p:cNvPr id="168" name="object 168"/>
          <p:cNvSpPr txBox="1"/>
          <p:nvPr/>
        </p:nvSpPr>
        <p:spPr>
          <a:xfrm>
            <a:off x="2850107" y="6084891"/>
            <a:ext cx="300990" cy="170815"/>
          </a:xfrm>
          <a:prstGeom prst="rect">
            <a:avLst/>
          </a:prstGeom>
        </p:spPr>
        <p:txBody>
          <a:bodyPr vert="horz" wrap="square" lIns="0" tIns="12700" rIns="0" bIns="0" rtlCol="0">
            <a:spAutoFit/>
          </a:bodyPr>
          <a:lstStyle/>
          <a:p>
            <a:pPr marL="12700">
              <a:lnSpc>
                <a:spcPct val="100000"/>
              </a:lnSpc>
              <a:spcBef>
                <a:spcPts val="100"/>
              </a:spcBef>
            </a:pPr>
            <a:r>
              <a:rPr sz="950" spc="-10" dirty="0">
                <a:solidFill>
                  <a:srgbClr val="585858"/>
                </a:solidFill>
                <a:latin typeface="Calibri"/>
                <a:cs typeface="Calibri"/>
              </a:rPr>
              <a:t>1,180</a:t>
            </a:r>
            <a:endParaRPr sz="950">
              <a:latin typeface="Calibri"/>
              <a:cs typeface="Calibri"/>
            </a:endParaRPr>
          </a:p>
        </p:txBody>
      </p:sp>
      <p:sp>
        <p:nvSpPr>
          <p:cNvPr id="169" name="object 169"/>
          <p:cNvSpPr txBox="1"/>
          <p:nvPr/>
        </p:nvSpPr>
        <p:spPr>
          <a:xfrm>
            <a:off x="3504430" y="6084891"/>
            <a:ext cx="300990" cy="170815"/>
          </a:xfrm>
          <a:prstGeom prst="rect">
            <a:avLst/>
          </a:prstGeom>
        </p:spPr>
        <p:txBody>
          <a:bodyPr vert="horz" wrap="square" lIns="0" tIns="12700" rIns="0" bIns="0" rtlCol="0">
            <a:spAutoFit/>
          </a:bodyPr>
          <a:lstStyle/>
          <a:p>
            <a:pPr marL="12700">
              <a:lnSpc>
                <a:spcPct val="100000"/>
              </a:lnSpc>
              <a:spcBef>
                <a:spcPts val="100"/>
              </a:spcBef>
            </a:pPr>
            <a:r>
              <a:rPr sz="950" spc="-10" dirty="0">
                <a:solidFill>
                  <a:srgbClr val="585858"/>
                </a:solidFill>
                <a:latin typeface="Calibri"/>
                <a:cs typeface="Calibri"/>
              </a:rPr>
              <a:t>1,196</a:t>
            </a:r>
            <a:endParaRPr sz="950">
              <a:latin typeface="Calibri"/>
              <a:cs typeface="Calibri"/>
            </a:endParaRPr>
          </a:p>
        </p:txBody>
      </p:sp>
      <p:sp>
        <p:nvSpPr>
          <p:cNvPr id="170" name="object 170"/>
          <p:cNvSpPr txBox="1"/>
          <p:nvPr/>
        </p:nvSpPr>
        <p:spPr>
          <a:xfrm>
            <a:off x="4158751" y="6084891"/>
            <a:ext cx="300990" cy="170815"/>
          </a:xfrm>
          <a:prstGeom prst="rect">
            <a:avLst/>
          </a:prstGeom>
        </p:spPr>
        <p:txBody>
          <a:bodyPr vert="horz" wrap="square" lIns="0" tIns="12700" rIns="0" bIns="0" rtlCol="0">
            <a:spAutoFit/>
          </a:bodyPr>
          <a:lstStyle/>
          <a:p>
            <a:pPr marL="12700">
              <a:lnSpc>
                <a:spcPct val="100000"/>
              </a:lnSpc>
              <a:spcBef>
                <a:spcPts val="100"/>
              </a:spcBef>
            </a:pPr>
            <a:r>
              <a:rPr sz="950" spc="-10" dirty="0">
                <a:solidFill>
                  <a:srgbClr val="585858"/>
                </a:solidFill>
                <a:latin typeface="Calibri"/>
                <a:cs typeface="Calibri"/>
              </a:rPr>
              <a:t>1,156</a:t>
            </a:r>
            <a:endParaRPr sz="950">
              <a:latin typeface="Calibri"/>
              <a:cs typeface="Calibri"/>
            </a:endParaRPr>
          </a:p>
        </p:txBody>
      </p:sp>
      <p:sp>
        <p:nvSpPr>
          <p:cNvPr id="171" name="object 171"/>
          <p:cNvSpPr txBox="1"/>
          <p:nvPr/>
        </p:nvSpPr>
        <p:spPr>
          <a:xfrm>
            <a:off x="4813075" y="6084891"/>
            <a:ext cx="300990" cy="170815"/>
          </a:xfrm>
          <a:prstGeom prst="rect">
            <a:avLst/>
          </a:prstGeom>
        </p:spPr>
        <p:txBody>
          <a:bodyPr vert="horz" wrap="square" lIns="0" tIns="12700" rIns="0" bIns="0" rtlCol="0">
            <a:spAutoFit/>
          </a:bodyPr>
          <a:lstStyle/>
          <a:p>
            <a:pPr marL="12700">
              <a:lnSpc>
                <a:spcPct val="100000"/>
              </a:lnSpc>
              <a:spcBef>
                <a:spcPts val="100"/>
              </a:spcBef>
            </a:pPr>
            <a:r>
              <a:rPr sz="950" spc="-10" dirty="0">
                <a:solidFill>
                  <a:srgbClr val="585858"/>
                </a:solidFill>
                <a:latin typeface="Calibri"/>
                <a:cs typeface="Calibri"/>
              </a:rPr>
              <a:t>1,031</a:t>
            </a:r>
            <a:endParaRPr sz="950">
              <a:latin typeface="Calibri"/>
              <a:cs typeface="Calibri"/>
            </a:endParaRPr>
          </a:p>
        </p:txBody>
      </p:sp>
      <p:sp>
        <p:nvSpPr>
          <p:cNvPr id="172" name="object 172"/>
          <p:cNvSpPr txBox="1"/>
          <p:nvPr/>
        </p:nvSpPr>
        <p:spPr>
          <a:xfrm>
            <a:off x="5467398" y="6084891"/>
            <a:ext cx="300990" cy="170815"/>
          </a:xfrm>
          <a:prstGeom prst="rect">
            <a:avLst/>
          </a:prstGeom>
        </p:spPr>
        <p:txBody>
          <a:bodyPr vert="horz" wrap="square" lIns="0" tIns="12700" rIns="0" bIns="0" rtlCol="0">
            <a:spAutoFit/>
          </a:bodyPr>
          <a:lstStyle/>
          <a:p>
            <a:pPr marL="12700">
              <a:lnSpc>
                <a:spcPct val="100000"/>
              </a:lnSpc>
              <a:spcBef>
                <a:spcPts val="100"/>
              </a:spcBef>
            </a:pPr>
            <a:r>
              <a:rPr sz="950" spc="-10" dirty="0">
                <a:solidFill>
                  <a:srgbClr val="585858"/>
                </a:solidFill>
                <a:latin typeface="Calibri"/>
                <a:cs typeface="Calibri"/>
              </a:rPr>
              <a:t>1,109</a:t>
            </a:r>
            <a:endParaRPr sz="950">
              <a:latin typeface="Calibri"/>
              <a:cs typeface="Calibri"/>
            </a:endParaRPr>
          </a:p>
        </p:txBody>
      </p:sp>
      <p:sp>
        <p:nvSpPr>
          <p:cNvPr id="173" name="object 173"/>
          <p:cNvSpPr txBox="1"/>
          <p:nvPr/>
        </p:nvSpPr>
        <p:spPr>
          <a:xfrm>
            <a:off x="6121721" y="6084891"/>
            <a:ext cx="300990" cy="170815"/>
          </a:xfrm>
          <a:prstGeom prst="rect">
            <a:avLst/>
          </a:prstGeom>
        </p:spPr>
        <p:txBody>
          <a:bodyPr vert="horz" wrap="square" lIns="0" tIns="12700" rIns="0" bIns="0" rtlCol="0">
            <a:spAutoFit/>
          </a:bodyPr>
          <a:lstStyle/>
          <a:p>
            <a:pPr marL="12700">
              <a:lnSpc>
                <a:spcPct val="100000"/>
              </a:lnSpc>
              <a:spcBef>
                <a:spcPts val="100"/>
              </a:spcBef>
            </a:pPr>
            <a:r>
              <a:rPr sz="950" spc="-10" dirty="0">
                <a:solidFill>
                  <a:srgbClr val="585858"/>
                </a:solidFill>
                <a:latin typeface="Calibri"/>
                <a:cs typeface="Calibri"/>
              </a:rPr>
              <a:t>1,138</a:t>
            </a:r>
            <a:endParaRPr sz="950">
              <a:latin typeface="Calibri"/>
              <a:cs typeface="Calibri"/>
            </a:endParaRPr>
          </a:p>
        </p:txBody>
      </p:sp>
      <p:sp>
        <p:nvSpPr>
          <p:cNvPr id="174" name="object 174"/>
          <p:cNvSpPr txBox="1"/>
          <p:nvPr/>
        </p:nvSpPr>
        <p:spPr>
          <a:xfrm>
            <a:off x="6776042" y="6084891"/>
            <a:ext cx="300990" cy="170815"/>
          </a:xfrm>
          <a:prstGeom prst="rect">
            <a:avLst/>
          </a:prstGeom>
        </p:spPr>
        <p:txBody>
          <a:bodyPr vert="horz" wrap="square" lIns="0" tIns="12700" rIns="0" bIns="0" rtlCol="0">
            <a:spAutoFit/>
          </a:bodyPr>
          <a:lstStyle/>
          <a:p>
            <a:pPr marL="12700">
              <a:lnSpc>
                <a:spcPct val="100000"/>
              </a:lnSpc>
              <a:spcBef>
                <a:spcPts val="100"/>
              </a:spcBef>
            </a:pPr>
            <a:r>
              <a:rPr sz="950" spc="-10" dirty="0">
                <a:solidFill>
                  <a:srgbClr val="585858"/>
                </a:solidFill>
                <a:latin typeface="Calibri"/>
                <a:cs typeface="Calibri"/>
              </a:rPr>
              <a:t>1,169</a:t>
            </a:r>
            <a:endParaRPr sz="950">
              <a:latin typeface="Calibri"/>
              <a:cs typeface="Calibri"/>
            </a:endParaRPr>
          </a:p>
        </p:txBody>
      </p:sp>
      <p:sp>
        <p:nvSpPr>
          <p:cNvPr id="175" name="object 175"/>
          <p:cNvSpPr txBox="1"/>
          <p:nvPr/>
        </p:nvSpPr>
        <p:spPr>
          <a:xfrm>
            <a:off x="7430365" y="6084891"/>
            <a:ext cx="300990" cy="170815"/>
          </a:xfrm>
          <a:prstGeom prst="rect">
            <a:avLst/>
          </a:prstGeom>
        </p:spPr>
        <p:txBody>
          <a:bodyPr vert="horz" wrap="square" lIns="0" tIns="12700" rIns="0" bIns="0" rtlCol="0">
            <a:spAutoFit/>
          </a:bodyPr>
          <a:lstStyle/>
          <a:p>
            <a:pPr marL="12700">
              <a:lnSpc>
                <a:spcPct val="100000"/>
              </a:lnSpc>
              <a:spcBef>
                <a:spcPts val="100"/>
              </a:spcBef>
            </a:pPr>
            <a:r>
              <a:rPr sz="950" spc="-10" dirty="0">
                <a:solidFill>
                  <a:srgbClr val="585858"/>
                </a:solidFill>
                <a:latin typeface="Calibri"/>
                <a:cs typeface="Calibri"/>
              </a:rPr>
              <a:t>1,145</a:t>
            </a:r>
            <a:endParaRPr sz="950">
              <a:latin typeface="Calibri"/>
              <a:cs typeface="Calibri"/>
            </a:endParaRPr>
          </a:p>
        </p:txBody>
      </p:sp>
      <p:sp>
        <p:nvSpPr>
          <p:cNvPr id="176" name="object 176"/>
          <p:cNvSpPr txBox="1"/>
          <p:nvPr/>
        </p:nvSpPr>
        <p:spPr>
          <a:xfrm>
            <a:off x="8130415" y="6084891"/>
            <a:ext cx="207010" cy="170815"/>
          </a:xfrm>
          <a:prstGeom prst="rect">
            <a:avLst/>
          </a:prstGeom>
        </p:spPr>
        <p:txBody>
          <a:bodyPr vert="horz" wrap="square" lIns="0" tIns="12700" rIns="0" bIns="0" rtlCol="0">
            <a:spAutoFit/>
          </a:bodyPr>
          <a:lstStyle/>
          <a:p>
            <a:pPr marL="12700">
              <a:lnSpc>
                <a:spcPct val="100000"/>
              </a:lnSpc>
              <a:spcBef>
                <a:spcPts val="100"/>
              </a:spcBef>
            </a:pPr>
            <a:r>
              <a:rPr sz="950" spc="-25" dirty="0">
                <a:solidFill>
                  <a:srgbClr val="585858"/>
                </a:solidFill>
                <a:latin typeface="Calibri"/>
                <a:cs typeface="Calibri"/>
              </a:rPr>
              <a:t>766</a:t>
            </a:r>
            <a:endParaRPr sz="950">
              <a:latin typeface="Calibri"/>
              <a:cs typeface="Calibri"/>
            </a:endParaRPr>
          </a:p>
        </p:txBody>
      </p:sp>
      <p:sp>
        <p:nvSpPr>
          <p:cNvPr id="177" name="object 177"/>
          <p:cNvSpPr txBox="1"/>
          <p:nvPr/>
        </p:nvSpPr>
        <p:spPr>
          <a:xfrm>
            <a:off x="8784741" y="6084891"/>
            <a:ext cx="207010" cy="170815"/>
          </a:xfrm>
          <a:prstGeom prst="rect">
            <a:avLst/>
          </a:prstGeom>
        </p:spPr>
        <p:txBody>
          <a:bodyPr vert="horz" wrap="square" lIns="0" tIns="12700" rIns="0" bIns="0" rtlCol="0">
            <a:spAutoFit/>
          </a:bodyPr>
          <a:lstStyle/>
          <a:p>
            <a:pPr marL="12700">
              <a:lnSpc>
                <a:spcPct val="100000"/>
              </a:lnSpc>
              <a:spcBef>
                <a:spcPts val="100"/>
              </a:spcBef>
            </a:pPr>
            <a:r>
              <a:rPr sz="950" spc="-25" dirty="0">
                <a:solidFill>
                  <a:srgbClr val="585858"/>
                </a:solidFill>
                <a:latin typeface="Calibri"/>
                <a:cs typeface="Calibri"/>
              </a:rPr>
              <a:t>815</a:t>
            </a:r>
            <a:endParaRPr sz="950">
              <a:latin typeface="Calibri"/>
              <a:cs typeface="Calibri"/>
            </a:endParaRPr>
          </a:p>
        </p:txBody>
      </p:sp>
      <p:sp>
        <p:nvSpPr>
          <p:cNvPr id="178" name="object 178"/>
          <p:cNvSpPr txBox="1"/>
          <p:nvPr/>
        </p:nvSpPr>
        <p:spPr>
          <a:xfrm>
            <a:off x="9439061" y="6084891"/>
            <a:ext cx="207010" cy="170815"/>
          </a:xfrm>
          <a:prstGeom prst="rect">
            <a:avLst/>
          </a:prstGeom>
        </p:spPr>
        <p:txBody>
          <a:bodyPr vert="horz" wrap="square" lIns="0" tIns="12700" rIns="0" bIns="0" rtlCol="0">
            <a:spAutoFit/>
          </a:bodyPr>
          <a:lstStyle/>
          <a:p>
            <a:pPr marL="12700">
              <a:lnSpc>
                <a:spcPct val="100000"/>
              </a:lnSpc>
              <a:spcBef>
                <a:spcPts val="100"/>
              </a:spcBef>
            </a:pPr>
            <a:r>
              <a:rPr sz="950" spc="-25" dirty="0">
                <a:solidFill>
                  <a:srgbClr val="585858"/>
                </a:solidFill>
                <a:latin typeface="Calibri"/>
                <a:cs typeface="Calibri"/>
              </a:rPr>
              <a:t>832</a:t>
            </a:r>
            <a:endParaRPr sz="950">
              <a:latin typeface="Calibri"/>
              <a:cs typeface="Calibri"/>
            </a:endParaRPr>
          </a:p>
        </p:txBody>
      </p:sp>
      <p:grpSp>
        <p:nvGrpSpPr>
          <p:cNvPr id="179" name="object 179"/>
          <p:cNvGrpSpPr/>
          <p:nvPr/>
        </p:nvGrpSpPr>
        <p:grpSpPr>
          <a:xfrm>
            <a:off x="889596" y="6278526"/>
            <a:ext cx="8987790" cy="198755"/>
            <a:chOff x="889596" y="6278526"/>
            <a:chExt cx="8987790" cy="198755"/>
          </a:xfrm>
        </p:grpSpPr>
        <p:sp>
          <p:nvSpPr>
            <p:cNvPr id="180" name="object 180"/>
            <p:cNvSpPr/>
            <p:nvPr/>
          </p:nvSpPr>
          <p:spPr>
            <a:xfrm>
              <a:off x="894676" y="6283606"/>
              <a:ext cx="8977630" cy="188595"/>
            </a:xfrm>
            <a:custGeom>
              <a:avLst/>
              <a:gdLst/>
              <a:ahLst/>
              <a:cxnLst/>
              <a:rect l="l" t="t" r="r" b="b"/>
              <a:pathLst>
                <a:path w="8977630" h="188595">
                  <a:moveTo>
                    <a:pt x="0" y="0"/>
                  </a:moveTo>
                  <a:lnTo>
                    <a:pt x="8977547" y="0"/>
                  </a:lnTo>
                </a:path>
                <a:path w="8977630" h="188595">
                  <a:moveTo>
                    <a:pt x="0" y="0"/>
                  </a:moveTo>
                  <a:lnTo>
                    <a:pt x="0" y="188155"/>
                  </a:lnTo>
                </a:path>
                <a:path w="8977630" h="188595">
                  <a:moveTo>
                    <a:pt x="470380" y="0"/>
                  </a:moveTo>
                  <a:lnTo>
                    <a:pt x="470380" y="188155"/>
                  </a:lnTo>
                </a:path>
                <a:path w="8977630" h="188595">
                  <a:moveTo>
                    <a:pt x="470380" y="0"/>
                  </a:moveTo>
                  <a:lnTo>
                    <a:pt x="470380" y="188155"/>
                  </a:lnTo>
                </a:path>
                <a:path w="8977630" h="188595">
                  <a:moveTo>
                    <a:pt x="1122193" y="0"/>
                  </a:moveTo>
                  <a:lnTo>
                    <a:pt x="1122193" y="188155"/>
                  </a:lnTo>
                </a:path>
                <a:path w="8977630" h="188595">
                  <a:moveTo>
                    <a:pt x="1122193" y="0"/>
                  </a:moveTo>
                  <a:lnTo>
                    <a:pt x="1122193" y="188155"/>
                  </a:lnTo>
                </a:path>
                <a:path w="8977630" h="188595">
                  <a:moveTo>
                    <a:pt x="1780726" y="0"/>
                  </a:moveTo>
                  <a:lnTo>
                    <a:pt x="1780726" y="188155"/>
                  </a:lnTo>
                </a:path>
                <a:path w="8977630" h="188595">
                  <a:moveTo>
                    <a:pt x="1780726" y="0"/>
                  </a:moveTo>
                  <a:lnTo>
                    <a:pt x="1780726" y="188155"/>
                  </a:lnTo>
                </a:path>
                <a:path w="8977630" h="188595">
                  <a:moveTo>
                    <a:pt x="2432539" y="0"/>
                  </a:moveTo>
                  <a:lnTo>
                    <a:pt x="2432539" y="188155"/>
                  </a:lnTo>
                </a:path>
                <a:path w="8977630" h="188595">
                  <a:moveTo>
                    <a:pt x="2432539" y="0"/>
                  </a:moveTo>
                  <a:lnTo>
                    <a:pt x="2432539" y="188155"/>
                  </a:lnTo>
                </a:path>
                <a:path w="8977630" h="188595">
                  <a:moveTo>
                    <a:pt x="3084352" y="0"/>
                  </a:moveTo>
                  <a:lnTo>
                    <a:pt x="3084352" y="188155"/>
                  </a:lnTo>
                </a:path>
                <a:path w="8977630" h="188595">
                  <a:moveTo>
                    <a:pt x="3084352" y="0"/>
                  </a:moveTo>
                  <a:lnTo>
                    <a:pt x="3084352" y="188155"/>
                  </a:lnTo>
                </a:path>
                <a:path w="8977630" h="188595">
                  <a:moveTo>
                    <a:pt x="3742884" y="0"/>
                  </a:moveTo>
                  <a:lnTo>
                    <a:pt x="3742884" y="188155"/>
                  </a:lnTo>
                </a:path>
                <a:path w="8977630" h="188595">
                  <a:moveTo>
                    <a:pt x="3742884" y="0"/>
                  </a:moveTo>
                  <a:lnTo>
                    <a:pt x="3742884" y="188155"/>
                  </a:lnTo>
                </a:path>
                <a:path w="8977630" h="188595">
                  <a:moveTo>
                    <a:pt x="4394697" y="0"/>
                  </a:moveTo>
                  <a:lnTo>
                    <a:pt x="4394697" y="188155"/>
                  </a:lnTo>
                </a:path>
                <a:path w="8977630" h="188595">
                  <a:moveTo>
                    <a:pt x="4394697" y="0"/>
                  </a:moveTo>
                  <a:lnTo>
                    <a:pt x="4394697" y="188155"/>
                  </a:lnTo>
                </a:path>
                <a:path w="8977630" h="188595">
                  <a:moveTo>
                    <a:pt x="5053230" y="0"/>
                  </a:moveTo>
                  <a:lnTo>
                    <a:pt x="5053230" y="188155"/>
                  </a:lnTo>
                </a:path>
                <a:path w="8977630" h="188595">
                  <a:moveTo>
                    <a:pt x="5053230" y="0"/>
                  </a:moveTo>
                  <a:lnTo>
                    <a:pt x="5053230" y="188155"/>
                  </a:lnTo>
                </a:path>
                <a:path w="8977630" h="188595">
                  <a:moveTo>
                    <a:pt x="5705043" y="0"/>
                  </a:moveTo>
                  <a:lnTo>
                    <a:pt x="5705043" y="188155"/>
                  </a:lnTo>
                </a:path>
                <a:path w="8977630" h="188595">
                  <a:moveTo>
                    <a:pt x="5705043" y="0"/>
                  </a:moveTo>
                  <a:lnTo>
                    <a:pt x="5705043" y="188155"/>
                  </a:lnTo>
                </a:path>
                <a:path w="8977630" h="188595">
                  <a:moveTo>
                    <a:pt x="6356856" y="0"/>
                  </a:moveTo>
                  <a:lnTo>
                    <a:pt x="6356856" y="188155"/>
                  </a:lnTo>
                </a:path>
                <a:path w="8977630" h="188595">
                  <a:moveTo>
                    <a:pt x="6356856" y="0"/>
                  </a:moveTo>
                  <a:lnTo>
                    <a:pt x="6356856" y="188155"/>
                  </a:lnTo>
                </a:path>
                <a:path w="8977630" h="188595">
                  <a:moveTo>
                    <a:pt x="7015389" y="0"/>
                  </a:moveTo>
                  <a:lnTo>
                    <a:pt x="7015389" y="188155"/>
                  </a:lnTo>
                </a:path>
                <a:path w="8977630" h="188595">
                  <a:moveTo>
                    <a:pt x="7015389" y="0"/>
                  </a:moveTo>
                  <a:lnTo>
                    <a:pt x="7015389" y="188155"/>
                  </a:lnTo>
                </a:path>
                <a:path w="8977630" h="188595">
                  <a:moveTo>
                    <a:pt x="7667201" y="0"/>
                  </a:moveTo>
                  <a:lnTo>
                    <a:pt x="7667201" y="188155"/>
                  </a:lnTo>
                </a:path>
                <a:path w="8977630" h="188595">
                  <a:moveTo>
                    <a:pt x="7667201" y="0"/>
                  </a:moveTo>
                  <a:lnTo>
                    <a:pt x="7667201" y="188155"/>
                  </a:lnTo>
                </a:path>
                <a:path w="8977630" h="188595">
                  <a:moveTo>
                    <a:pt x="8319015" y="0"/>
                  </a:moveTo>
                  <a:lnTo>
                    <a:pt x="8319015" y="188155"/>
                  </a:lnTo>
                </a:path>
                <a:path w="8977630" h="188595">
                  <a:moveTo>
                    <a:pt x="8319015" y="0"/>
                  </a:moveTo>
                  <a:lnTo>
                    <a:pt x="8319015" y="188155"/>
                  </a:lnTo>
                </a:path>
                <a:path w="8977630" h="188595">
                  <a:moveTo>
                    <a:pt x="8977547" y="0"/>
                  </a:moveTo>
                  <a:lnTo>
                    <a:pt x="8977547" y="188155"/>
                  </a:lnTo>
                </a:path>
                <a:path w="8977630" h="188595">
                  <a:moveTo>
                    <a:pt x="8977547" y="0"/>
                  </a:moveTo>
                  <a:lnTo>
                    <a:pt x="8977547" y="188155"/>
                  </a:lnTo>
                </a:path>
              </a:pathLst>
            </a:custGeom>
            <a:ln w="10079">
              <a:solidFill>
                <a:srgbClr val="D9D9D9"/>
              </a:solidFill>
            </a:ln>
          </p:spPr>
          <p:txBody>
            <a:bodyPr wrap="square" lIns="0" tIns="0" rIns="0" bIns="0" rtlCol="0"/>
            <a:lstStyle/>
            <a:p>
              <a:endParaRPr/>
            </a:p>
          </p:txBody>
        </p:sp>
        <p:sp>
          <p:nvSpPr>
            <p:cNvPr id="181" name="object 181"/>
            <p:cNvSpPr/>
            <p:nvPr/>
          </p:nvSpPr>
          <p:spPr>
            <a:xfrm>
              <a:off x="938354" y="6340725"/>
              <a:ext cx="60960" cy="67310"/>
            </a:xfrm>
            <a:custGeom>
              <a:avLst/>
              <a:gdLst/>
              <a:ahLst/>
              <a:cxnLst/>
              <a:rect l="l" t="t" r="r" b="b"/>
              <a:pathLst>
                <a:path w="60959" h="67310">
                  <a:moveTo>
                    <a:pt x="60483" y="67204"/>
                  </a:moveTo>
                  <a:lnTo>
                    <a:pt x="0" y="67204"/>
                  </a:lnTo>
                  <a:lnTo>
                    <a:pt x="0" y="0"/>
                  </a:lnTo>
                  <a:lnTo>
                    <a:pt x="60483" y="0"/>
                  </a:lnTo>
                  <a:lnTo>
                    <a:pt x="60483" y="67204"/>
                  </a:lnTo>
                  <a:close/>
                </a:path>
              </a:pathLst>
            </a:custGeom>
            <a:solidFill>
              <a:srgbClr val="62A9FF"/>
            </a:solidFill>
          </p:spPr>
          <p:txBody>
            <a:bodyPr wrap="square" lIns="0" tIns="0" rIns="0" bIns="0" rtlCol="0"/>
            <a:lstStyle/>
            <a:p>
              <a:endParaRPr/>
            </a:p>
          </p:txBody>
        </p:sp>
      </p:grpSp>
      <p:sp>
        <p:nvSpPr>
          <p:cNvPr id="182" name="object 182"/>
          <p:cNvSpPr txBox="1"/>
          <p:nvPr/>
        </p:nvSpPr>
        <p:spPr>
          <a:xfrm>
            <a:off x="1017647" y="6274626"/>
            <a:ext cx="321945" cy="170815"/>
          </a:xfrm>
          <a:prstGeom prst="rect">
            <a:avLst/>
          </a:prstGeom>
        </p:spPr>
        <p:txBody>
          <a:bodyPr vert="horz" wrap="square" lIns="0" tIns="12700" rIns="0" bIns="0" rtlCol="0">
            <a:spAutoFit/>
          </a:bodyPr>
          <a:lstStyle/>
          <a:p>
            <a:pPr marL="12700">
              <a:lnSpc>
                <a:spcPct val="100000"/>
              </a:lnSpc>
              <a:spcBef>
                <a:spcPts val="100"/>
              </a:spcBef>
            </a:pPr>
            <a:r>
              <a:rPr sz="950" dirty="0">
                <a:solidFill>
                  <a:srgbClr val="585858"/>
                </a:solidFill>
                <a:latin typeface="Calibri"/>
                <a:cs typeface="Calibri"/>
              </a:rPr>
              <a:t>CIC</a:t>
            </a:r>
            <a:r>
              <a:rPr sz="950" spc="-5" dirty="0">
                <a:solidFill>
                  <a:srgbClr val="585858"/>
                </a:solidFill>
                <a:latin typeface="Calibri"/>
                <a:cs typeface="Calibri"/>
              </a:rPr>
              <a:t> </a:t>
            </a:r>
            <a:r>
              <a:rPr sz="950" spc="-25" dirty="0">
                <a:solidFill>
                  <a:srgbClr val="585858"/>
                </a:solidFill>
                <a:latin typeface="Calibri"/>
                <a:cs typeface="Calibri"/>
              </a:rPr>
              <a:t>L2</a:t>
            </a:r>
            <a:endParaRPr sz="950">
              <a:latin typeface="Calibri"/>
              <a:cs typeface="Calibri"/>
            </a:endParaRPr>
          </a:p>
        </p:txBody>
      </p:sp>
      <p:sp>
        <p:nvSpPr>
          <p:cNvPr id="183" name="object 183"/>
          <p:cNvSpPr txBox="1"/>
          <p:nvPr/>
        </p:nvSpPr>
        <p:spPr>
          <a:xfrm>
            <a:off x="1587190" y="6277884"/>
            <a:ext cx="207010" cy="170815"/>
          </a:xfrm>
          <a:prstGeom prst="rect">
            <a:avLst/>
          </a:prstGeom>
        </p:spPr>
        <p:txBody>
          <a:bodyPr vert="horz" wrap="square" lIns="0" tIns="12700" rIns="0" bIns="0" rtlCol="0">
            <a:spAutoFit/>
          </a:bodyPr>
          <a:lstStyle/>
          <a:p>
            <a:pPr marL="12700">
              <a:lnSpc>
                <a:spcPct val="100000"/>
              </a:lnSpc>
              <a:spcBef>
                <a:spcPts val="100"/>
              </a:spcBef>
            </a:pPr>
            <a:r>
              <a:rPr sz="950" spc="-25" dirty="0">
                <a:solidFill>
                  <a:srgbClr val="585858"/>
                </a:solidFill>
                <a:latin typeface="Calibri"/>
                <a:cs typeface="Calibri"/>
              </a:rPr>
              <a:t>450</a:t>
            </a:r>
            <a:endParaRPr sz="950">
              <a:latin typeface="Calibri"/>
              <a:cs typeface="Calibri"/>
            </a:endParaRPr>
          </a:p>
        </p:txBody>
      </p:sp>
      <p:sp>
        <p:nvSpPr>
          <p:cNvPr id="184" name="object 184"/>
          <p:cNvSpPr txBox="1"/>
          <p:nvPr/>
        </p:nvSpPr>
        <p:spPr>
          <a:xfrm>
            <a:off x="2241513" y="6277884"/>
            <a:ext cx="207010" cy="170815"/>
          </a:xfrm>
          <a:prstGeom prst="rect">
            <a:avLst/>
          </a:prstGeom>
        </p:spPr>
        <p:txBody>
          <a:bodyPr vert="horz" wrap="square" lIns="0" tIns="12700" rIns="0" bIns="0" rtlCol="0">
            <a:spAutoFit/>
          </a:bodyPr>
          <a:lstStyle/>
          <a:p>
            <a:pPr marL="12700">
              <a:lnSpc>
                <a:spcPct val="100000"/>
              </a:lnSpc>
              <a:spcBef>
                <a:spcPts val="100"/>
              </a:spcBef>
            </a:pPr>
            <a:r>
              <a:rPr sz="950" spc="-25" dirty="0">
                <a:solidFill>
                  <a:srgbClr val="585858"/>
                </a:solidFill>
                <a:latin typeface="Calibri"/>
                <a:cs typeface="Calibri"/>
              </a:rPr>
              <a:t>582</a:t>
            </a:r>
            <a:endParaRPr sz="950">
              <a:latin typeface="Calibri"/>
              <a:cs typeface="Calibri"/>
            </a:endParaRPr>
          </a:p>
        </p:txBody>
      </p:sp>
      <p:sp>
        <p:nvSpPr>
          <p:cNvPr id="185" name="object 185"/>
          <p:cNvSpPr txBox="1"/>
          <p:nvPr/>
        </p:nvSpPr>
        <p:spPr>
          <a:xfrm>
            <a:off x="2895836" y="6277884"/>
            <a:ext cx="207010" cy="170815"/>
          </a:xfrm>
          <a:prstGeom prst="rect">
            <a:avLst/>
          </a:prstGeom>
        </p:spPr>
        <p:txBody>
          <a:bodyPr vert="horz" wrap="square" lIns="0" tIns="12700" rIns="0" bIns="0" rtlCol="0">
            <a:spAutoFit/>
          </a:bodyPr>
          <a:lstStyle/>
          <a:p>
            <a:pPr marL="12700">
              <a:lnSpc>
                <a:spcPct val="100000"/>
              </a:lnSpc>
              <a:spcBef>
                <a:spcPts val="100"/>
              </a:spcBef>
            </a:pPr>
            <a:r>
              <a:rPr sz="950" spc="-25" dirty="0">
                <a:solidFill>
                  <a:srgbClr val="585858"/>
                </a:solidFill>
                <a:latin typeface="Calibri"/>
                <a:cs typeface="Calibri"/>
              </a:rPr>
              <a:t>600</a:t>
            </a:r>
            <a:endParaRPr sz="950">
              <a:latin typeface="Calibri"/>
              <a:cs typeface="Calibri"/>
            </a:endParaRPr>
          </a:p>
        </p:txBody>
      </p:sp>
      <p:sp>
        <p:nvSpPr>
          <p:cNvPr id="186" name="object 186"/>
          <p:cNvSpPr txBox="1"/>
          <p:nvPr/>
        </p:nvSpPr>
        <p:spPr>
          <a:xfrm>
            <a:off x="3550158" y="6277884"/>
            <a:ext cx="207010" cy="170815"/>
          </a:xfrm>
          <a:prstGeom prst="rect">
            <a:avLst/>
          </a:prstGeom>
        </p:spPr>
        <p:txBody>
          <a:bodyPr vert="horz" wrap="square" lIns="0" tIns="12700" rIns="0" bIns="0" rtlCol="0">
            <a:spAutoFit/>
          </a:bodyPr>
          <a:lstStyle/>
          <a:p>
            <a:pPr marL="12700">
              <a:lnSpc>
                <a:spcPct val="100000"/>
              </a:lnSpc>
              <a:spcBef>
                <a:spcPts val="100"/>
              </a:spcBef>
            </a:pPr>
            <a:r>
              <a:rPr sz="950" spc="-25" dirty="0">
                <a:solidFill>
                  <a:srgbClr val="585858"/>
                </a:solidFill>
                <a:latin typeface="Calibri"/>
                <a:cs typeface="Calibri"/>
              </a:rPr>
              <a:t>531</a:t>
            </a:r>
            <a:endParaRPr sz="950">
              <a:latin typeface="Calibri"/>
              <a:cs typeface="Calibri"/>
            </a:endParaRPr>
          </a:p>
        </p:txBody>
      </p:sp>
      <p:sp>
        <p:nvSpPr>
          <p:cNvPr id="187" name="object 187"/>
          <p:cNvSpPr txBox="1"/>
          <p:nvPr/>
        </p:nvSpPr>
        <p:spPr>
          <a:xfrm>
            <a:off x="4204480" y="6277884"/>
            <a:ext cx="207010" cy="170815"/>
          </a:xfrm>
          <a:prstGeom prst="rect">
            <a:avLst/>
          </a:prstGeom>
        </p:spPr>
        <p:txBody>
          <a:bodyPr vert="horz" wrap="square" lIns="0" tIns="12700" rIns="0" bIns="0" rtlCol="0">
            <a:spAutoFit/>
          </a:bodyPr>
          <a:lstStyle/>
          <a:p>
            <a:pPr marL="12700">
              <a:lnSpc>
                <a:spcPct val="100000"/>
              </a:lnSpc>
              <a:spcBef>
                <a:spcPts val="100"/>
              </a:spcBef>
            </a:pPr>
            <a:r>
              <a:rPr sz="950" spc="-25" dirty="0">
                <a:solidFill>
                  <a:srgbClr val="585858"/>
                </a:solidFill>
                <a:latin typeface="Calibri"/>
                <a:cs typeface="Calibri"/>
              </a:rPr>
              <a:t>408</a:t>
            </a:r>
            <a:endParaRPr sz="950">
              <a:latin typeface="Calibri"/>
              <a:cs typeface="Calibri"/>
            </a:endParaRPr>
          </a:p>
        </p:txBody>
      </p:sp>
      <p:sp>
        <p:nvSpPr>
          <p:cNvPr id="188" name="object 188"/>
          <p:cNvSpPr txBox="1"/>
          <p:nvPr/>
        </p:nvSpPr>
        <p:spPr>
          <a:xfrm>
            <a:off x="4858802" y="6277884"/>
            <a:ext cx="207010" cy="170815"/>
          </a:xfrm>
          <a:prstGeom prst="rect">
            <a:avLst/>
          </a:prstGeom>
        </p:spPr>
        <p:txBody>
          <a:bodyPr vert="horz" wrap="square" lIns="0" tIns="12700" rIns="0" bIns="0" rtlCol="0">
            <a:spAutoFit/>
          </a:bodyPr>
          <a:lstStyle/>
          <a:p>
            <a:pPr marL="12700">
              <a:lnSpc>
                <a:spcPct val="100000"/>
              </a:lnSpc>
              <a:spcBef>
                <a:spcPts val="100"/>
              </a:spcBef>
            </a:pPr>
            <a:r>
              <a:rPr sz="950" spc="-25" dirty="0">
                <a:solidFill>
                  <a:srgbClr val="585858"/>
                </a:solidFill>
                <a:latin typeface="Calibri"/>
                <a:cs typeface="Calibri"/>
              </a:rPr>
              <a:t>329</a:t>
            </a:r>
            <a:endParaRPr sz="950">
              <a:latin typeface="Calibri"/>
              <a:cs typeface="Calibri"/>
            </a:endParaRPr>
          </a:p>
        </p:txBody>
      </p:sp>
      <p:sp>
        <p:nvSpPr>
          <p:cNvPr id="189" name="object 189"/>
          <p:cNvSpPr txBox="1"/>
          <p:nvPr/>
        </p:nvSpPr>
        <p:spPr>
          <a:xfrm>
            <a:off x="5513125" y="6277884"/>
            <a:ext cx="207010" cy="170815"/>
          </a:xfrm>
          <a:prstGeom prst="rect">
            <a:avLst/>
          </a:prstGeom>
        </p:spPr>
        <p:txBody>
          <a:bodyPr vert="horz" wrap="square" lIns="0" tIns="12700" rIns="0" bIns="0" rtlCol="0">
            <a:spAutoFit/>
          </a:bodyPr>
          <a:lstStyle/>
          <a:p>
            <a:pPr marL="12700">
              <a:lnSpc>
                <a:spcPct val="100000"/>
              </a:lnSpc>
              <a:spcBef>
                <a:spcPts val="100"/>
              </a:spcBef>
            </a:pPr>
            <a:r>
              <a:rPr sz="950" spc="-25" dirty="0">
                <a:solidFill>
                  <a:srgbClr val="585858"/>
                </a:solidFill>
                <a:latin typeface="Calibri"/>
                <a:cs typeface="Calibri"/>
              </a:rPr>
              <a:t>349</a:t>
            </a:r>
            <a:endParaRPr sz="950">
              <a:latin typeface="Calibri"/>
              <a:cs typeface="Calibri"/>
            </a:endParaRPr>
          </a:p>
        </p:txBody>
      </p:sp>
      <p:sp>
        <p:nvSpPr>
          <p:cNvPr id="190" name="object 190"/>
          <p:cNvSpPr txBox="1"/>
          <p:nvPr/>
        </p:nvSpPr>
        <p:spPr>
          <a:xfrm>
            <a:off x="6167448" y="6277884"/>
            <a:ext cx="207010" cy="170815"/>
          </a:xfrm>
          <a:prstGeom prst="rect">
            <a:avLst/>
          </a:prstGeom>
        </p:spPr>
        <p:txBody>
          <a:bodyPr vert="horz" wrap="square" lIns="0" tIns="12700" rIns="0" bIns="0" rtlCol="0">
            <a:spAutoFit/>
          </a:bodyPr>
          <a:lstStyle/>
          <a:p>
            <a:pPr marL="12700">
              <a:lnSpc>
                <a:spcPct val="100000"/>
              </a:lnSpc>
              <a:spcBef>
                <a:spcPts val="100"/>
              </a:spcBef>
            </a:pPr>
            <a:r>
              <a:rPr sz="950" spc="-25" dirty="0">
                <a:solidFill>
                  <a:srgbClr val="585858"/>
                </a:solidFill>
                <a:latin typeface="Calibri"/>
                <a:cs typeface="Calibri"/>
              </a:rPr>
              <a:t>463</a:t>
            </a:r>
            <a:endParaRPr sz="950">
              <a:latin typeface="Calibri"/>
              <a:cs typeface="Calibri"/>
            </a:endParaRPr>
          </a:p>
        </p:txBody>
      </p:sp>
      <p:sp>
        <p:nvSpPr>
          <p:cNvPr id="191" name="object 191"/>
          <p:cNvSpPr txBox="1"/>
          <p:nvPr/>
        </p:nvSpPr>
        <p:spPr>
          <a:xfrm>
            <a:off x="6821770" y="6277884"/>
            <a:ext cx="207010" cy="170815"/>
          </a:xfrm>
          <a:prstGeom prst="rect">
            <a:avLst/>
          </a:prstGeom>
        </p:spPr>
        <p:txBody>
          <a:bodyPr vert="horz" wrap="square" lIns="0" tIns="12700" rIns="0" bIns="0" rtlCol="0">
            <a:spAutoFit/>
          </a:bodyPr>
          <a:lstStyle/>
          <a:p>
            <a:pPr marL="12700">
              <a:lnSpc>
                <a:spcPct val="100000"/>
              </a:lnSpc>
              <a:spcBef>
                <a:spcPts val="100"/>
              </a:spcBef>
            </a:pPr>
            <a:r>
              <a:rPr sz="950" spc="-25" dirty="0">
                <a:solidFill>
                  <a:srgbClr val="585858"/>
                </a:solidFill>
                <a:latin typeface="Calibri"/>
                <a:cs typeface="Calibri"/>
              </a:rPr>
              <a:t>338</a:t>
            </a:r>
            <a:endParaRPr sz="950">
              <a:latin typeface="Calibri"/>
              <a:cs typeface="Calibri"/>
            </a:endParaRPr>
          </a:p>
        </p:txBody>
      </p:sp>
      <p:sp>
        <p:nvSpPr>
          <p:cNvPr id="192" name="object 192"/>
          <p:cNvSpPr txBox="1"/>
          <p:nvPr/>
        </p:nvSpPr>
        <p:spPr>
          <a:xfrm>
            <a:off x="7476094" y="6277884"/>
            <a:ext cx="207010" cy="170815"/>
          </a:xfrm>
          <a:prstGeom prst="rect">
            <a:avLst/>
          </a:prstGeom>
        </p:spPr>
        <p:txBody>
          <a:bodyPr vert="horz" wrap="square" lIns="0" tIns="12700" rIns="0" bIns="0" rtlCol="0">
            <a:spAutoFit/>
          </a:bodyPr>
          <a:lstStyle/>
          <a:p>
            <a:pPr marL="12700">
              <a:lnSpc>
                <a:spcPct val="100000"/>
              </a:lnSpc>
              <a:spcBef>
                <a:spcPts val="100"/>
              </a:spcBef>
            </a:pPr>
            <a:r>
              <a:rPr sz="950" spc="-25" dirty="0">
                <a:solidFill>
                  <a:srgbClr val="585858"/>
                </a:solidFill>
                <a:latin typeface="Calibri"/>
                <a:cs typeface="Calibri"/>
              </a:rPr>
              <a:t>348</a:t>
            </a:r>
            <a:endParaRPr sz="950">
              <a:latin typeface="Calibri"/>
              <a:cs typeface="Calibri"/>
            </a:endParaRPr>
          </a:p>
        </p:txBody>
      </p:sp>
      <p:sp>
        <p:nvSpPr>
          <p:cNvPr id="193" name="object 193"/>
          <p:cNvSpPr txBox="1"/>
          <p:nvPr/>
        </p:nvSpPr>
        <p:spPr>
          <a:xfrm>
            <a:off x="8130415" y="6277884"/>
            <a:ext cx="207010" cy="170815"/>
          </a:xfrm>
          <a:prstGeom prst="rect">
            <a:avLst/>
          </a:prstGeom>
        </p:spPr>
        <p:txBody>
          <a:bodyPr vert="horz" wrap="square" lIns="0" tIns="12700" rIns="0" bIns="0" rtlCol="0">
            <a:spAutoFit/>
          </a:bodyPr>
          <a:lstStyle/>
          <a:p>
            <a:pPr marL="12700">
              <a:lnSpc>
                <a:spcPct val="100000"/>
              </a:lnSpc>
              <a:spcBef>
                <a:spcPts val="100"/>
              </a:spcBef>
            </a:pPr>
            <a:r>
              <a:rPr sz="950" spc="-25" dirty="0">
                <a:solidFill>
                  <a:srgbClr val="585858"/>
                </a:solidFill>
                <a:latin typeface="Calibri"/>
                <a:cs typeface="Calibri"/>
              </a:rPr>
              <a:t>320</a:t>
            </a:r>
            <a:endParaRPr sz="950">
              <a:latin typeface="Calibri"/>
              <a:cs typeface="Calibri"/>
            </a:endParaRPr>
          </a:p>
        </p:txBody>
      </p:sp>
      <p:sp>
        <p:nvSpPr>
          <p:cNvPr id="194" name="object 194"/>
          <p:cNvSpPr txBox="1"/>
          <p:nvPr/>
        </p:nvSpPr>
        <p:spPr>
          <a:xfrm>
            <a:off x="8784741" y="6277884"/>
            <a:ext cx="207010" cy="170815"/>
          </a:xfrm>
          <a:prstGeom prst="rect">
            <a:avLst/>
          </a:prstGeom>
        </p:spPr>
        <p:txBody>
          <a:bodyPr vert="horz" wrap="square" lIns="0" tIns="12700" rIns="0" bIns="0" rtlCol="0">
            <a:spAutoFit/>
          </a:bodyPr>
          <a:lstStyle/>
          <a:p>
            <a:pPr marL="12700">
              <a:lnSpc>
                <a:spcPct val="100000"/>
              </a:lnSpc>
              <a:spcBef>
                <a:spcPts val="100"/>
              </a:spcBef>
            </a:pPr>
            <a:r>
              <a:rPr sz="950" spc="-25" dirty="0">
                <a:solidFill>
                  <a:srgbClr val="585858"/>
                </a:solidFill>
                <a:latin typeface="Calibri"/>
                <a:cs typeface="Calibri"/>
              </a:rPr>
              <a:t>285</a:t>
            </a:r>
            <a:endParaRPr sz="950">
              <a:latin typeface="Calibri"/>
              <a:cs typeface="Calibri"/>
            </a:endParaRPr>
          </a:p>
        </p:txBody>
      </p:sp>
      <p:sp>
        <p:nvSpPr>
          <p:cNvPr id="195" name="object 195"/>
          <p:cNvSpPr txBox="1"/>
          <p:nvPr/>
        </p:nvSpPr>
        <p:spPr>
          <a:xfrm>
            <a:off x="9439061" y="6277884"/>
            <a:ext cx="207010" cy="170815"/>
          </a:xfrm>
          <a:prstGeom prst="rect">
            <a:avLst/>
          </a:prstGeom>
        </p:spPr>
        <p:txBody>
          <a:bodyPr vert="horz" wrap="square" lIns="0" tIns="12700" rIns="0" bIns="0" rtlCol="0">
            <a:spAutoFit/>
          </a:bodyPr>
          <a:lstStyle/>
          <a:p>
            <a:pPr marL="12700">
              <a:lnSpc>
                <a:spcPct val="100000"/>
              </a:lnSpc>
              <a:spcBef>
                <a:spcPts val="100"/>
              </a:spcBef>
            </a:pPr>
            <a:r>
              <a:rPr sz="950" spc="-25" dirty="0">
                <a:solidFill>
                  <a:srgbClr val="585858"/>
                </a:solidFill>
                <a:latin typeface="Calibri"/>
                <a:cs typeface="Calibri"/>
              </a:rPr>
              <a:t>320</a:t>
            </a:r>
            <a:endParaRPr sz="950">
              <a:latin typeface="Calibri"/>
              <a:cs typeface="Calibri"/>
            </a:endParaRPr>
          </a:p>
        </p:txBody>
      </p:sp>
      <p:grpSp>
        <p:nvGrpSpPr>
          <p:cNvPr id="196" name="object 196"/>
          <p:cNvGrpSpPr/>
          <p:nvPr/>
        </p:nvGrpSpPr>
        <p:grpSpPr>
          <a:xfrm>
            <a:off x="889596" y="6466682"/>
            <a:ext cx="8987790" cy="205104"/>
            <a:chOff x="889596" y="6466682"/>
            <a:chExt cx="8987790" cy="205104"/>
          </a:xfrm>
        </p:grpSpPr>
        <p:sp>
          <p:nvSpPr>
            <p:cNvPr id="197" name="object 197"/>
            <p:cNvSpPr/>
            <p:nvPr/>
          </p:nvSpPr>
          <p:spPr>
            <a:xfrm>
              <a:off x="894676" y="6471762"/>
              <a:ext cx="8977630" cy="194945"/>
            </a:xfrm>
            <a:custGeom>
              <a:avLst/>
              <a:gdLst/>
              <a:ahLst/>
              <a:cxnLst/>
              <a:rect l="l" t="t" r="r" b="b"/>
              <a:pathLst>
                <a:path w="8977630" h="194945">
                  <a:moveTo>
                    <a:pt x="0" y="0"/>
                  </a:moveTo>
                  <a:lnTo>
                    <a:pt x="8977547" y="0"/>
                  </a:lnTo>
                </a:path>
                <a:path w="8977630" h="194945">
                  <a:moveTo>
                    <a:pt x="0" y="0"/>
                  </a:moveTo>
                  <a:lnTo>
                    <a:pt x="0" y="194875"/>
                  </a:lnTo>
                </a:path>
                <a:path w="8977630" h="194945">
                  <a:moveTo>
                    <a:pt x="0" y="194875"/>
                  </a:moveTo>
                  <a:lnTo>
                    <a:pt x="8977547" y="194875"/>
                  </a:lnTo>
                </a:path>
                <a:path w="8977630" h="194945">
                  <a:moveTo>
                    <a:pt x="470380" y="0"/>
                  </a:moveTo>
                  <a:lnTo>
                    <a:pt x="470380" y="194875"/>
                  </a:lnTo>
                </a:path>
                <a:path w="8977630" h="194945">
                  <a:moveTo>
                    <a:pt x="470380" y="0"/>
                  </a:moveTo>
                  <a:lnTo>
                    <a:pt x="470380" y="194875"/>
                  </a:lnTo>
                </a:path>
                <a:path w="8977630" h="194945">
                  <a:moveTo>
                    <a:pt x="1122193" y="0"/>
                  </a:moveTo>
                  <a:lnTo>
                    <a:pt x="1122193" y="194875"/>
                  </a:lnTo>
                </a:path>
                <a:path w="8977630" h="194945">
                  <a:moveTo>
                    <a:pt x="1122193" y="0"/>
                  </a:moveTo>
                  <a:lnTo>
                    <a:pt x="1122193" y="194875"/>
                  </a:lnTo>
                </a:path>
                <a:path w="8977630" h="194945">
                  <a:moveTo>
                    <a:pt x="1780726" y="0"/>
                  </a:moveTo>
                  <a:lnTo>
                    <a:pt x="1780726" y="194875"/>
                  </a:lnTo>
                </a:path>
                <a:path w="8977630" h="194945">
                  <a:moveTo>
                    <a:pt x="1780726" y="0"/>
                  </a:moveTo>
                  <a:lnTo>
                    <a:pt x="1780726" y="194875"/>
                  </a:lnTo>
                </a:path>
                <a:path w="8977630" h="194945">
                  <a:moveTo>
                    <a:pt x="2432539" y="0"/>
                  </a:moveTo>
                  <a:lnTo>
                    <a:pt x="2432539" y="194875"/>
                  </a:lnTo>
                </a:path>
                <a:path w="8977630" h="194945">
                  <a:moveTo>
                    <a:pt x="2432539" y="0"/>
                  </a:moveTo>
                  <a:lnTo>
                    <a:pt x="2432539" y="194875"/>
                  </a:lnTo>
                </a:path>
                <a:path w="8977630" h="194945">
                  <a:moveTo>
                    <a:pt x="3084352" y="0"/>
                  </a:moveTo>
                  <a:lnTo>
                    <a:pt x="3084352" y="194875"/>
                  </a:lnTo>
                </a:path>
                <a:path w="8977630" h="194945">
                  <a:moveTo>
                    <a:pt x="3084352" y="0"/>
                  </a:moveTo>
                  <a:lnTo>
                    <a:pt x="3084352" y="194875"/>
                  </a:lnTo>
                </a:path>
                <a:path w="8977630" h="194945">
                  <a:moveTo>
                    <a:pt x="3742884" y="0"/>
                  </a:moveTo>
                  <a:lnTo>
                    <a:pt x="3742884" y="194875"/>
                  </a:lnTo>
                </a:path>
                <a:path w="8977630" h="194945">
                  <a:moveTo>
                    <a:pt x="3742884" y="0"/>
                  </a:moveTo>
                  <a:lnTo>
                    <a:pt x="3742884" y="194875"/>
                  </a:lnTo>
                </a:path>
                <a:path w="8977630" h="194945">
                  <a:moveTo>
                    <a:pt x="4394697" y="0"/>
                  </a:moveTo>
                  <a:lnTo>
                    <a:pt x="4394697" y="194875"/>
                  </a:lnTo>
                </a:path>
                <a:path w="8977630" h="194945">
                  <a:moveTo>
                    <a:pt x="4394697" y="0"/>
                  </a:moveTo>
                  <a:lnTo>
                    <a:pt x="4394697" y="194875"/>
                  </a:lnTo>
                </a:path>
                <a:path w="8977630" h="194945">
                  <a:moveTo>
                    <a:pt x="5053230" y="0"/>
                  </a:moveTo>
                  <a:lnTo>
                    <a:pt x="5053230" y="194875"/>
                  </a:lnTo>
                </a:path>
                <a:path w="8977630" h="194945">
                  <a:moveTo>
                    <a:pt x="5053230" y="0"/>
                  </a:moveTo>
                  <a:lnTo>
                    <a:pt x="5053230" y="194875"/>
                  </a:lnTo>
                </a:path>
                <a:path w="8977630" h="194945">
                  <a:moveTo>
                    <a:pt x="5705043" y="0"/>
                  </a:moveTo>
                  <a:lnTo>
                    <a:pt x="5705043" y="194875"/>
                  </a:lnTo>
                </a:path>
                <a:path w="8977630" h="194945">
                  <a:moveTo>
                    <a:pt x="5705043" y="0"/>
                  </a:moveTo>
                  <a:lnTo>
                    <a:pt x="5705043" y="194875"/>
                  </a:lnTo>
                </a:path>
                <a:path w="8977630" h="194945">
                  <a:moveTo>
                    <a:pt x="6356856" y="0"/>
                  </a:moveTo>
                  <a:lnTo>
                    <a:pt x="6356856" y="194875"/>
                  </a:lnTo>
                </a:path>
                <a:path w="8977630" h="194945">
                  <a:moveTo>
                    <a:pt x="6356856" y="0"/>
                  </a:moveTo>
                  <a:lnTo>
                    <a:pt x="6356856" y="194875"/>
                  </a:lnTo>
                </a:path>
                <a:path w="8977630" h="194945">
                  <a:moveTo>
                    <a:pt x="7015389" y="0"/>
                  </a:moveTo>
                  <a:lnTo>
                    <a:pt x="7015389" y="194875"/>
                  </a:lnTo>
                </a:path>
                <a:path w="8977630" h="194945">
                  <a:moveTo>
                    <a:pt x="7015389" y="0"/>
                  </a:moveTo>
                  <a:lnTo>
                    <a:pt x="7015389" y="194875"/>
                  </a:lnTo>
                </a:path>
                <a:path w="8977630" h="194945">
                  <a:moveTo>
                    <a:pt x="7667201" y="0"/>
                  </a:moveTo>
                  <a:lnTo>
                    <a:pt x="7667201" y="194875"/>
                  </a:lnTo>
                </a:path>
                <a:path w="8977630" h="194945">
                  <a:moveTo>
                    <a:pt x="7667201" y="0"/>
                  </a:moveTo>
                  <a:lnTo>
                    <a:pt x="7667201" y="194875"/>
                  </a:lnTo>
                </a:path>
                <a:path w="8977630" h="194945">
                  <a:moveTo>
                    <a:pt x="8319015" y="0"/>
                  </a:moveTo>
                  <a:lnTo>
                    <a:pt x="8319015" y="194875"/>
                  </a:lnTo>
                </a:path>
                <a:path w="8977630" h="194945">
                  <a:moveTo>
                    <a:pt x="8319015" y="0"/>
                  </a:moveTo>
                  <a:lnTo>
                    <a:pt x="8319015" y="194875"/>
                  </a:lnTo>
                </a:path>
                <a:path w="8977630" h="194945">
                  <a:moveTo>
                    <a:pt x="8977547" y="0"/>
                  </a:moveTo>
                  <a:lnTo>
                    <a:pt x="8977547" y="194875"/>
                  </a:lnTo>
                </a:path>
                <a:path w="8977630" h="194945">
                  <a:moveTo>
                    <a:pt x="8977547" y="0"/>
                  </a:moveTo>
                  <a:lnTo>
                    <a:pt x="8977547" y="194875"/>
                  </a:lnTo>
                </a:path>
              </a:pathLst>
            </a:custGeom>
            <a:ln w="10079">
              <a:solidFill>
                <a:srgbClr val="D9D9D9"/>
              </a:solidFill>
            </a:ln>
          </p:spPr>
          <p:txBody>
            <a:bodyPr wrap="square" lIns="0" tIns="0" rIns="0" bIns="0" rtlCol="0"/>
            <a:lstStyle/>
            <a:p>
              <a:endParaRPr/>
            </a:p>
          </p:txBody>
        </p:sp>
        <p:sp>
          <p:nvSpPr>
            <p:cNvPr id="198" name="object 198"/>
            <p:cNvSpPr/>
            <p:nvPr/>
          </p:nvSpPr>
          <p:spPr>
            <a:xfrm>
              <a:off x="934994" y="6532241"/>
              <a:ext cx="67310" cy="67310"/>
            </a:xfrm>
            <a:custGeom>
              <a:avLst/>
              <a:gdLst/>
              <a:ahLst/>
              <a:cxnLst/>
              <a:rect l="l" t="t" r="r" b="b"/>
              <a:pathLst>
                <a:path w="67309" h="67309">
                  <a:moveTo>
                    <a:pt x="67204" y="67204"/>
                  </a:moveTo>
                  <a:lnTo>
                    <a:pt x="0" y="67204"/>
                  </a:lnTo>
                  <a:lnTo>
                    <a:pt x="0" y="0"/>
                  </a:lnTo>
                  <a:lnTo>
                    <a:pt x="67204" y="0"/>
                  </a:lnTo>
                  <a:lnTo>
                    <a:pt x="67204" y="67204"/>
                  </a:lnTo>
                  <a:close/>
                </a:path>
              </a:pathLst>
            </a:custGeom>
            <a:solidFill>
              <a:srgbClr val="8D1F12"/>
            </a:solidFill>
          </p:spPr>
          <p:txBody>
            <a:bodyPr wrap="square" lIns="0" tIns="0" rIns="0" bIns="0" rtlCol="0"/>
            <a:lstStyle/>
            <a:p>
              <a:endParaRPr/>
            </a:p>
          </p:txBody>
        </p:sp>
      </p:grpSp>
      <p:sp>
        <p:nvSpPr>
          <p:cNvPr id="199" name="object 199"/>
          <p:cNvSpPr txBox="1"/>
          <p:nvPr/>
        </p:nvSpPr>
        <p:spPr>
          <a:xfrm>
            <a:off x="1017647" y="6467619"/>
            <a:ext cx="154305" cy="170815"/>
          </a:xfrm>
          <a:prstGeom prst="rect">
            <a:avLst/>
          </a:prstGeom>
        </p:spPr>
        <p:txBody>
          <a:bodyPr vert="horz" wrap="square" lIns="0" tIns="12700" rIns="0" bIns="0" rtlCol="0">
            <a:spAutoFit/>
          </a:bodyPr>
          <a:lstStyle/>
          <a:p>
            <a:pPr marL="12700">
              <a:lnSpc>
                <a:spcPct val="100000"/>
              </a:lnSpc>
              <a:spcBef>
                <a:spcPts val="100"/>
              </a:spcBef>
            </a:pPr>
            <a:r>
              <a:rPr sz="950" spc="-25" dirty="0">
                <a:solidFill>
                  <a:srgbClr val="585858"/>
                </a:solidFill>
                <a:latin typeface="Calibri"/>
                <a:cs typeface="Calibri"/>
              </a:rPr>
              <a:t>DS</a:t>
            </a:r>
            <a:endParaRPr sz="950">
              <a:latin typeface="Calibri"/>
              <a:cs typeface="Calibri"/>
            </a:endParaRPr>
          </a:p>
        </p:txBody>
      </p:sp>
      <p:sp>
        <p:nvSpPr>
          <p:cNvPr id="200" name="object 200"/>
          <p:cNvSpPr txBox="1"/>
          <p:nvPr/>
        </p:nvSpPr>
        <p:spPr>
          <a:xfrm>
            <a:off x="1587190" y="6470877"/>
            <a:ext cx="207010" cy="170815"/>
          </a:xfrm>
          <a:prstGeom prst="rect">
            <a:avLst/>
          </a:prstGeom>
        </p:spPr>
        <p:txBody>
          <a:bodyPr vert="horz" wrap="square" lIns="0" tIns="12700" rIns="0" bIns="0" rtlCol="0">
            <a:spAutoFit/>
          </a:bodyPr>
          <a:lstStyle/>
          <a:p>
            <a:pPr marL="12700">
              <a:lnSpc>
                <a:spcPct val="100000"/>
              </a:lnSpc>
              <a:spcBef>
                <a:spcPts val="100"/>
              </a:spcBef>
            </a:pPr>
            <a:r>
              <a:rPr sz="950" spc="-25" dirty="0">
                <a:solidFill>
                  <a:srgbClr val="585858"/>
                </a:solidFill>
                <a:latin typeface="Calibri"/>
                <a:cs typeface="Calibri"/>
              </a:rPr>
              <a:t>106</a:t>
            </a:r>
            <a:endParaRPr sz="950">
              <a:latin typeface="Calibri"/>
              <a:cs typeface="Calibri"/>
            </a:endParaRPr>
          </a:p>
        </p:txBody>
      </p:sp>
      <p:sp>
        <p:nvSpPr>
          <p:cNvPr id="201" name="object 201"/>
          <p:cNvSpPr txBox="1"/>
          <p:nvPr/>
        </p:nvSpPr>
        <p:spPr>
          <a:xfrm>
            <a:off x="2241513" y="6470877"/>
            <a:ext cx="207010" cy="170815"/>
          </a:xfrm>
          <a:prstGeom prst="rect">
            <a:avLst/>
          </a:prstGeom>
        </p:spPr>
        <p:txBody>
          <a:bodyPr vert="horz" wrap="square" lIns="0" tIns="12700" rIns="0" bIns="0" rtlCol="0">
            <a:spAutoFit/>
          </a:bodyPr>
          <a:lstStyle/>
          <a:p>
            <a:pPr marL="12700">
              <a:lnSpc>
                <a:spcPct val="100000"/>
              </a:lnSpc>
              <a:spcBef>
                <a:spcPts val="100"/>
              </a:spcBef>
            </a:pPr>
            <a:r>
              <a:rPr sz="950" spc="-25" dirty="0">
                <a:solidFill>
                  <a:srgbClr val="585858"/>
                </a:solidFill>
                <a:latin typeface="Calibri"/>
                <a:cs typeface="Calibri"/>
              </a:rPr>
              <a:t>118</a:t>
            </a:r>
            <a:endParaRPr sz="950">
              <a:latin typeface="Calibri"/>
              <a:cs typeface="Calibri"/>
            </a:endParaRPr>
          </a:p>
        </p:txBody>
      </p:sp>
      <p:sp>
        <p:nvSpPr>
          <p:cNvPr id="202" name="object 202"/>
          <p:cNvSpPr txBox="1"/>
          <p:nvPr/>
        </p:nvSpPr>
        <p:spPr>
          <a:xfrm>
            <a:off x="2895836" y="6470877"/>
            <a:ext cx="207010" cy="170815"/>
          </a:xfrm>
          <a:prstGeom prst="rect">
            <a:avLst/>
          </a:prstGeom>
        </p:spPr>
        <p:txBody>
          <a:bodyPr vert="horz" wrap="square" lIns="0" tIns="12700" rIns="0" bIns="0" rtlCol="0">
            <a:spAutoFit/>
          </a:bodyPr>
          <a:lstStyle/>
          <a:p>
            <a:pPr marL="12700">
              <a:lnSpc>
                <a:spcPct val="100000"/>
              </a:lnSpc>
              <a:spcBef>
                <a:spcPts val="100"/>
              </a:spcBef>
            </a:pPr>
            <a:r>
              <a:rPr sz="950" spc="-25" dirty="0">
                <a:solidFill>
                  <a:srgbClr val="585858"/>
                </a:solidFill>
                <a:latin typeface="Calibri"/>
                <a:cs typeface="Calibri"/>
              </a:rPr>
              <a:t>105</a:t>
            </a:r>
            <a:endParaRPr sz="950">
              <a:latin typeface="Calibri"/>
              <a:cs typeface="Calibri"/>
            </a:endParaRPr>
          </a:p>
        </p:txBody>
      </p:sp>
      <p:sp>
        <p:nvSpPr>
          <p:cNvPr id="203" name="object 203"/>
          <p:cNvSpPr txBox="1"/>
          <p:nvPr/>
        </p:nvSpPr>
        <p:spPr>
          <a:xfrm>
            <a:off x="3550158" y="6470877"/>
            <a:ext cx="207010" cy="170815"/>
          </a:xfrm>
          <a:prstGeom prst="rect">
            <a:avLst/>
          </a:prstGeom>
        </p:spPr>
        <p:txBody>
          <a:bodyPr vert="horz" wrap="square" lIns="0" tIns="12700" rIns="0" bIns="0" rtlCol="0">
            <a:spAutoFit/>
          </a:bodyPr>
          <a:lstStyle/>
          <a:p>
            <a:pPr marL="12700">
              <a:lnSpc>
                <a:spcPct val="100000"/>
              </a:lnSpc>
              <a:spcBef>
                <a:spcPts val="100"/>
              </a:spcBef>
            </a:pPr>
            <a:r>
              <a:rPr sz="950" spc="-25" dirty="0">
                <a:solidFill>
                  <a:srgbClr val="585858"/>
                </a:solidFill>
                <a:latin typeface="Calibri"/>
                <a:cs typeface="Calibri"/>
              </a:rPr>
              <a:t>101</a:t>
            </a:r>
            <a:endParaRPr sz="950">
              <a:latin typeface="Calibri"/>
              <a:cs typeface="Calibri"/>
            </a:endParaRPr>
          </a:p>
        </p:txBody>
      </p:sp>
      <p:sp>
        <p:nvSpPr>
          <p:cNvPr id="204" name="object 204"/>
          <p:cNvSpPr txBox="1"/>
          <p:nvPr/>
        </p:nvSpPr>
        <p:spPr>
          <a:xfrm>
            <a:off x="4235123" y="6470877"/>
            <a:ext cx="146685" cy="170815"/>
          </a:xfrm>
          <a:prstGeom prst="rect">
            <a:avLst/>
          </a:prstGeom>
        </p:spPr>
        <p:txBody>
          <a:bodyPr vert="horz" wrap="square" lIns="0" tIns="12700" rIns="0" bIns="0" rtlCol="0">
            <a:spAutoFit/>
          </a:bodyPr>
          <a:lstStyle/>
          <a:p>
            <a:pPr marL="12700">
              <a:lnSpc>
                <a:spcPct val="100000"/>
              </a:lnSpc>
              <a:spcBef>
                <a:spcPts val="100"/>
              </a:spcBef>
            </a:pPr>
            <a:r>
              <a:rPr sz="950" spc="-25" dirty="0">
                <a:solidFill>
                  <a:srgbClr val="585858"/>
                </a:solidFill>
                <a:latin typeface="Calibri"/>
                <a:cs typeface="Calibri"/>
              </a:rPr>
              <a:t>80</a:t>
            </a:r>
            <a:endParaRPr sz="950">
              <a:latin typeface="Calibri"/>
              <a:cs typeface="Calibri"/>
            </a:endParaRPr>
          </a:p>
        </p:txBody>
      </p:sp>
      <p:sp>
        <p:nvSpPr>
          <p:cNvPr id="205" name="object 205"/>
          <p:cNvSpPr txBox="1"/>
          <p:nvPr/>
        </p:nvSpPr>
        <p:spPr>
          <a:xfrm>
            <a:off x="4889445" y="6470877"/>
            <a:ext cx="146685" cy="170815"/>
          </a:xfrm>
          <a:prstGeom prst="rect">
            <a:avLst/>
          </a:prstGeom>
        </p:spPr>
        <p:txBody>
          <a:bodyPr vert="horz" wrap="square" lIns="0" tIns="12700" rIns="0" bIns="0" rtlCol="0">
            <a:spAutoFit/>
          </a:bodyPr>
          <a:lstStyle/>
          <a:p>
            <a:pPr marL="12700">
              <a:lnSpc>
                <a:spcPct val="100000"/>
              </a:lnSpc>
              <a:spcBef>
                <a:spcPts val="100"/>
              </a:spcBef>
            </a:pPr>
            <a:r>
              <a:rPr sz="950" spc="-25" dirty="0">
                <a:solidFill>
                  <a:srgbClr val="585858"/>
                </a:solidFill>
                <a:latin typeface="Calibri"/>
                <a:cs typeface="Calibri"/>
              </a:rPr>
              <a:t>66</a:t>
            </a:r>
            <a:endParaRPr sz="950">
              <a:latin typeface="Calibri"/>
              <a:cs typeface="Calibri"/>
            </a:endParaRPr>
          </a:p>
        </p:txBody>
      </p:sp>
      <p:sp>
        <p:nvSpPr>
          <p:cNvPr id="206" name="object 206"/>
          <p:cNvSpPr txBox="1"/>
          <p:nvPr/>
        </p:nvSpPr>
        <p:spPr>
          <a:xfrm>
            <a:off x="5543768" y="6470877"/>
            <a:ext cx="146685" cy="170815"/>
          </a:xfrm>
          <a:prstGeom prst="rect">
            <a:avLst/>
          </a:prstGeom>
        </p:spPr>
        <p:txBody>
          <a:bodyPr vert="horz" wrap="square" lIns="0" tIns="12700" rIns="0" bIns="0" rtlCol="0">
            <a:spAutoFit/>
          </a:bodyPr>
          <a:lstStyle/>
          <a:p>
            <a:pPr marL="12700">
              <a:lnSpc>
                <a:spcPct val="100000"/>
              </a:lnSpc>
              <a:spcBef>
                <a:spcPts val="100"/>
              </a:spcBef>
            </a:pPr>
            <a:r>
              <a:rPr sz="950" spc="-25" dirty="0">
                <a:solidFill>
                  <a:srgbClr val="585858"/>
                </a:solidFill>
                <a:latin typeface="Calibri"/>
                <a:cs typeface="Calibri"/>
              </a:rPr>
              <a:t>68</a:t>
            </a:r>
            <a:endParaRPr sz="950">
              <a:latin typeface="Calibri"/>
              <a:cs typeface="Calibri"/>
            </a:endParaRPr>
          </a:p>
        </p:txBody>
      </p:sp>
      <p:sp>
        <p:nvSpPr>
          <p:cNvPr id="207" name="object 207"/>
          <p:cNvSpPr txBox="1"/>
          <p:nvPr/>
        </p:nvSpPr>
        <p:spPr>
          <a:xfrm>
            <a:off x="6198091" y="6470877"/>
            <a:ext cx="146685" cy="170815"/>
          </a:xfrm>
          <a:prstGeom prst="rect">
            <a:avLst/>
          </a:prstGeom>
        </p:spPr>
        <p:txBody>
          <a:bodyPr vert="horz" wrap="square" lIns="0" tIns="12700" rIns="0" bIns="0" rtlCol="0">
            <a:spAutoFit/>
          </a:bodyPr>
          <a:lstStyle/>
          <a:p>
            <a:pPr marL="12700">
              <a:lnSpc>
                <a:spcPct val="100000"/>
              </a:lnSpc>
              <a:spcBef>
                <a:spcPts val="100"/>
              </a:spcBef>
            </a:pPr>
            <a:r>
              <a:rPr sz="950" spc="-25" dirty="0">
                <a:solidFill>
                  <a:srgbClr val="585858"/>
                </a:solidFill>
                <a:latin typeface="Calibri"/>
                <a:cs typeface="Calibri"/>
              </a:rPr>
              <a:t>82</a:t>
            </a:r>
            <a:endParaRPr sz="950">
              <a:latin typeface="Calibri"/>
              <a:cs typeface="Calibri"/>
            </a:endParaRPr>
          </a:p>
        </p:txBody>
      </p:sp>
      <p:sp>
        <p:nvSpPr>
          <p:cNvPr id="208" name="object 208"/>
          <p:cNvSpPr txBox="1"/>
          <p:nvPr/>
        </p:nvSpPr>
        <p:spPr>
          <a:xfrm>
            <a:off x="6852413" y="6470877"/>
            <a:ext cx="146685" cy="170815"/>
          </a:xfrm>
          <a:prstGeom prst="rect">
            <a:avLst/>
          </a:prstGeom>
        </p:spPr>
        <p:txBody>
          <a:bodyPr vert="horz" wrap="square" lIns="0" tIns="12700" rIns="0" bIns="0" rtlCol="0">
            <a:spAutoFit/>
          </a:bodyPr>
          <a:lstStyle/>
          <a:p>
            <a:pPr marL="12700">
              <a:lnSpc>
                <a:spcPct val="100000"/>
              </a:lnSpc>
              <a:spcBef>
                <a:spcPts val="100"/>
              </a:spcBef>
            </a:pPr>
            <a:r>
              <a:rPr sz="950" spc="-25" dirty="0">
                <a:solidFill>
                  <a:srgbClr val="585858"/>
                </a:solidFill>
                <a:latin typeface="Calibri"/>
                <a:cs typeface="Calibri"/>
              </a:rPr>
              <a:t>66</a:t>
            </a:r>
            <a:endParaRPr sz="950">
              <a:latin typeface="Calibri"/>
              <a:cs typeface="Calibri"/>
            </a:endParaRPr>
          </a:p>
        </p:txBody>
      </p:sp>
      <p:sp>
        <p:nvSpPr>
          <p:cNvPr id="209" name="object 209"/>
          <p:cNvSpPr txBox="1"/>
          <p:nvPr/>
        </p:nvSpPr>
        <p:spPr>
          <a:xfrm>
            <a:off x="7506734" y="6470877"/>
            <a:ext cx="146685" cy="170815"/>
          </a:xfrm>
          <a:prstGeom prst="rect">
            <a:avLst/>
          </a:prstGeom>
        </p:spPr>
        <p:txBody>
          <a:bodyPr vert="horz" wrap="square" lIns="0" tIns="12700" rIns="0" bIns="0" rtlCol="0">
            <a:spAutoFit/>
          </a:bodyPr>
          <a:lstStyle/>
          <a:p>
            <a:pPr marL="12700">
              <a:lnSpc>
                <a:spcPct val="100000"/>
              </a:lnSpc>
              <a:spcBef>
                <a:spcPts val="100"/>
              </a:spcBef>
            </a:pPr>
            <a:r>
              <a:rPr sz="950" spc="-25" dirty="0">
                <a:solidFill>
                  <a:srgbClr val="585858"/>
                </a:solidFill>
                <a:latin typeface="Calibri"/>
                <a:cs typeface="Calibri"/>
              </a:rPr>
              <a:t>79</a:t>
            </a:r>
            <a:endParaRPr sz="950">
              <a:latin typeface="Calibri"/>
              <a:cs typeface="Calibri"/>
            </a:endParaRPr>
          </a:p>
        </p:txBody>
      </p:sp>
      <p:sp>
        <p:nvSpPr>
          <p:cNvPr id="210" name="object 210"/>
          <p:cNvSpPr txBox="1"/>
          <p:nvPr/>
        </p:nvSpPr>
        <p:spPr>
          <a:xfrm>
            <a:off x="8161058" y="6470877"/>
            <a:ext cx="146685" cy="170815"/>
          </a:xfrm>
          <a:prstGeom prst="rect">
            <a:avLst/>
          </a:prstGeom>
        </p:spPr>
        <p:txBody>
          <a:bodyPr vert="horz" wrap="square" lIns="0" tIns="12700" rIns="0" bIns="0" rtlCol="0">
            <a:spAutoFit/>
          </a:bodyPr>
          <a:lstStyle/>
          <a:p>
            <a:pPr marL="12700">
              <a:lnSpc>
                <a:spcPct val="100000"/>
              </a:lnSpc>
              <a:spcBef>
                <a:spcPts val="100"/>
              </a:spcBef>
            </a:pPr>
            <a:r>
              <a:rPr sz="950" spc="-25" dirty="0">
                <a:solidFill>
                  <a:srgbClr val="585858"/>
                </a:solidFill>
                <a:latin typeface="Calibri"/>
                <a:cs typeface="Calibri"/>
              </a:rPr>
              <a:t>79</a:t>
            </a:r>
            <a:endParaRPr sz="950">
              <a:latin typeface="Calibri"/>
              <a:cs typeface="Calibri"/>
            </a:endParaRPr>
          </a:p>
        </p:txBody>
      </p:sp>
      <p:sp>
        <p:nvSpPr>
          <p:cNvPr id="211" name="object 211"/>
          <p:cNvSpPr txBox="1"/>
          <p:nvPr/>
        </p:nvSpPr>
        <p:spPr>
          <a:xfrm>
            <a:off x="8815382" y="6470877"/>
            <a:ext cx="146685" cy="170815"/>
          </a:xfrm>
          <a:prstGeom prst="rect">
            <a:avLst/>
          </a:prstGeom>
        </p:spPr>
        <p:txBody>
          <a:bodyPr vert="horz" wrap="square" lIns="0" tIns="12700" rIns="0" bIns="0" rtlCol="0">
            <a:spAutoFit/>
          </a:bodyPr>
          <a:lstStyle/>
          <a:p>
            <a:pPr marL="12700">
              <a:lnSpc>
                <a:spcPct val="100000"/>
              </a:lnSpc>
              <a:spcBef>
                <a:spcPts val="100"/>
              </a:spcBef>
            </a:pPr>
            <a:r>
              <a:rPr sz="950" spc="-25" dirty="0">
                <a:solidFill>
                  <a:srgbClr val="585858"/>
                </a:solidFill>
                <a:latin typeface="Calibri"/>
                <a:cs typeface="Calibri"/>
              </a:rPr>
              <a:t>56</a:t>
            </a:r>
            <a:endParaRPr sz="950">
              <a:latin typeface="Calibri"/>
              <a:cs typeface="Calibri"/>
            </a:endParaRPr>
          </a:p>
        </p:txBody>
      </p:sp>
      <p:sp>
        <p:nvSpPr>
          <p:cNvPr id="212" name="object 212"/>
          <p:cNvSpPr txBox="1"/>
          <p:nvPr/>
        </p:nvSpPr>
        <p:spPr>
          <a:xfrm>
            <a:off x="9469702" y="6470877"/>
            <a:ext cx="146685" cy="170815"/>
          </a:xfrm>
          <a:prstGeom prst="rect">
            <a:avLst/>
          </a:prstGeom>
        </p:spPr>
        <p:txBody>
          <a:bodyPr vert="horz" wrap="square" lIns="0" tIns="12700" rIns="0" bIns="0" rtlCol="0">
            <a:spAutoFit/>
          </a:bodyPr>
          <a:lstStyle/>
          <a:p>
            <a:pPr marL="12700">
              <a:lnSpc>
                <a:spcPct val="100000"/>
              </a:lnSpc>
              <a:spcBef>
                <a:spcPts val="100"/>
              </a:spcBef>
            </a:pPr>
            <a:r>
              <a:rPr sz="950" spc="-25" dirty="0">
                <a:solidFill>
                  <a:srgbClr val="585858"/>
                </a:solidFill>
                <a:latin typeface="Calibri"/>
                <a:cs typeface="Calibri"/>
              </a:rPr>
              <a:t>67</a:t>
            </a:r>
            <a:endParaRPr sz="950">
              <a:latin typeface="Calibri"/>
              <a:cs typeface="Calibri"/>
            </a:endParaRPr>
          </a:p>
        </p:txBody>
      </p:sp>
      <p:sp>
        <p:nvSpPr>
          <p:cNvPr id="213" name="object 213"/>
          <p:cNvSpPr/>
          <p:nvPr/>
        </p:nvSpPr>
        <p:spPr>
          <a:xfrm>
            <a:off x="390697" y="1908982"/>
            <a:ext cx="9683115" cy="4852035"/>
          </a:xfrm>
          <a:custGeom>
            <a:avLst/>
            <a:gdLst/>
            <a:ahLst/>
            <a:cxnLst/>
            <a:rect l="l" t="t" r="r" b="b"/>
            <a:pathLst>
              <a:path w="9683115" h="4852034">
                <a:moveTo>
                  <a:pt x="0" y="0"/>
                </a:moveTo>
                <a:lnTo>
                  <a:pt x="9683106" y="0"/>
                </a:lnTo>
                <a:lnTo>
                  <a:pt x="9683106" y="4851725"/>
                </a:lnTo>
                <a:lnTo>
                  <a:pt x="0" y="4851725"/>
                </a:lnTo>
                <a:lnTo>
                  <a:pt x="0" y="0"/>
                </a:lnTo>
                <a:close/>
              </a:path>
            </a:pathLst>
          </a:custGeom>
          <a:ln w="10079">
            <a:solidFill>
              <a:srgbClr val="D9D9D9"/>
            </a:solidFill>
          </a:ln>
        </p:spPr>
        <p:txBody>
          <a:bodyPr wrap="square" lIns="0" tIns="0" rIns="0" bIns="0" rtlCol="0"/>
          <a:lstStyle/>
          <a:p>
            <a:endParaRPr/>
          </a:p>
        </p:txBody>
      </p:sp>
      <p:sp>
        <p:nvSpPr>
          <p:cNvPr id="214" name="object 214"/>
          <p:cNvSpPr txBox="1"/>
          <p:nvPr/>
        </p:nvSpPr>
        <p:spPr>
          <a:xfrm>
            <a:off x="7295509" y="7326744"/>
            <a:ext cx="1953260" cy="358140"/>
          </a:xfrm>
          <a:prstGeom prst="rect">
            <a:avLst/>
          </a:prstGeom>
        </p:spPr>
        <p:txBody>
          <a:bodyPr vert="horz" wrap="square" lIns="0" tIns="2540" rIns="0" bIns="0" rtlCol="0">
            <a:spAutoFit/>
          </a:bodyPr>
          <a:lstStyle/>
          <a:p>
            <a:pPr marL="12700">
              <a:lnSpc>
                <a:spcPct val="100000"/>
              </a:lnSpc>
              <a:spcBef>
                <a:spcPts val="20"/>
              </a:spcBef>
            </a:pPr>
            <a:r>
              <a:rPr sz="1100" b="1" dirty="0">
                <a:solidFill>
                  <a:srgbClr val="C8AC61"/>
                </a:solidFill>
                <a:latin typeface="Arial"/>
                <a:cs typeface="Arial"/>
              </a:rPr>
              <a:t>Source:</a:t>
            </a:r>
            <a:r>
              <a:rPr sz="1100" b="1" spc="405" dirty="0">
                <a:solidFill>
                  <a:srgbClr val="C8AC61"/>
                </a:solidFill>
                <a:latin typeface="Arial"/>
                <a:cs typeface="Arial"/>
              </a:rPr>
              <a:t> </a:t>
            </a:r>
            <a:r>
              <a:rPr sz="1100" b="1" dirty="0">
                <a:solidFill>
                  <a:srgbClr val="C8AC61"/>
                </a:solidFill>
                <a:latin typeface="Arial"/>
                <a:cs typeface="Arial"/>
              </a:rPr>
              <a:t>SvcNow</a:t>
            </a:r>
            <a:r>
              <a:rPr sz="1100" b="1" spc="70" dirty="0">
                <a:solidFill>
                  <a:srgbClr val="C8AC61"/>
                </a:solidFill>
                <a:latin typeface="Arial"/>
                <a:cs typeface="Arial"/>
              </a:rPr>
              <a:t> </a:t>
            </a:r>
            <a:r>
              <a:rPr sz="1100" b="1" spc="-20" dirty="0">
                <a:solidFill>
                  <a:srgbClr val="C8AC61"/>
                </a:solidFill>
                <a:latin typeface="Arial"/>
                <a:cs typeface="Arial"/>
              </a:rPr>
              <a:t>Data</a:t>
            </a:r>
            <a:endParaRPr sz="1100">
              <a:latin typeface="Arial"/>
              <a:cs typeface="Arial"/>
            </a:endParaRPr>
          </a:p>
          <a:p>
            <a:pPr marL="12700">
              <a:lnSpc>
                <a:spcPct val="100000"/>
              </a:lnSpc>
              <a:spcBef>
                <a:spcPts val="35"/>
              </a:spcBef>
            </a:pPr>
            <a:r>
              <a:rPr sz="1100" b="1" dirty="0">
                <a:solidFill>
                  <a:srgbClr val="C8AC61"/>
                </a:solidFill>
                <a:latin typeface="Arial"/>
                <a:cs typeface="Arial"/>
              </a:rPr>
              <a:t>As</a:t>
            </a:r>
            <a:r>
              <a:rPr sz="1100" b="1" spc="65" dirty="0">
                <a:solidFill>
                  <a:srgbClr val="C8AC61"/>
                </a:solidFill>
                <a:latin typeface="Arial"/>
                <a:cs typeface="Arial"/>
              </a:rPr>
              <a:t> </a:t>
            </a:r>
            <a:r>
              <a:rPr sz="1100" b="1" dirty="0">
                <a:solidFill>
                  <a:srgbClr val="C8AC61"/>
                </a:solidFill>
                <a:latin typeface="Arial"/>
                <a:cs typeface="Arial"/>
              </a:rPr>
              <a:t>of:</a:t>
            </a:r>
            <a:r>
              <a:rPr sz="1100" b="1" spc="45" dirty="0">
                <a:solidFill>
                  <a:srgbClr val="C8AC61"/>
                </a:solidFill>
                <a:latin typeface="Arial"/>
                <a:cs typeface="Arial"/>
              </a:rPr>
              <a:t> </a:t>
            </a:r>
            <a:r>
              <a:rPr sz="1100" b="1" dirty="0">
                <a:solidFill>
                  <a:srgbClr val="C8AC61"/>
                </a:solidFill>
                <a:latin typeface="Arial"/>
                <a:cs typeface="Arial"/>
              </a:rPr>
              <a:t>February</a:t>
            </a:r>
            <a:r>
              <a:rPr sz="1100" b="1" spc="30" dirty="0">
                <a:solidFill>
                  <a:srgbClr val="C8AC61"/>
                </a:solidFill>
                <a:latin typeface="Arial"/>
                <a:cs typeface="Arial"/>
              </a:rPr>
              <a:t> </a:t>
            </a:r>
            <a:r>
              <a:rPr sz="1100" b="1" dirty="0">
                <a:solidFill>
                  <a:srgbClr val="C8AC61"/>
                </a:solidFill>
                <a:latin typeface="Arial"/>
                <a:cs typeface="Arial"/>
              </a:rPr>
              <a:t>1,</a:t>
            </a:r>
            <a:r>
              <a:rPr sz="1100" b="1" spc="35" dirty="0">
                <a:solidFill>
                  <a:srgbClr val="C8AC61"/>
                </a:solidFill>
                <a:latin typeface="Arial"/>
                <a:cs typeface="Arial"/>
              </a:rPr>
              <a:t> </a:t>
            </a:r>
            <a:r>
              <a:rPr sz="1100" b="1" dirty="0">
                <a:solidFill>
                  <a:srgbClr val="C8AC61"/>
                </a:solidFill>
                <a:latin typeface="Arial"/>
                <a:cs typeface="Arial"/>
              </a:rPr>
              <a:t>2025</a:t>
            </a:r>
            <a:r>
              <a:rPr sz="1100" b="1" spc="30" dirty="0">
                <a:solidFill>
                  <a:srgbClr val="C8AC61"/>
                </a:solidFill>
                <a:latin typeface="Arial"/>
                <a:cs typeface="Arial"/>
              </a:rPr>
              <a:t> </a:t>
            </a:r>
            <a:r>
              <a:rPr sz="1100" b="1" spc="-20" dirty="0">
                <a:solidFill>
                  <a:srgbClr val="C8AC61"/>
                </a:solidFill>
                <a:latin typeface="Arial"/>
                <a:cs typeface="Arial"/>
              </a:rPr>
              <a:t>0400</a:t>
            </a:r>
            <a:endParaRPr sz="1100">
              <a:latin typeface="Arial"/>
              <a:cs typeface="Arial"/>
            </a:endParaRPr>
          </a:p>
        </p:txBody>
      </p:sp>
      <p:sp>
        <p:nvSpPr>
          <p:cNvPr id="215" name="object 215"/>
          <p:cNvSpPr txBox="1"/>
          <p:nvPr/>
        </p:nvSpPr>
        <p:spPr>
          <a:xfrm>
            <a:off x="9830596" y="7402188"/>
            <a:ext cx="264795" cy="157094"/>
          </a:xfrm>
          <a:prstGeom prst="rect">
            <a:avLst/>
          </a:prstGeom>
        </p:spPr>
        <p:txBody>
          <a:bodyPr vert="horz" wrap="square" lIns="0" tIns="3175" rIns="0" bIns="0" rtlCol="0">
            <a:spAutoFit/>
          </a:bodyPr>
          <a:lstStyle/>
          <a:p>
            <a:pPr marL="38100">
              <a:lnSpc>
                <a:spcPct val="100000"/>
              </a:lnSpc>
              <a:spcBef>
                <a:spcPts val="25"/>
              </a:spcBef>
            </a:pPr>
            <a:r>
              <a:rPr sz="1000" b="1" spc="-25" dirty="0">
                <a:solidFill>
                  <a:schemeClr val="bg1"/>
                </a:solidFill>
                <a:latin typeface="Arial" panose="020B0604020202020204" pitchFamily="34" charset="0"/>
                <a:cs typeface="Arial" panose="020B0604020202020204" pitchFamily="34" charset="0"/>
              </a:rPr>
              <a:t>13</a:t>
            </a:r>
            <a:endParaRPr sz="1000" dirty="0">
              <a:solidFill>
                <a:schemeClr val="bg1"/>
              </a:solidFill>
              <a:latin typeface="Arial" panose="020B0604020202020204" pitchFamily="34" charset="0"/>
              <a:cs typeface="Arial" panose="020B0604020202020204" pitchFamily="34" charset="0"/>
            </a:endParaRPr>
          </a:p>
        </p:txBody>
      </p:sp>
      <p:sp>
        <p:nvSpPr>
          <p:cNvPr id="216" name="object 216"/>
          <p:cNvSpPr txBox="1"/>
          <p:nvPr/>
        </p:nvSpPr>
        <p:spPr>
          <a:xfrm>
            <a:off x="234110" y="7495445"/>
            <a:ext cx="538480" cy="167005"/>
          </a:xfrm>
          <a:prstGeom prst="rect">
            <a:avLst/>
          </a:prstGeom>
        </p:spPr>
        <p:txBody>
          <a:bodyPr vert="horz" wrap="square" lIns="0" tIns="0" rIns="0" bIns="0" rtlCol="0">
            <a:spAutoFit/>
          </a:bodyPr>
          <a:lstStyle/>
          <a:p>
            <a:pPr marL="12700">
              <a:lnSpc>
                <a:spcPct val="100000"/>
              </a:lnSpc>
            </a:pPr>
            <a:r>
              <a:rPr sz="1000" b="1" spc="-10" dirty="0">
                <a:solidFill>
                  <a:srgbClr val="C8AC61"/>
                </a:solidFill>
                <a:latin typeface="Arial"/>
                <a:cs typeface="Arial"/>
              </a:rPr>
              <a:t>PEOP</a:t>
            </a:r>
            <a:r>
              <a:rPr sz="1000" b="1" spc="-10" dirty="0">
                <a:solidFill>
                  <a:srgbClr val="C9AC61"/>
                </a:solidFill>
                <a:latin typeface="Arial"/>
                <a:cs typeface="Arial"/>
              </a:rPr>
              <a:t>LE</a:t>
            </a:r>
            <a:endParaRPr sz="1000">
              <a:latin typeface="Arial"/>
              <a:cs typeface="Arial"/>
            </a:endParaRPr>
          </a:p>
        </p:txBody>
      </p:sp>
      <p:sp>
        <p:nvSpPr>
          <p:cNvPr id="217" name="object 217"/>
          <p:cNvSpPr txBox="1"/>
          <p:nvPr/>
        </p:nvSpPr>
        <p:spPr>
          <a:xfrm>
            <a:off x="1096763" y="7495445"/>
            <a:ext cx="720725" cy="167005"/>
          </a:xfrm>
          <a:prstGeom prst="rect">
            <a:avLst/>
          </a:prstGeom>
        </p:spPr>
        <p:txBody>
          <a:bodyPr vert="horz" wrap="square" lIns="0" tIns="0" rIns="0" bIns="0" rtlCol="0">
            <a:spAutoFit/>
          </a:bodyPr>
          <a:lstStyle/>
          <a:p>
            <a:pPr marL="12700">
              <a:lnSpc>
                <a:spcPct val="100000"/>
              </a:lnSpc>
            </a:pPr>
            <a:r>
              <a:rPr sz="1000" b="1" spc="-10" dirty="0">
                <a:solidFill>
                  <a:srgbClr val="C9AC61"/>
                </a:solidFill>
                <a:latin typeface="Arial"/>
                <a:cs typeface="Arial"/>
              </a:rPr>
              <a:t>PRECISION</a:t>
            </a:r>
            <a:endParaRPr sz="1000">
              <a:latin typeface="Arial"/>
              <a:cs typeface="Arial"/>
            </a:endParaRPr>
          </a:p>
        </p:txBody>
      </p:sp>
      <p:sp>
        <p:nvSpPr>
          <p:cNvPr id="218" name="object 218"/>
          <p:cNvSpPr txBox="1"/>
          <p:nvPr/>
        </p:nvSpPr>
        <p:spPr>
          <a:xfrm>
            <a:off x="2142220" y="7495445"/>
            <a:ext cx="638810" cy="167005"/>
          </a:xfrm>
          <a:prstGeom prst="rect">
            <a:avLst/>
          </a:prstGeom>
        </p:spPr>
        <p:txBody>
          <a:bodyPr vert="horz" wrap="square" lIns="0" tIns="0" rIns="0" bIns="0" rtlCol="0">
            <a:spAutoFit/>
          </a:bodyPr>
          <a:lstStyle/>
          <a:p>
            <a:pPr marL="12700">
              <a:lnSpc>
                <a:spcPct val="100000"/>
              </a:lnSpc>
            </a:pPr>
            <a:r>
              <a:rPr sz="1000" b="1" spc="-10" dirty="0">
                <a:solidFill>
                  <a:srgbClr val="C9AC61"/>
                </a:solidFill>
                <a:latin typeface="Arial"/>
                <a:cs typeface="Arial"/>
              </a:rPr>
              <a:t>POSTURE</a:t>
            </a:r>
            <a:endParaRPr sz="1000">
              <a:latin typeface="Arial"/>
              <a:cs typeface="Arial"/>
            </a:endParaRPr>
          </a:p>
        </p:txBody>
      </p:sp>
      <p:sp>
        <p:nvSpPr>
          <p:cNvPr id="219" name="object 219"/>
          <p:cNvSpPr txBox="1"/>
          <p:nvPr/>
        </p:nvSpPr>
        <p:spPr>
          <a:xfrm>
            <a:off x="3103790" y="7495445"/>
            <a:ext cx="1012190" cy="167005"/>
          </a:xfrm>
          <a:prstGeom prst="rect">
            <a:avLst/>
          </a:prstGeom>
        </p:spPr>
        <p:txBody>
          <a:bodyPr vert="horz" wrap="square" lIns="0" tIns="0" rIns="0" bIns="0" rtlCol="0">
            <a:spAutoFit/>
          </a:bodyPr>
          <a:lstStyle/>
          <a:p>
            <a:pPr marL="12700">
              <a:lnSpc>
                <a:spcPct val="100000"/>
              </a:lnSpc>
            </a:pPr>
            <a:r>
              <a:rPr sz="1000" b="1" spc="-10" dirty="0">
                <a:solidFill>
                  <a:srgbClr val="C9AC61"/>
                </a:solidFill>
                <a:latin typeface="Arial"/>
                <a:cs typeface="Arial"/>
              </a:rPr>
              <a:t>PARTNERSHIPS</a:t>
            </a:r>
            <a:endParaRPr sz="1000">
              <a:latin typeface="Arial"/>
              <a:cs typeface="Arial"/>
            </a:endParaRPr>
          </a:p>
        </p:txBody>
      </p:sp>
      <p:sp>
        <p:nvSpPr>
          <p:cNvPr id="220" name="object 220"/>
          <p:cNvSpPr txBox="1"/>
          <p:nvPr/>
        </p:nvSpPr>
        <p:spPr>
          <a:xfrm>
            <a:off x="4411853" y="7487023"/>
            <a:ext cx="1538605" cy="175260"/>
          </a:xfrm>
          <a:prstGeom prst="rect">
            <a:avLst/>
          </a:prstGeom>
        </p:spPr>
        <p:txBody>
          <a:bodyPr vert="horz" wrap="square" lIns="0" tIns="635" rIns="0" bIns="0" rtlCol="0">
            <a:spAutoFit/>
          </a:bodyPr>
          <a:lstStyle/>
          <a:p>
            <a:pPr marL="12700">
              <a:lnSpc>
                <a:spcPct val="100000"/>
              </a:lnSpc>
              <a:spcBef>
                <a:spcPts val="5"/>
              </a:spcBef>
            </a:pPr>
            <a:r>
              <a:rPr sz="1050" b="1" dirty="0">
                <a:solidFill>
                  <a:srgbClr val="FFFFFF"/>
                </a:solidFill>
                <a:latin typeface="Arial"/>
                <a:cs typeface="Arial"/>
              </a:rPr>
              <a:t>WARFIGHTER</a:t>
            </a:r>
            <a:r>
              <a:rPr sz="1050" b="1" spc="-50" dirty="0">
                <a:solidFill>
                  <a:srgbClr val="FFFFFF"/>
                </a:solidFill>
                <a:latin typeface="Arial"/>
                <a:cs typeface="Arial"/>
              </a:rPr>
              <a:t> </a:t>
            </a:r>
            <a:r>
              <a:rPr sz="1050" b="1" spc="-10" dirty="0">
                <a:solidFill>
                  <a:srgbClr val="FFFFFF"/>
                </a:solidFill>
                <a:latin typeface="Arial"/>
                <a:cs typeface="Arial"/>
              </a:rPr>
              <a:t>ALWAYS</a:t>
            </a:r>
            <a:endParaRPr sz="1050">
              <a:latin typeface="Arial"/>
              <a:cs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0363200" cy="1560830"/>
            <a:chOff x="0" y="0"/>
            <a:chExt cx="10363200" cy="1560830"/>
          </a:xfrm>
        </p:grpSpPr>
        <p:pic>
          <p:nvPicPr>
            <p:cNvPr id="3" name="object 3"/>
            <p:cNvPicPr/>
            <p:nvPr/>
          </p:nvPicPr>
          <p:blipFill>
            <a:blip r:embed="rId3" cstate="print"/>
            <a:stretch>
              <a:fillRect/>
            </a:stretch>
          </p:blipFill>
          <p:spPr>
            <a:xfrm>
              <a:off x="0" y="521208"/>
              <a:ext cx="10363200" cy="1039367"/>
            </a:xfrm>
            <a:prstGeom prst="rect">
              <a:avLst/>
            </a:prstGeom>
          </p:spPr>
        </p:pic>
        <p:pic>
          <p:nvPicPr>
            <p:cNvPr id="4" name="object 4"/>
            <p:cNvPicPr/>
            <p:nvPr/>
          </p:nvPicPr>
          <p:blipFill>
            <a:blip r:embed="rId4" cstate="print"/>
            <a:stretch>
              <a:fillRect/>
            </a:stretch>
          </p:blipFill>
          <p:spPr>
            <a:xfrm>
              <a:off x="0" y="537075"/>
              <a:ext cx="10363200" cy="932620"/>
            </a:xfrm>
            <a:prstGeom prst="rect">
              <a:avLst/>
            </a:prstGeom>
          </p:spPr>
        </p:pic>
        <p:sp>
          <p:nvSpPr>
            <p:cNvPr id="5" name="object 5"/>
            <p:cNvSpPr/>
            <p:nvPr/>
          </p:nvSpPr>
          <p:spPr>
            <a:xfrm>
              <a:off x="0" y="0"/>
              <a:ext cx="10363200" cy="1381760"/>
            </a:xfrm>
            <a:custGeom>
              <a:avLst/>
              <a:gdLst/>
              <a:ahLst/>
              <a:cxnLst/>
              <a:rect l="l" t="t" r="r" b="b"/>
              <a:pathLst>
                <a:path w="10363200" h="1381760">
                  <a:moveTo>
                    <a:pt x="10362646" y="0"/>
                  </a:moveTo>
                  <a:lnTo>
                    <a:pt x="0" y="0"/>
                  </a:lnTo>
                  <a:lnTo>
                    <a:pt x="0" y="789969"/>
                  </a:lnTo>
                  <a:lnTo>
                    <a:pt x="830834" y="798179"/>
                  </a:lnTo>
                  <a:lnTo>
                    <a:pt x="1560660" y="818708"/>
                  </a:lnTo>
                  <a:lnTo>
                    <a:pt x="2147525" y="846779"/>
                  </a:lnTo>
                  <a:lnTo>
                    <a:pt x="2624078" y="878764"/>
                  </a:lnTo>
                  <a:lnTo>
                    <a:pt x="3097600" y="919766"/>
                  </a:lnTo>
                  <a:lnTo>
                    <a:pt x="3568358" y="969854"/>
                  </a:lnTo>
                  <a:lnTo>
                    <a:pt x="5420795" y="1203452"/>
                  </a:lnTo>
                  <a:lnTo>
                    <a:pt x="5913588" y="1253365"/>
                  </a:lnTo>
                  <a:lnTo>
                    <a:pt x="6414682" y="1294148"/>
                  </a:lnTo>
                  <a:lnTo>
                    <a:pt x="6922422" y="1325886"/>
                  </a:lnTo>
                  <a:lnTo>
                    <a:pt x="7550324" y="1353631"/>
                  </a:lnTo>
                  <a:lnTo>
                    <a:pt x="8337331" y="1373818"/>
                  </a:lnTo>
                  <a:lnTo>
                    <a:pt x="9185334" y="1381448"/>
                  </a:lnTo>
                  <a:lnTo>
                    <a:pt x="9396643" y="1381448"/>
                  </a:lnTo>
                  <a:lnTo>
                    <a:pt x="9535056" y="1381131"/>
                  </a:lnTo>
                  <a:lnTo>
                    <a:pt x="10362646" y="1373818"/>
                  </a:lnTo>
                  <a:lnTo>
                    <a:pt x="10362646" y="0"/>
                  </a:lnTo>
                  <a:close/>
                </a:path>
              </a:pathLst>
            </a:custGeom>
            <a:solidFill>
              <a:srgbClr val="161510"/>
            </a:solidFill>
          </p:spPr>
          <p:txBody>
            <a:bodyPr wrap="square" lIns="0" tIns="0" rIns="0" bIns="0" rtlCol="0"/>
            <a:lstStyle/>
            <a:p>
              <a:endParaRPr/>
            </a:p>
          </p:txBody>
        </p:sp>
      </p:grpSp>
      <p:sp>
        <p:nvSpPr>
          <p:cNvPr id="6" name="object 6"/>
          <p:cNvSpPr/>
          <p:nvPr/>
        </p:nvSpPr>
        <p:spPr>
          <a:xfrm>
            <a:off x="0" y="7323569"/>
            <a:ext cx="10363200" cy="448945"/>
          </a:xfrm>
          <a:custGeom>
            <a:avLst/>
            <a:gdLst/>
            <a:ahLst/>
            <a:cxnLst/>
            <a:rect l="l" t="t" r="r" b="b"/>
            <a:pathLst>
              <a:path w="10363200" h="448945">
                <a:moveTo>
                  <a:pt x="10363200" y="0"/>
                </a:moveTo>
                <a:lnTo>
                  <a:pt x="0" y="0"/>
                </a:lnTo>
                <a:lnTo>
                  <a:pt x="0" y="448830"/>
                </a:lnTo>
                <a:lnTo>
                  <a:pt x="10363200" y="448830"/>
                </a:lnTo>
                <a:lnTo>
                  <a:pt x="10363200" y="0"/>
                </a:lnTo>
                <a:close/>
              </a:path>
            </a:pathLst>
          </a:custGeom>
          <a:solidFill>
            <a:srgbClr val="161510"/>
          </a:solidFill>
        </p:spPr>
        <p:txBody>
          <a:bodyPr wrap="square" lIns="0" tIns="0" rIns="0" bIns="0" rtlCol="0"/>
          <a:lstStyle/>
          <a:p>
            <a:endParaRPr/>
          </a:p>
        </p:txBody>
      </p:sp>
      <p:pic>
        <p:nvPicPr>
          <p:cNvPr id="12" name="object 12"/>
          <p:cNvPicPr/>
          <p:nvPr/>
        </p:nvPicPr>
        <p:blipFill>
          <a:blip r:embed="rId5" cstate="print"/>
          <a:stretch>
            <a:fillRect/>
          </a:stretch>
        </p:blipFill>
        <p:spPr>
          <a:xfrm>
            <a:off x="867032" y="7504474"/>
            <a:ext cx="135928" cy="135928"/>
          </a:xfrm>
          <a:prstGeom prst="rect">
            <a:avLst/>
          </a:prstGeom>
        </p:spPr>
      </p:pic>
      <p:pic>
        <p:nvPicPr>
          <p:cNvPr id="13" name="object 13"/>
          <p:cNvPicPr/>
          <p:nvPr/>
        </p:nvPicPr>
        <p:blipFill>
          <a:blip r:embed="rId6" cstate="print"/>
          <a:stretch>
            <a:fillRect/>
          </a:stretch>
        </p:blipFill>
        <p:spPr>
          <a:xfrm>
            <a:off x="1908674" y="7504474"/>
            <a:ext cx="135928" cy="135928"/>
          </a:xfrm>
          <a:prstGeom prst="rect">
            <a:avLst/>
          </a:prstGeom>
        </p:spPr>
      </p:pic>
      <p:pic>
        <p:nvPicPr>
          <p:cNvPr id="14" name="object 14"/>
          <p:cNvPicPr/>
          <p:nvPr/>
        </p:nvPicPr>
        <p:blipFill>
          <a:blip r:embed="rId6" cstate="print"/>
          <a:stretch>
            <a:fillRect/>
          </a:stretch>
        </p:blipFill>
        <p:spPr>
          <a:xfrm>
            <a:off x="2866393" y="7504474"/>
            <a:ext cx="135928" cy="135928"/>
          </a:xfrm>
          <a:prstGeom prst="rect">
            <a:avLst/>
          </a:prstGeom>
        </p:spPr>
      </p:pic>
      <p:sp>
        <p:nvSpPr>
          <p:cNvPr id="15" name="object 15"/>
          <p:cNvSpPr txBox="1">
            <a:spLocks noGrp="1"/>
          </p:cNvSpPr>
          <p:nvPr>
            <p:ph type="title"/>
          </p:nvPr>
        </p:nvSpPr>
        <p:spPr>
          <a:xfrm>
            <a:off x="4103578" y="119911"/>
            <a:ext cx="5912485" cy="855344"/>
          </a:xfrm>
          <a:prstGeom prst="rect">
            <a:avLst/>
          </a:prstGeom>
        </p:spPr>
        <p:txBody>
          <a:bodyPr vert="horz" wrap="square" lIns="0" tIns="12700" rIns="0" bIns="0" rtlCol="0">
            <a:spAutoFit/>
          </a:bodyPr>
          <a:lstStyle/>
          <a:p>
            <a:pPr marL="12700" marR="5080">
              <a:lnSpc>
                <a:spcPct val="100699"/>
              </a:lnSpc>
              <a:spcBef>
                <a:spcPts val="100"/>
              </a:spcBef>
              <a:tabLst>
                <a:tab pos="3576954" algn="l"/>
              </a:tabLst>
            </a:pPr>
            <a:r>
              <a:rPr sz="2700" dirty="0">
                <a:solidFill>
                  <a:srgbClr val="FFD966"/>
                </a:solidFill>
              </a:rPr>
              <a:t>Customer</a:t>
            </a:r>
            <a:r>
              <a:rPr sz="2700" spc="-170" dirty="0">
                <a:solidFill>
                  <a:srgbClr val="FFD966"/>
                </a:solidFill>
              </a:rPr>
              <a:t> </a:t>
            </a:r>
            <a:r>
              <a:rPr sz="2700" dirty="0">
                <a:solidFill>
                  <a:srgbClr val="FFD966"/>
                </a:solidFill>
              </a:rPr>
              <a:t>Analysis</a:t>
            </a:r>
            <a:r>
              <a:rPr sz="2700" spc="-20" dirty="0">
                <a:solidFill>
                  <a:srgbClr val="FFD966"/>
                </a:solidFill>
              </a:rPr>
              <a:t> </a:t>
            </a:r>
            <a:r>
              <a:rPr sz="2700" dirty="0">
                <a:solidFill>
                  <a:srgbClr val="FFD966"/>
                </a:solidFill>
              </a:rPr>
              <a:t>Report</a:t>
            </a:r>
            <a:r>
              <a:rPr sz="2700" spc="-40" dirty="0">
                <a:solidFill>
                  <a:srgbClr val="FFD966"/>
                </a:solidFill>
              </a:rPr>
              <a:t> </a:t>
            </a:r>
            <a:r>
              <a:rPr sz="2700" spc="-50" dirty="0">
                <a:solidFill>
                  <a:srgbClr val="FFD966"/>
                </a:solidFill>
              </a:rPr>
              <a:t>&amp; </a:t>
            </a:r>
            <a:r>
              <a:rPr sz="2700" dirty="0">
                <a:solidFill>
                  <a:srgbClr val="FFD966"/>
                </a:solidFill>
              </a:rPr>
              <a:t>Engagement</a:t>
            </a:r>
            <a:r>
              <a:rPr sz="2700" spc="-60" dirty="0">
                <a:solidFill>
                  <a:srgbClr val="FFD966"/>
                </a:solidFill>
              </a:rPr>
              <a:t> </a:t>
            </a:r>
            <a:r>
              <a:rPr sz="2700" spc="-10" dirty="0">
                <a:solidFill>
                  <a:srgbClr val="FFD966"/>
                </a:solidFill>
              </a:rPr>
              <a:t>(CARE</a:t>
            </a:r>
            <a:r>
              <a:rPr lang="en-US" sz="2700" spc="-10" dirty="0">
                <a:solidFill>
                  <a:srgbClr val="FFD966"/>
                </a:solidFill>
              </a:rPr>
              <a:t>)</a:t>
            </a:r>
            <a:r>
              <a:rPr sz="2700" dirty="0">
                <a:solidFill>
                  <a:srgbClr val="FFD966"/>
                </a:solidFill>
              </a:rPr>
              <a:t>	Request</a:t>
            </a:r>
            <a:r>
              <a:rPr sz="2700" spc="-40" dirty="0">
                <a:solidFill>
                  <a:srgbClr val="FFD966"/>
                </a:solidFill>
              </a:rPr>
              <a:t> </a:t>
            </a:r>
            <a:r>
              <a:rPr sz="2700" spc="-20" dirty="0">
                <a:solidFill>
                  <a:srgbClr val="FFD966"/>
                </a:solidFill>
              </a:rPr>
              <a:t>Form</a:t>
            </a:r>
            <a:endParaRPr sz="2700" dirty="0"/>
          </a:p>
        </p:txBody>
      </p:sp>
      <p:sp>
        <p:nvSpPr>
          <p:cNvPr id="17" name="object 17"/>
          <p:cNvSpPr txBox="1"/>
          <p:nvPr/>
        </p:nvSpPr>
        <p:spPr>
          <a:xfrm>
            <a:off x="9832119" y="7398281"/>
            <a:ext cx="262890" cy="157094"/>
          </a:xfrm>
          <a:prstGeom prst="rect">
            <a:avLst/>
          </a:prstGeom>
        </p:spPr>
        <p:txBody>
          <a:bodyPr vert="horz" wrap="square" lIns="0" tIns="3175" rIns="0" bIns="0" rtlCol="0">
            <a:spAutoFit/>
          </a:bodyPr>
          <a:lstStyle/>
          <a:p>
            <a:pPr marL="38100">
              <a:lnSpc>
                <a:spcPct val="100000"/>
              </a:lnSpc>
              <a:spcBef>
                <a:spcPts val="25"/>
              </a:spcBef>
            </a:pPr>
            <a:r>
              <a:rPr sz="1000" b="1" spc="-25" dirty="0">
                <a:solidFill>
                  <a:schemeClr val="bg1"/>
                </a:solidFill>
                <a:latin typeface="Arial" panose="020B0604020202020204" pitchFamily="34" charset="0"/>
                <a:cs typeface="Arial" panose="020B0604020202020204" pitchFamily="34" charset="0"/>
              </a:rPr>
              <a:t>15</a:t>
            </a:r>
            <a:endParaRPr sz="1000" dirty="0">
              <a:solidFill>
                <a:schemeClr val="bg1"/>
              </a:solidFill>
              <a:latin typeface="Arial" panose="020B0604020202020204" pitchFamily="34" charset="0"/>
              <a:cs typeface="Arial" panose="020B0604020202020204" pitchFamily="34" charset="0"/>
            </a:endParaRPr>
          </a:p>
        </p:txBody>
      </p:sp>
      <p:sp>
        <p:nvSpPr>
          <p:cNvPr id="18" name="object 18"/>
          <p:cNvSpPr txBox="1"/>
          <p:nvPr/>
        </p:nvSpPr>
        <p:spPr>
          <a:xfrm>
            <a:off x="234110" y="7495447"/>
            <a:ext cx="538480" cy="167005"/>
          </a:xfrm>
          <a:prstGeom prst="rect">
            <a:avLst/>
          </a:prstGeom>
        </p:spPr>
        <p:txBody>
          <a:bodyPr vert="horz" wrap="square" lIns="0" tIns="0" rIns="0" bIns="0" rtlCol="0">
            <a:spAutoFit/>
          </a:bodyPr>
          <a:lstStyle/>
          <a:p>
            <a:pPr marL="12700">
              <a:lnSpc>
                <a:spcPct val="100000"/>
              </a:lnSpc>
            </a:pPr>
            <a:r>
              <a:rPr sz="1000" b="1" spc="-10" dirty="0">
                <a:solidFill>
                  <a:srgbClr val="C8AC61"/>
                </a:solidFill>
                <a:latin typeface="Arial"/>
                <a:cs typeface="Arial"/>
              </a:rPr>
              <a:t>PEOP</a:t>
            </a:r>
            <a:r>
              <a:rPr sz="1000" b="1" spc="-10" dirty="0">
                <a:solidFill>
                  <a:srgbClr val="C9AC61"/>
                </a:solidFill>
                <a:latin typeface="Arial"/>
                <a:cs typeface="Arial"/>
              </a:rPr>
              <a:t>LE</a:t>
            </a:r>
            <a:endParaRPr sz="1000">
              <a:latin typeface="Arial"/>
              <a:cs typeface="Arial"/>
            </a:endParaRPr>
          </a:p>
        </p:txBody>
      </p:sp>
      <p:sp>
        <p:nvSpPr>
          <p:cNvPr id="19" name="object 19"/>
          <p:cNvSpPr txBox="1"/>
          <p:nvPr/>
        </p:nvSpPr>
        <p:spPr>
          <a:xfrm>
            <a:off x="1096763" y="7495447"/>
            <a:ext cx="720725" cy="167005"/>
          </a:xfrm>
          <a:prstGeom prst="rect">
            <a:avLst/>
          </a:prstGeom>
        </p:spPr>
        <p:txBody>
          <a:bodyPr vert="horz" wrap="square" lIns="0" tIns="0" rIns="0" bIns="0" rtlCol="0">
            <a:spAutoFit/>
          </a:bodyPr>
          <a:lstStyle/>
          <a:p>
            <a:pPr marL="12700">
              <a:lnSpc>
                <a:spcPct val="100000"/>
              </a:lnSpc>
            </a:pPr>
            <a:r>
              <a:rPr sz="1000" b="1" spc="-10" dirty="0">
                <a:solidFill>
                  <a:srgbClr val="C9AC61"/>
                </a:solidFill>
                <a:latin typeface="Arial"/>
                <a:cs typeface="Arial"/>
              </a:rPr>
              <a:t>PRECISION</a:t>
            </a:r>
            <a:endParaRPr sz="1000">
              <a:latin typeface="Arial"/>
              <a:cs typeface="Arial"/>
            </a:endParaRPr>
          </a:p>
        </p:txBody>
      </p:sp>
      <p:sp>
        <p:nvSpPr>
          <p:cNvPr id="20" name="object 20"/>
          <p:cNvSpPr txBox="1"/>
          <p:nvPr/>
        </p:nvSpPr>
        <p:spPr>
          <a:xfrm>
            <a:off x="2142220" y="7495447"/>
            <a:ext cx="638810" cy="167005"/>
          </a:xfrm>
          <a:prstGeom prst="rect">
            <a:avLst/>
          </a:prstGeom>
        </p:spPr>
        <p:txBody>
          <a:bodyPr vert="horz" wrap="square" lIns="0" tIns="0" rIns="0" bIns="0" rtlCol="0">
            <a:spAutoFit/>
          </a:bodyPr>
          <a:lstStyle/>
          <a:p>
            <a:pPr marL="12700">
              <a:lnSpc>
                <a:spcPct val="100000"/>
              </a:lnSpc>
            </a:pPr>
            <a:r>
              <a:rPr sz="1000" b="1" spc="-10" dirty="0">
                <a:solidFill>
                  <a:srgbClr val="C9AC61"/>
                </a:solidFill>
                <a:latin typeface="Arial"/>
                <a:cs typeface="Arial"/>
              </a:rPr>
              <a:t>POSTURE</a:t>
            </a:r>
            <a:endParaRPr sz="1000">
              <a:latin typeface="Arial"/>
              <a:cs typeface="Arial"/>
            </a:endParaRPr>
          </a:p>
        </p:txBody>
      </p:sp>
      <p:sp>
        <p:nvSpPr>
          <p:cNvPr id="21" name="object 21"/>
          <p:cNvSpPr txBox="1"/>
          <p:nvPr/>
        </p:nvSpPr>
        <p:spPr>
          <a:xfrm>
            <a:off x="3103790" y="7495447"/>
            <a:ext cx="1012190" cy="167005"/>
          </a:xfrm>
          <a:prstGeom prst="rect">
            <a:avLst/>
          </a:prstGeom>
        </p:spPr>
        <p:txBody>
          <a:bodyPr vert="horz" wrap="square" lIns="0" tIns="0" rIns="0" bIns="0" rtlCol="0">
            <a:spAutoFit/>
          </a:bodyPr>
          <a:lstStyle/>
          <a:p>
            <a:pPr marL="12700">
              <a:lnSpc>
                <a:spcPct val="100000"/>
              </a:lnSpc>
            </a:pPr>
            <a:r>
              <a:rPr sz="1000" b="1" spc="-10" dirty="0">
                <a:solidFill>
                  <a:srgbClr val="C9AC61"/>
                </a:solidFill>
                <a:latin typeface="Arial"/>
                <a:cs typeface="Arial"/>
              </a:rPr>
              <a:t>PARTNERSHIPS</a:t>
            </a:r>
            <a:endParaRPr sz="1000">
              <a:latin typeface="Arial"/>
              <a:cs typeface="Arial"/>
            </a:endParaRPr>
          </a:p>
        </p:txBody>
      </p:sp>
      <p:sp>
        <p:nvSpPr>
          <p:cNvPr id="22" name="object 22"/>
          <p:cNvSpPr txBox="1"/>
          <p:nvPr/>
        </p:nvSpPr>
        <p:spPr>
          <a:xfrm>
            <a:off x="4411853" y="7487025"/>
            <a:ext cx="1538605" cy="175260"/>
          </a:xfrm>
          <a:prstGeom prst="rect">
            <a:avLst/>
          </a:prstGeom>
        </p:spPr>
        <p:txBody>
          <a:bodyPr vert="horz" wrap="square" lIns="0" tIns="635" rIns="0" bIns="0" rtlCol="0">
            <a:spAutoFit/>
          </a:bodyPr>
          <a:lstStyle/>
          <a:p>
            <a:pPr marL="12700">
              <a:lnSpc>
                <a:spcPct val="100000"/>
              </a:lnSpc>
              <a:spcBef>
                <a:spcPts val="5"/>
              </a:spcBef>
            </a:pPr>
            <a:r>
              <a:rPr sz="1050" b="1" dirty="0">
                <a:solidFill>
                  <a:srgbClr val="FFFFFF"/>
                </a:solidFill>
                <a:latin typeface="Arial"/>
                <a:cs typeface="Arial"/>
              </a:rPr>
              <a:t>WARFIGHTER</a:t>
            </a:r>
            <a:r>
              <a:rPr sz="1050" b="1" spc="-50" dirty="0">
                <a:solidFill>
                  <a:srgbClr val="FFFFFF"/>
                </a:solidFill>
                <a:latin typeface="Arial"/>
                <a:cs typeface="Arial"/>
              </a:rPr>
              <a:t> </a:t>
            </a:r>
            <a:r>
              <a:rPr sz="1050" b="1" spc="-10" dirty="0">
                <a:solidFill>
                  <a:srgbClr val="FFFFFF"/>
                </a:solidFill>
                <a:latin typeface="Arial"/>
                <a:cs typeface="Arial"/>
              </a:rPr>
              <a:t>ALWAYS</a:t>
            </a:r>
            <a:endParaRPr sz="1050">
              <a:latin typeface="Arial"/>
              <a:cs typeface="Arial"/>
            </a:endParaRPr>
          </a:p>
        </p:txBody>
      </p:sp>
      <p:sp>
        <p:nvSpPr>
          <p:cNvPr id="16" name="object 16"/>
          <p:cNvSpPr txBox="1"/>
          <p:nvPr/>
        </p:nvSpPr>
        <p:spPr>
          <a:xfrm>
            <a:off x="5829091" y="3448853"/>
            <a:ext cx="4149090" cy="848360"/>
          </a:xfrm>
          <a:prstGeom prst="rect">
            <a:avLst/>
          </a:prstGeom>
        </p:spPr>
        <p:txBody>
          <a:bodyPr vert="horz" wrap="square" lIns="0" tIns="12700" rIns="0" bIns="0" rtlCol="0">
            <a:spAutoFit/>
          </a:bodyPr>
          <a:lstStyle/>
          <a:p>
            <a:pPr marL="12700">
              <a:lnSpc>
                <a:spcPct val="100000"/>
              </a:lnSpc>
              <a:spcBef>
                <a:spcPts val="100"/>
              </a:spcBef>
            </a:pPr>
            <a:r>
              <a:rPr sz="1800" dirty="0">
                <a:latin typeface="Arial"/>
                <a:cs typeface="Arial"/>
              </a:rPr>
              <a:t>How</a:t>
            </a:r>
            <a:r>
              <a:rPr sz="1800" spc="-10" dirty="0">
                <a:latin typeface="Arial"/>
                <a:cs typeface="Arial"/>
              </a:rPr>
              <a:t> </a:t>
            </a:r>
            <a:r>
              <a:rPr sz="1800" dirty="0">
                <a:latin typeface="Arial"/>
                <a:cs typeface="Arial"/>
              </a:rPr>
              <a:t>to</a:t>
            </a:r>
            <a:r>
              <a:rPr sz="1800" spc="-35" dirty="0">
                <a:latin typeface="Arial"/>
                <a:cs typeface="Arial"/>
              </a:rPr>
              <a:t> </a:t>
            </a:r>
            <a:r>
              <a:rPr sz="1800" dirty="0">
                <a:latin typeface="Arial"/>
                <a:cs typeface="Arial"/>
              </a:rPr>
              <a:t>request</a:t>
            </a:r>
            <a:r>
              <a:rPr sz="1800" spc="-5" dirty="0">
                <a:latin typeface="Arial"/>
                <a:cs typeface="Arial"/>
              </a:rPr>
              <a:t> </a:t>
            </a:r>
            <a:r>
              <a:rPr sz="1800" dirty="0">
                <a:latin typeface="Arial"/>
                <a:cs typeface="Arial"/>
              </a:rPr>
              <a:t>a</a:t>
            </a:r>
            <a:r>
              <a:rPr sz="1800" spc="-20" dirty="0">
                <a:latin typeface="Arial"/>
                <a:cs typeface="Arial"/>
              </a:rPr>
              <a:t> </a:t>
            </a:r>
            <a:r>
              <a:rPr sz="1800" spc="-10" dirty="0">
                <a:latin typeface="Arial"/>
                <a:cs typeface="Arial"/>
              </a:rPr>
              <a:t>report?</a:t>
            </a:r>
            <a:endParaRPr sz="1800">
              <a:latin typeface="Arial"/>
              <a:cs typeface="Arial"/>
            </a:endParaRPr>
          </a:p>
          <a:p>
            <a:pPr marL="298450" marR="5080" indent="-286385">
              <a:lnSpc>
                <a:spcPct val="100000"/>
              </a:lnSpc>
              <a:buChar char="•"/>
              <a:tabLst>
                <a:tab pos="298450" algn="l"/>
              </a:tabLst>
            </a:pPr>
            <a:r>
              <a:rPr sz="1800" dirty="0">
                <a:latin typeface="Arial"/>
                <a:cs typeface="Arial"/>
              </a:rPr>
              <a:t>Email</a:t>
            </a:r>
            <a:r>
              <a:rPr sz="1800" spc="-45" dirty="0">
                <a:latin typeface="Arial"/>
                <a:cs typeface="Arial"/>
              </a:rPr>
              <a:t> </a:t>
            </a:r>
            <a:r>
              <a:rPr sz="1800" dirty="0">
                <a:latin typeface="Arial"/>
                <a:cs typeface="Arial"/>
              </a:rPr>
              <a:t>us</a:t>
            </a:r>
            <a:r>
              <a:rPr sz="1800" spc="-50" dirty="0">
                <a:latin typeface="Arial"/>
                <a:cs typeface="Arial"/>
              </a:rPr>
              <a:t> </a:t>
            </a:r>
            <a:r>
              <a:rPr sz="1800" dirty="0">
                <a:latin typeface="Arial"/>
                <a:cs typeface="Arial"/>
              </a:rPr>
              <a:t>at</a:t>
            </a:r>
            <a:r>
              <a:rPr sz="1800" spc="-60" dirty="0">
                <a:latin typeface="Arial"/>
                <a:cs typeface="Arial"/>
              </a:rPr>
              <a:t> </a:t>
            </a:r>
            <a:r>
              <a:rPr sz="1800" u="sng" dirty="0">
                <a:solidFill>
                  <a:srgbClr val="0562C1"/>
                </a:solidFill>
                <a:uFill>
                  <a:solidFill>
                    <a:srgbClr val="0562C1"/>
                  </a:solidFill>
                </a:uFill>
                <a:latin typeface="Arial"/>
                <a:cs typeface="Arial"/>
                <a:hlinkClick r:id="rId7"/>
              </a:rPr>
              <a:t>csmanalytics@dla.mil</a:t>
            </a:r>
            <a:r>
              <a:rPr sz="1800" u="none" spc="5" dirty="0">
                <a:solidFill>
                  <a:srgbClr val="0562C1"/>
                </a:solidFill>
                <a:latin typeface="Arial"/>
                <a:cs typeface="Arial"/>
              </a:rPr>
              <a:t> </a:t>
            </a:r>
            <a:r>
              <a:rPr sz="1800" u="none" spc="-25" dirty="0">
                <a:latin typeface="Arial"/>
                <a:cs typeface="Arial"/>
              </a:rPr>
              <a:t>and </a:t>
            </a:r>
            <a:r>
              <a:rPr sz="1800" u="none" dirty="0">
                <a:latin typeface="Arial"/>
                <a:cs typeface="Arial"/>
              </a:rPr>
              <a:t>an</a:t>
            </a:r>
            <a:r>
              <a:rPr sz="1800" u="none" spc="-35" dirty="0">
                <a:latin typeface="Arial"/>
                <a:cs typeface="Arial"/>
              </a:rPr>
              <a:t> </a:t>
            </a:r>
            <a:r>
              <a:rPr sz="1800" u="none" dirty="0">
                <a:latin typeface="Arial"/>
                <a:cs typeface="Arial"/>
              </a:rPr>
              <a:t>analyst</a:t>
            </a:r>
            <a:r>
              <a:rPr sz="1800" u="none" spc="10" dirty="0">
                <a:latin typeface="Arial"/>
                <a:cs typeface="Arial"/>
              </a:rPr>
              <a:t> </a:t>
            </a:r>
            <a:r>
              <a:rPr sz="1800" u="none" dirty="0">
                <a:latin typeface="Arial"/>
                <a:cs typeface="Arial"/>
              </a:rPr>
              <a:t>will</a:t>
            </a:r>
            <a:r>
              <a:rPr sz="1800" u="none" spc="15" dirty="0">
                <a:latin typeface="Arial"/>
                <a:cs typeface="Arial"/>
              </a:rPr>
              <a:t> </a:t>
            </a:r>
            <a:r>
              <a:rPr sz="1800" u="none" dirty="0">
                <a:latin typeface="Arial"/>
                <a:cs typeface="Arial"/>
              </a:rPr>
              <a:t>be</a:t>
            </a:r>
            <a:r>
              <a:rPr sz="1800" u="none" spc="-35" dirty="0">
                <a:latin typeface="Arial"/>
                <a:cs typeface="Arial"/>
              </a:rPr>
              <a:t> </a:t>
            </a:r>
            <a:r>
              <a:rPr sz="1800" u="none" dirty="0">
                <a:latin typeface="Arial"/>
                <a:cs typeface="Arial"/>
              </a:rPr>
              <a:t>happy</a:t>
            </a:r>
            <a:r>
              <a:rPr sz="1800" u="none" spc="-10" dirty="0">
                <a:latin typeface="Arial"/>
                <a:cs typeface="Arial"/>
              </a:rPr>
              <a:t> </a:t>
            </a:r>
            <a:r>
              <a:rPr sz="1800" u="none" dirty="0">
                <a:latin typeface="Arial"/>
                <a:cs typeface="Arial"/>
              </a:rPr>
              <a:t>to</a:t>
            </a:r>
            <a:r>
              <a:rPr sz="1800" u="none" spc="-35" dirty="0">
                <a:latin typeface="Arial"/>
                <a:cs typeface="Arial"/>
              </a:rPr>
              <a:t> </a:t>
            </a:r>
            <a:r>
              <a:rPr sz="1800" u="none" dirty="0">
                <a:latin typeface="Arial"/>
                <a:cs typeface="Arial"/>
              </a:rPr>
              <a:t>assist</a:t>
            </a:r>
            <a:r>
              <a:rPr sz="1800" u="none" spc="-25" dirty="0">
                <a:latin typeface="Arial"/>
                <a:cs typeface="Arial"/>
              </a:rPr>
              <a:t> </a:t>
            </a:r>
            <a:r>
              <a:rPr sz="1800" u="none" spc="-20" dirty="0">
                <a:latin typeface="Arial"/>
                <a:cs typeface="Arial"/>
              </a:rPr>
              <a:t>you.</a:t>
            </a:r>
            <a:endParaRPr sz="1800">
              <a:latin typeface="Arial"/>
              <a:cs typeface="Arial"/>
            </a:endParaRPr>
          </a:p>
        </p:txBody>
      </p:sp>
      <p:pic>
        <p:nvPicPr>
          <p:cNvPr id="24" name="Picture 23">
            <a:extLst>
              <a:ext uri="{FF2B5EF4-FFF2-40B4-BE49-F238E27FC236}">
                <a16:creationId xmlns:a16="http://schemas.microsoft.com/office/drawing/2014/main" id="{EF084114-5721-6B1A-455C-7249EA3B2DBC}"/>
              </a:ext>
            </a:extLst>
          </p:cNvPr>
          <p:cNvPicPr>
            <a:picLocks noChangeAspect="1"/>
          </p:cNvPicPr>
          <p:nvPr/>
        </p:nvPicPr>
        <p:blipFill>
          <a:blip r:embed="rId8"/>
          <a:stretch>
            <a:fillRect/>
          </a:stretch>
        </p:blipFill>
        <p:spPr>
          <a:xfrm>
            <a:off x="893536" y="1421078"/>
            <a:ext cx="4525006" cy="5830114"/>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0363200" cy="7772400"/>
            <a:chOff x="0" y="0"/>
            <a:chExt cx="10363200" cy="7772400"/>
          </a:xfrm>
        </p:grpSpPr>
        <p:pic>
          <p:nvPicPr>
            <p:cNvPr id="3" name="object 3"/>
            <p:cNvPicPr/>
            <p:nvPr/>
          </p:nvPicPr>
          <p:blipFill>
            <a:blip r:embed="rId3" cstate="print"/>
            <a:stretch>
              <a:fillRect/>
            </a:stretch>
          </p:blipFill>
          <p:spPr>
            <a:xfrm>
              <a:off x="0" y="384073"/>
              <a:ext cx="10363095" cy="7133374"/>
            </a:xfrm>
            <a:prstGeom prst="rect">
              <a:avLst/>
            </a:prstGeom>
          </p:spPr>
        </p:pic>
        <p:sp>
          <p:nvSpPr>
            <p:cNvPr id="4" name="object 4"/>
            <p:cNvSpPr/>
            <p:nvPr/>
          </p:nvSpPr>
          <p:spPr>
            <a:xfrm>
              <a:off x="0" y="0"/>
              <a:ext cx="10363200" cy="7772400"/>
            </a:xfrm>
            <a:custGeom>
              <a:avLst/>
              <a:gdLst/>
              <a:ahLst/>
              <a:cxnLst/>
              <a:rect l="l" t="t" r="r" b="b"/>
              <a:pathLst>
                <a:path w="10363200" h="7772400">
                  <a:moveTo>
                    <a:pt x="10363200" y="7323569"/>
                  </a:moveTo>
                  <a:lnTo>
                    <a:pt x="0" y="7323569"/>
                  </a:lnTo>
                  <a:lnTo>
                    <a:pt x="0" y="7772400"/>
                  </a:lnTo>
                  <a:lnTo>
                    <a:pt x="10363200" y="7772400"/>
                  </a:lnTo>
                  <a:lnTo>
                    <a:pt x="10363200" y="7323569"/>
                  </a:lnTo>
                  <a:close/>
                </a:path>
                <a:path w="10363200" h="7772400">
                  <a:moveTo>
                    <a:pt x="10363200" y="0"/>
                  </a:moveTo>
                  <a:lnTo>
                    <a:pt x="0" y="0"/>
                  </a:lnTo>
                  <a:lnTo>
                    <a:pt x="0" y="440448"/>
                  </a:lnTo>
                  <a:lnTo>
                    <a:pt x="10363200" y="440448"/>
                  </a:lnTo>
                  <a:lnTo>
                    <a:pt x="10363200" y="0"/>
                  </a:lnTo>
                  <a:close/>
                </a:path>
              </a:pathLst>
            </a:custGeom>
            <a:solidFill>
              <a:srgbClr val="161510"/>
            </a:solidFill>
          </p:spPr>
          <p:txBody>
            <a:bodyPr wrap="square" lIns="0" tIns="0" rIns="0" bIns="0" rtlCol="0"/>
            <a:lstStyle/>
            <a:p>
              <a:endParaRPr/>
            </a:p>
          </p:txBody>
        </p:sp>
      </p:grpSp>
      <p:pic>
        <p:nvPicPr>
          <p:cNvPr id="5" name="object 5"/>
          <p:cNvPicPr/>
          <p:nvPr/>
        </p:nvPicPr>
        <p:blipFill>
          <a:blip r:embed="rId4" cstate="print"/>
          <a:stretch>
            <a:fillRect/>
          </a:stretch>
        </p:blipFill>
        <p:spPr>
          <a:xfrm>
            <a:off x="867032" y="7504474"/>
            <a:ext cx="135928" cy="135928"/>
          </a:xfrm>
          <a:prstGeom prst="rect">
            <a:avLst/>
          </a:prstGeom>
        </p:spPr>
      </p:pic>
      <p:pic>
        <p:nvPicPr>
          <p:cNvPr id="6" name="object 6"/>
          <p:cNvPicPr/>
          <p:nvPr/>
        </p:nvPicPr>
        <p:blipFill>
          <a:blip r:embed="rId5" cstate="print"/>
          <a:stretch>
            <a:fillRect/>
          </a:stretch>
        </p:blipFill>
        <p:spPr>
          <a:xfrm>
            <a:off x="1908674" y="7504474"/>
            <a:ext cx="135928" cy="135928"/>
          </a:xfrm>
          <a:prstGeom prst="rect">
            <a:avLst/>
          </a:prstGeom>
        </p:spPr>
      </p:pic>
      <p:pic>
        <p:nvPicPr>
          <p:cNvPr id="7" name="object 7"/>
          <p:cNvPicPr/>
          <p:nvPr/>
        </p:nvPicPr>
        <p:blipFill>
          <a:blip r:embed="rId5" cstate="print"/>
          <a:stretch>
            <a:fillRect/>
          </a:stretch>
        </p:blipFill>
        <p:spPr>
          <a:xfrm>
            <a:off x="2866393" y="7504474"/>
            <a:ext cx="135928" cy="135928"/>
          </a:xfrm>
          <a:prstGeom prst="rect">
            <a:avLst/>
          </a:prstGeom>
        </p:spPr>
      </p:pic>
      <p:pic>
        <p:nvPicPr>
          <p:cNvPr id="8" name="object 8"/>
          <p:cNvPicPr/>
          <p:nvPr/>
        </p:nvPicPr>
        <p:blipFill>
          <a:blip r:embed="rId6" cstate="print"/>
          <a:stretch>
            <a:fillRect/>
          </a:stretch>
        </p:blipFill>
        <p:spPr>
          <a:xfrm>
            <a:off x="3480618" y="1909864"/>
            <a:ext cx="3401955" cy="4169913"/>
          </a:xfrm>
          <a:prstGeom prst="rect">
            <a:avLst/>
          </a:prstGeom>
        </p:spPr>
      </p:pic>
      <p:sp>
        <p:nvSpPr>
          <p:cNvPr id="9" name="object 9"/>
          <p:cNvSpPr txBox="1"/>
          <p:nvPr/>
        </p:nvSpPr>
        <p:spPr>
          <a:xfrm>
            <a:off x="9836594" y="7400015"/>
            <a:ext cx="446405" cy="167005"/>
          </a:xfrm>
          <a:prstGeom prst="rect">
            <a:avLst/>
          </a:prstGeom>
        </p:spPr>
        <p:txBody>
          <a:bodyPr vert="horz" wrap="square" lIns="0" tIns="0" rIns="0" bIns="0" rtlCol="0">
            <a:spAutoFit/>
          </a:bodyPr>
          <a:lstStyle/>
          <a:p>
            <a:pPr marL="12700">
              <a:lnSpc>
                <a:spcPct val="100000"/>
              </a:lnSpc>
            </a:pPr>
            <a:r>
              <a:rPr sz="1000" spc="-10" dirty="0">
                <a:latin typeface="Arial"/>
                <a:cs typeface="Arial"/>
              </a:rPr>
              <a:t>1611</a:t>
            </a:r>
            <a:r>
              <a:rPr sz="1000" spc="-10" dirty="0">
                <a:solidFill>
                  <a:srgbClr val="FFFFFF"/>
                </a:solidFill>
                <a:latin typeface="Arial"/>
                <a:cs typeface="Arial"/>
              </a:rPr>
              <a:t>16</a:t>
            </a:r>
            <a:endParaRPr sz="1000" dirty="0">
              <a:latin typeface="Arial"/>
              <a:cs typeface="Arial"/>
            </a:endParaRPr>
          </a:p>
        </p:txBody>
      </p:sp>
      <p:sp>
        <p:nvSpPr>
          <p:cNvPr id="10" name="object 10"/>
          <p:cNvSpPr txBox="1"/>
          <p:nvPr/>
        </p:nvSpPr>
        <p:spPr>
          <a:xfrm>
            <a:off x="234110" y="7495447"/>
            <a:ext cx="538480" cy="167005"/>
          </a:xfrm>
          <a:prstGeom prst="rect">
            <a:avLst/>
          </a:prstGeom>
        </p:spPr>
        <p:txBody>
          <a:bodyPr vert="horz" wrap="square" lIns="0" tIns="0" rIns="0" bIns="0" rtlCol="0">
            <a:spAutoFit/>
          </a:bodyPr>
          <a:lstStyle/>
          <a:p>
            <a:pPr marL="12700">
              <a:lnSpc>
                <a:spcPct val="100000"/>
              </a:lnSpc>
            </a:pPr>
            <a:r>
              <a:rPr sz="1000" b="1" spc="-10" dirty="0">
                <a:solidFill>
                  <a:srgbClr val="C8AC61"/>
                </a:solidFill>
                <a:latin typeface="Arial"/>
                <a:cs typeface="Arial"/>
              </a:rPr>
              <a:t>PEOP</a:t>
            </a:r>
            <a:r>
              <a:rPr sz="1000" b="1" spc="-10" dirty="0">
                <a:solidFill>
                  <a:srgbClr val="C9AC61"/>
                </a:solidFill>
                <a:latin typeface="Arial"/>
                <a:cs typeface="Arial"/>
              </a:rPr>
              <a:t>LE</a:t>
            </a:r>
            <a:endParaRPr sz="1000">
              <a:latin typeface="Arial"/>
              <a:cs typeface="Arial"/>
            </a:endParaRPr>
          </a:p>
        </p:txBody>
      </p:sp>
      <p:sp>
        <p:nvSpPr>
          <p:cNvPr id="11" name="object 11"/>
          <p:cNvSpPr txBox="1"/>
          <p:nvPr/>
        </p:nvSpPr>
        <p:spPr>
          <a:xfrm>
            <a:off x="1096763" y="7495447"/>
            <a:ext cx="720725" cy="167005"/>
          </a:xfrm>
          <a:prstGeom prst="rect">
            <a:avLst/>
          </a:prstGeom>
        </p:spPr>
        <p:txBody>
          <a:bodyPr vert="horz" wrap="square" lIns="0" tIns="0" rIns="0" bIns="0" rtlCol="0">
            <a:spAutoFit/>
          </a:bodyPr>
          <a:lstStyle/>
          <a:p>
            <a:pPr marL="12700">
              <a:lnSpc>
                <a:spcPct val="100000"/>
              </a:lnSpc>
            </a:pPr>
            <a:r>
              <a:rPr sz="1000" b="1" spc="-10" dirty="0">
                <a:solidFill>
                  <a:srgbClr val="C9AC61"/>
                </a:solidFill>
                <a:latin typeface="Arial"/>
                <a:cs typeface="Arial"/>
              </a:rPr>
              <a:t>PRECISION</a:t>
            </a:r>
            <a:endParaRPr sz="1000">
              <a:latin typeface="Arial"/>
              <a:cs typeface="Arial"/>
            </a:endParaRPr>
          </a:p>
        </p:txBody>
      </p:sp>
      <p:sp>
        <p:nvSpPr>
          <p:cNvPr id="12" name="object 12"/>
          <p:cNvSpPr txBox="1"/>
          <p:nvPr/>
        </p:nvSpPr>
        <p:spPr>
          <a:xfrm>
            <a:off x="2142220" y="7495447"/>
            <a:ext cx="638810" cy="167005"/>
          </a:xfrm>
          <a:prstGeom prst="rect">
            <a:avLst/>
          </a:prstGeom>
        </p:spPr>
        <p:txBody>
          <a:bodyPr vert="horz" wrap="square" lIns="0" tIns="0" rIns="0" bIns="0" rtlCol="0">
            <a:spAutoFit/>
          </a:bodyPr>
          <a:lstStyle/>
          <a:p>
            <a:pPr marL="12700">
              <a:lnSpc>
                <a:spcPct val="100000"/>
              </a:lnSpc>
            </a:pPr>
            <a:r>
              <a:rPr sz="1000" b="1" spc="-10" dirty="0">
                <a:solidFill>
                  <a:srgbClr val="C9AC61"/>
                </a:solidFill>
                <a:latin typeface="Arial"/>
                <a:cs typeface="Arial"/>
              </a:rPr>
              <a:t>POSTURE</a:t>
            </a:r>
            <a:endParaRPr sz="1000">
              <a:latin typeface="Arial"/>
              <a:cs typeface="Arial"/>
            </a:endParaRPr>
          </a:p>
        </p:txBody>
      </p:sp>
      <p:sp>
        <p:nvSpPr>
          <p:cNvPr id="13" name="object 13"/>
          <p:cNvSpPr txBox="1"/>
          <p:nvPr/>
        </p:nvSpPr>
        <p:spPr>
          <a:xfrm>
            <a:off x="3103903" y="7495447"/>
            <a:ext cx="1012190" cy="167005"/>
          </a:xfrm>
          <a:prstGeom prst="rect">
            <a:avLst/>
          </a:prstGeom>
        </p:spPr>
        <p:txBody>
          <a:bodyPr vert="horz" wrap="square" lIns="0" tIns="0" rIns="0" bIns="0" rtlCol="0">
            <a:spAutoFit/>
          </a:bodyPr>
          <a:lstStyle/>
          <a:p>
            <a:pPr marL="12700">
              <a:lnSpc>
                <a:spcPct val="100000"/>
              </a:lnSpc>
            </a:pPr>
            <a:r>
              <a:rPr sz="1000" b="1" spc="-10" dirty="0">
                <a:solidFill>
                  <a:srgbClr val="C9AC61"/>
                </a:solidFill>
                <a:latin typeface="Arial"/>
                <a:cs typeface="Arial"/>
              </a:rPr>
              <a:t>PARTNERSHIPS</a:t>
            </a:r>
            <a:endParaRPr sz="1000">
              <a:latin typeface="Arial"/>
              <a:cs typeface="Arial"/>
            </a:endParaRPr>
          </a:p>
        </p:txBody>
      </p:sp>
      <p:sp>
        <p:nvSpPr>
          <p:cNvPr id="14" name="object 14"/>
          <p:cNvSpPr txBox="1"/>
          <p:nvPr/>
        </p:nvSpPr>
        <p:spPr>
          <a:xfrm>
            <a:off x="4411853" y="7487025"/>
            <a:ext cx="1538605" cy="175260"/>
          </a:xfrm>
          <a:prstGeom prst="rect">
            <a:avLst/>
          </a:prstGeom>
        </p:spPr>
        <p:txBody>
          <a:bodyPr vert="horz" wrap="square" lIns="0" tIns="635" rIns="0" bIns="0" rtlCol="0">
            <a:spAutoFit/>
          </a:bodyPr>
          <a:lstStyle/>
          <a:p>
            <a:pPr marL="12700">
              <a:lnSpc>
                <a:spcPct val="100000"/>
              </a:lnSpc>
              <a:spcBef>
                <a:spcPts val="5"/>
              </a:spcBef>
            </a:pPr>
            <a:r>
              <a:rPr sz="1050" b="1" dirty="0">
                <a:solidFill>
                  <a:srgbClr val="FFFFFF"/>
                </a:solidFill>
                <a:latin typeface="Arial"/>
                <a:cs typeface="Arial"/>
              </a:rPr>
              <a:t>WARFIGHTER</a:t>
            </a:r>
            <a:r>
              <a:rPr sz="1050" b="1" spc="-50" dirty="0">
                <a:solidFill>
                  <a:srgbClr val="FFFFFF"/>
                </a:solidFill>
                <a:latin typeface="Arial"/>
                <a:cs typeface="Arial"/>
              </a:rPr>
              <a:t> </a:t>
            </a:r>
            <a:r>
              <a:rPr sz="1050" b="1" spc="-10" dirty="0">
                <a:solidFill>
                  <a:srgbClr val="FFFFFF"/>
                </a:solidFill>
                <a:latin typeface="Arial"/>
                <a:cs typeface="Arial"/>
              </a:rPr>
              <a:t>ALWAYS</a:t>
            </a:r>
            <a:endParaRPr sz="1050">
              <a:latin typeface="Arial"/>
              <a:cs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body" idx="1"/>
          </p:nvPr>
        </p:nvSpPr>
        <p:spPr>
          <a:prstGeom prst="rect">
            <a:avLst/>
          </a:prstGeom>
        </p:spPr>
        <p:txBody>
          <a:bodyPr vert="horz" wrap="square" lIns="0" tIns="1045686" rIns="0" bIns="0" rtlCol="0">
            <a:spAutoFit/>
          </a:bodyPr>
          <a:lstStyle/>
          <a:p>
            <a:pPr marL="161290" marR="5080">
              <a:lnSpc>
                <a:spcPct val="100699"/>
              </a:lnSpc>
              <a:spcBef>
                <a:spcPts val="90"/>
              </a:spcBef>
            </a:pPr>
            <a:r>
              <a:rPr b="1" dirty="0">
                <a:latin typeface="Arial"/>
                <a:cs typeface="Arial"/>
              </a:rPr>
              <a:t>DLA</a:t>
            </a:r>
            <a:r>
              <a:rPr b="1" spc="-125" dirty="0">
                <a:latin typeface="Arial"/>
                <a:cs typeface="Arial"/>
              </a:rPr>
              <a:t> </a:t>
            </a:r>
            <a:r>
              <a:rPr b="1" dirty="0">
                <a:latin typeface="Arial"/>
                <a:cs typeface="Arial"/>
              </a:rPr>
              <a:t>Mission</a:t>
            </a:r>
            <a:r>
              <a:rPr b="1" spc="-100" dirty="0">
                <a:latin typeface="Arial"/>
                <a:cs typeface="Arial"/>
              </a:rPr>
              <a:t> </a:t>
            </a:r>
            <a:r>
              <a:rPr b="1" dirty="0">
                <a:latin typeface="Arial"/>
                <a:cs typeface="Arial"/>
              </a:rPr>
              <a:t>Alignment:</a:t>
            </a:r>
            <a:r>
              <a:rPr b="1" spc="65" dirty="0">
                <a:latin typeface="Arial"/>
                <a:cs typeface="Arial"/>
              </a:rPr>
              <a:t> </a:t>
            </a:r>
            <a:r>
              <a:rPr dirty="0"/>
              <a:t>Our</a:t>
            </a:r>
            <a:r>
              <a:rPr spc="-5" dirty="0"/>
              <a:t> </a:t>
            </a:r>
            <a:r>
              <a:rPr dirty="0"/>
              <a:t>DLA</a:t>
            </a:r>
            <a:r>
              <a:rPr spc="-175" dirty="0"/>
              <a:t> </a:t>
            </a:r>
            <a:r>
              <a:rPr spc="-10" dirty="0"/>
              <a:t>Customer </a:t>
            </a:r>
            <a:r>
              <a:rPr dirty="0"/>
              <a:t>Analysis</a:t>
            </a:r>
            <a:r>
              <a:rPr spc="-15" dirty="0"/>
              <a:t> </a:t>
            </a:r>
            <a:r>
              <a:rPr dirty="0"/>
              <a:t>Report</a:t>
            </a:r>
            <a:r>
              <a:rPr spc="15" dirty="0"/>
              <a:t> </a:t>
            </a:r>
            <a:r>
              <a:rPr dirty="0"/>
              <a:t>Engagement Summary</a:t>
            </a:r>
            <a:r>
              <a:rPr spc="5" dirty="0"/>
              <a:t> </a:t>
            </a:r>
            <a:r>
              <a:rPr spc="-10" dirty="0"/>
              <a:t>(CARES) </a:t>
            </a:r>
            <a:r>
              <a:rPr dirty="0"/>
              <a:t>related</a:t>
            </a:r>
            <a:r>
              <a:rPr spc="-40" dirty="0"/>
              <a:t> </a:t>
            </a:r>
            <a:r>
              <a:rPr dirty="0"/>
              <a:t>reports</a:t>
            </a:r>
            <a:r>
              <a:rPr spc="-10" dirty="0"/>
              <a:t> </a:t>
            </a:r>
            <a:r>
              <a:rPr dirty="0"/>
              <a:t>promote</a:t>
            </a:r>
            <a:r>
              <a:rPr spc="-20" dirty="0"/>
              <a:t> </a:t>
            </a:r>
            <a:r>
              <a:rPr dirty="0"/>
              <a:t>efficiency</a:t>
            </a:r>
            <a:r>
              <a:rPr spc="-25" dirty="0"/>
              <a:t> </a:t>
            </a:r>
            <a:r>
              <a:rPr dirty="0"/>
              <a:t>in</a:t>
            </a:r>
            <a:r>
              <a:rPr spc="-45" dirty="0"/>
              <a:t> </a:t>
            </a:r>
            <a:r>
              <a:rPr spc="-25" dirty="0"/>
              <a:t>DLA’s</a:t>
            </a:r>
            <a:r>
              <a:rPr spc="-30" dirty="0"/>
              <a:t> </a:t>
            </a:r>
            <a:r>
              <a:rPr spc="-10" dirty="0"/>
              <a:t>customer </a:t>
            </a:r>
            <a:r>
              <a:rPr dirty="0"/>
              <a:t>facing processes</a:t>
            </a:r>
            <a:r>
              <a:rPr spc="20" dirty="0"/>
              <a:t> </a:t>
            </a:r>
            <a:r>
              <a:rPr dirty="0"/>
              <a:t>by</a:t>
            </a:r>
            <a:r>
              <a:rPr spc="5" dirty="0"/>
              <a:t> </a:t>
            </a:r>
            <a:r>
              <a:rPr dirty="0"/>
              <a:t>providing</a:t>
            </a:r>
            <a:r>
              <a:rPr spc="-5" dirty="0"/>
              <a:t> </a:t>
            </a:r>
            <a:r>
              <a:rPr dirty="0"/>
              <a:t>actionable </a:t>
            </a:r>
            <a:r>
              <a:rPr spc="-10" dirty="0"/>
              <a:t>information </a:t>
            </a:r>
            <a:r>
              <a:rPr dirty="0"/>
              <a:t>in</a:t>
            </a:r>
            <a:r>
              <a:rPr spc="-15" dirty="0"/>
              <a:t> </a:t>
            </a:r>
            <a:r>
              <a:rPr dirty="0"/>
              <a:t>a</a:t>
            </a:r>
            <a:r>
              <a:rPr spc="20" dirty="0"/>
              <a:t> </a:t>
            </a:r>
            <a:r>
              <a:rPr dirty="0"/>
              <a:t>variety</a:t>
            </a:r>
            <a:r>
              <a:rPr spc="15" dirty="0"/>
              <a:t> </a:t>
            </a:r>
            <a:r>
              <a:rPr dirty="0"/>
              <a:t>of</a:t>
            </a:r>
            <a:r>
              <a:rPr spc="20" dirty="0"/>
              <a:t> </a:t>
            </a:r>
            <a:r>
              <a:rPr spc="-10" dirty="0"/>
              <a:t>formats.</a:t>
            </a:r>
          </a:p>
        </p:txBody>
      </p:sp>
      <p:sp>
        <p:nvSpPr>
          <p:cNvPr id="4" name="object 4"/>
          <p:cNvSpPr txBox="1">
            <a:spLocks noGrp="1"/>
          </p:cNvSpPr>
          <p:nvPr>
            <p:ph type="sldNum" sz="quarter" idx="7"/>
          </p:nvPr>
        </p:nvSpPr>
        <p:spPr>
          <a:xfrm>
            <a:off x="10085975" y="7464755"/>
            <a:ext cx="234315" cy="163827"/>
          </a:xfrm>
          <a:prstGeom prst="rect">
            <a:avLst/>
          </a:prstGeom>
        </p:spPr>
        <p:txBody>
          <a:bodyPr vert="horz" wrap="square" lIns="0" tIns="0" rIns="0" bIns="0" rtlCol="0">
            <a:spAutoFit/>
          </a:bodyPr>
          <a:lstStyle/>
          <a:p>
            <a:pPr marL="12700">
              <a:lnSpc>
                <a:spcPts val="1425"/>
              </a:lnSpc>
            </a:pPr>
            <a:r>
              <a:rPr sz="1000" spc="-25" dirty="0">
                <a:solidFill>
                  <a:schemeClr val="bg1"/>
                </a:solidFill>
              </a:rPr>
              <a:t>3</a:t>
            </a:r>
          </a:p>
        </p:txBody>
      </p:sp>
      <p:sp>
        <p:nvSpPr>
          <p:cNvPr id="3" name="object 3"/>
          <p:cNvSpPr txBox="1">
            <a:spLocks noGrp="1"/>
          </p:cNvSpPr>
          <p:nvPr>
            <p:ph type="title"/>
          </p:nvPr>
        </p:nvSpPr>
        <p:spPr>
          <a:prstGeom prst="rect">
            <a:avLst/>
          </a:prstGeom>
        </p:spPr>
        <p:txBody>
          <a:bodyPr vert="horz" wrap="square" lIns="0" tIns="12700" rIns="0" bIns="0" rtlCol="0">
            <a:spAutoFit/>
          </a:bodyPr>
          <a:lstStyle/>
          <a:p>
            <a:pPr marL="3313429" marR="5080" indent="332105">
              <a:lnSpc>
                <a:spcPct val="100699"/>
              </a:lnSpc>
              <a:spcBef>
                <a:spcPts val="100"/>
              </a:spcBef>
            </a:pPr>
            <a:r>
              <a:rPr sz="2700" dirty="0">
                <a:solidFill>
                  <a:srgbClr val="C8AC61"/>
                </a:solidFill>
              </a:rPr>
              <a:t>Customer</a:t>
            </a:r>
            <a:r>
              <a:rPr sz="2700" spc="-170" dirty="0">
                <a:solidFill>
                  <a:srgbClr val="C8AC61"/>
                </a:solidFill>
              </a:rPr>
              <a:t> </a:t>
            </a:r>
            <a:r>
              <a:rPr sz="2700" dirty="0">
                <a:solidFill>
                  <a:srgbClr val="C8AC61"/>
                </a:solidFill>
              </a:rPr>
              <a:t>Analysis</a:t>
            </a:r>
            <a:r>
              <a:rPr sz="2700" spc="-20" dirty="0">
                <a:solidFill>
                  <a:srgbClr val="C8AC61"/>
                </a:solidFill>
              </a:rPr>
              <a:t> </a:t>
            </a:r>
            <a:r>
              <a:rPr sz="2700" dirty="0">
                <a:solidFill>
                  <a:srgbClr val="C8AC61"/>
                </a:solidFill>
              </a:rPr>
              <a:t>Report</a:t>
            </a:r>
            <a:r>
              <a:rPr sz="2700" spc="-40" dirty="0">
                <a:solidFill>
                  <a:srgbClr val="C8AC61"/>
                </a:solidFill>
              </a:rPr>
              <a:t> </a:t>
            </a:r>
            <a:r>
              <a:rPr sz="2700" spc="-50" dirty="0">
                <a:solidFill>
                  <a:srgbClr val="C8AC61"/>
                </a:solidFill>
              </a:rPr>
              <a:t>&amp; </a:t>
            </a:r>
            <a:r>
              <a:rPr sz="2700" dirty="0">
                <a:solidFill>
                  <a:srgbClr val="C8AC61"/>
                </a:solidFill>
              </a:rPr>
              <a:t>Engagement</a:t>
            </a:r>
            <a:r>
              <a:rPr sz="2700" spc="-60" dirty="0">
                <a:solidFill>
                  <a:srgbClr val="C8AC61"/>
                </a:solidFill>
              </a:rPr>
              <a:t> </a:t>
            </a:r>
            <a:r>
              <a:rPr sz="2700" dirty="0">
                <a:solidFill>
                  <a:srgbClr val="C8AC61"/>
                </a:solidFill>
              </a:rPr>
              <a:t>(CARE)</a:t>
            </a:r>
            <a:r>
              <a:rPr sz="2700" spc="-50" dirty="0">
                <a:solidFill>
                  <a:srgbClr val="C8AC61"/>
                </a:solidFill>
              </a:rPr>
              <a:t> </a:t>
            </a:r>
            <a:r>
              <a:rPr sz="2700" spc="-10" dirty="0">
                <a:solidFill>
                  <a:srgbClr val="C8AC61"/>
                </a:solidFill>
              </a:rPr>
              <a:t>Summaries</a:t>
            </a:r>
            <a:endParaRPr sz="27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99145" rIns="0" bIns="0" rtlCol="0">
            <a:spAutoFit/>
          </a:bodyPr>
          <a:lstStyle/>
          <a:p>
            <a:pPr marL="3452495" marR="5080" indent="332105">
              <a:lnSpc>
                <a:spcPct val="100699"/>
              </a:lnSpc>
              <a:spcBef>
                <a:spcPts val="100"/>
              </a:spcBef>
            </a:pPr>
            <a:r>
              <a:rPr sz="2700" dirty="0">
                <a:solidFill>
                  <a:srgbClr val="C8AC61"/>
                </a:solidFill>
              </a:rPr>
              <a:t>Customer</a:t>
            </a:r>
            <a:r>
              <a:rPr sz="2700" spc="-170" dirty="0">
                <a:solidFill>
                  <a:srgbClr val="C8AC61"/>
                </a:solidFill>
              </a:rPr>
              <a:t> </a:t>
            </a:r>
            <a:r>
              <a:rPr sz="2700" dirty="0">
                <a:solidFill>
                  <a:srgbClr val="C8AC61"/>
                </a:solidFill>
              </a:rPr>
              <a:t>Analysis</a:t>
            </a:r>
            <a:r>
              <a:rPr sz="2700" spc="-20" dirty="0">
                <a:solidFill>
                  <a:srgbClr val="C8AC61"/>
                </a:solidFill>
              </a:rPr>
              <a:t> </a:t>
            </a:r>
            <a:r>
              <a:rPr sz="2700" dirty="0">
                <a:solidFill>
                  <a:srgbClr val="C8AC61"/>
                </a:solidFill>
              </a:rPr>
              <a:t>Report</a:t>
            </a:r>
            <a:r>
              <a:rPr sz="2700" spc="-40" dirty="0">
                <a:solidFill>
                  <a:srgbClr val="C8AC61"/>
                </a:solidFill>
              </a:rPr>
              <a:t> </a:t>
            </a:r>
            <a:r>
              <a:rPr sz="2700" spc="-50" dirty="0">
                <a:solidFill>
                  <a:srgbClr val="C8AC61"/>
                </a:solidFill>
              </a:rPr>
              <a:t>&amp; </a:t>
            </a:r>
            <a:r>
              <a:rPr sz="2700" dirty="0">
                <a:solidFill>
                  <a:srgbClr val="C8AC61"/>
                </a:solidFill>
              </a:rPr>
              <a:t>Engagement</a:t>
            </a:r>
            <a:r>
              <a:rPr sz="2700" spc="-60" dirty="0">
                <a:solidFill>
                  <a:srgbClr val="C8AC61"/>
                </a:solidFill>
              </a:rPr>
              <a:t> </a:t>
            </a:r>
            <a:r>
              <a:rPr sz="2700" dirty="0">
                <a:solidFill>
                  <a:srgbClr val="C8AC61"/>
                </a:solidFill>
              </a:rPr>
              <a:t>(CARE)</a:t>
            </a:r>
            <a:r>
              <a:rPr sz="2700" spc="-50" dirty="0">
                <a:solidFill>
                  <a:srgbClr val="C8AC61"/>
                </a:solidFill>
              </a:rPr>
              <a:t> </a:t>
            </a:r>
            <a:r>
              <a:rPr sz="2700" spc="-10" dirty="0">
                <a:solidFill>
                  <a:srgbClr val="C8AC61"/>
                </a:solidFill>
              </a:rPr>
              <a:t>Summaries</a:t>
            </a:r>
            <a:endParaRPr sz="2700"/>
          </a:p>
        </p:txBody>
      </p:sp>
      <p:grpSp>
        <p:nvGrpSpPr>
          <p:cNvPr id="3" name="object 3"/>
          <p:cNvGrpSpPr/>
          <p:nvPr/>
        </p:nvGrpSpPr>
        <p:grpSpPr>
          <a:xfrm>
            <a:off x="279694" y="3622956"/>
            <a:ext cx="2393315" cy="2232660"/>
            <a:chOff x="279694" y="3622956"/>
            <a:chExt cx="2393315" cy="2232660"/>
          </a:xfrm>
        </p:grpSpPr>
        <p:sp>
          <p:nvSpPr>
            <p:cNvPr id="4" name="object 4"/>
            <p:cNvSpPr/>
            <p:nvPr/>
          </p:nvSpPr>
          <p:spPr>
            <a:xfrm>
              <a:off x="279694" y="3622956"/>
              <a:ext cx="2393315" cy="115570"/>
            </a:xfrm>
            <a:custGeom>
              <a:avLst/>
              <a:gdLst/>
              <a:ahLst/>
              <a:cxnLst/>
              <a:rect l="l" t="t" r="r" b="b"/>
              <a:pathLst>
                <a:path w="2393315" h="115570">
                  <a:moveTo>
                    <a:pt x="2392835" y="115231"/>
                  </a:moveTo>
                  <a:lnTo>
                    <a:pt x="0" y="115231"/>
                  </a:lnTo>
                  <a:lnTo>
                    <a:pt x="0" y="0"/>
                  </a:lnTo>
                  <a:lnTo>
                    <a:pt x="2392835" y="0"/>
                  </a:lnTo>
                  <a:lnTo>
                    <a:pt x="2392835" y="115231"/>
                  </a:lnTo>
                  <a:close/>
                </a:path>
              </a:pathLst>
            </a:custGeom>
            <a:solidFill>
              <a:srgbClr val="C5D9F0"/>
            </a:solidFill>
          </p:spPr>
          <p:txBody>
            <a:bodyPr wrap="square" lIns="0" tIns="0" rIns="0" bIns="0" rtlCol="0"/>
            <a:lstStyle/>
            <a:p>
              <a:endParaRPr/>
            </a:p>
          </p:txBody>
        </p:sp>
        <p:sp>
          <p:nvSpPr>
            <p:cNvPr id="5" name="object 5"/>
            <p:cNvSpPr/>
            <p:nvPr/>
          </p:nvSpPr>
          <p:spPr>
            <a:xfrm>
              <a:off x="279694" y="3736765"/>
              <a:ext cx="893444" cy="31750"/>
            </a:xfrm>
            <a:custGeom>
              <a:avLst/>
              <a:gdLst/>
              <a:ahLst/>
              <a:cxnLst/>
              <a:rect l="l" t="t" r="r" b="b"/>
              <a:pathLst>
                <a:path w="893444" h="31750">
                  <a:moveTo>
                    <a:pt x="893401" y="31297"/>
                  </a:moveTo>
                  <a:lnTo>
                    <a:pt x="0" y="31297"/>
                  </a:lnTo>
                  <a:lnTo>
                    <a:pt x="0" y="0"/>
                  </a:lnTo>
                  <a:lnTo>
                    <a:pt x="893401" y="0"/>
                  </a:lnTo>
                  <a:lnTo>
                    <a:pt x="893401" y="31297"/>
                  </a:lnTo>
                  <a:close/>
                </a:path>
              </a:pathLst>
            </a:custGeom>
            <a:solidFill>
              <a:srgbClr val="BEBEBE"/>
            </a:solidFill>
          </p:spPr>
          <p:txBody>
            <a:bodyPr wrap="square" lIns="0" tIns="0" rIns="0" bIns="0" rtlCol="0"/>
            <a:lstStyle/>
            <a:p>
              <a:endParaRPr/>
            </a:p>
          </p:txBody>
        </p:sp>
        <p:sp>
          <p:nvSpPr>
            <p:cNvPr id="6" name="object 6"/>
            <p:cNvSpPr/>
            <p:nvPr/>
          </p:nvSpPr>
          <p:spPr>
            <a:xfrm>
              <a:off x="279694" y="4137940"/>
              <a:ext cx="2393315" cy="58419"/>
            </a:xfrm>
            <a:custGeom>
              <a:avLst/>
              <a:gdLst/>
              <a:ahLst/>
              <a:cxnLst/>
              <a:rect l="l" t="t" r="r" b="b"/>
              <a:pathLst>
                <a:path w="2393315" h="58420">
                  <a:moveTo>
                    <a:pt x="2392835" y="58326"/>
                  </a:moveTo>
                  <a:lnTo>
                    <a:pt x="0" y="58326"/>
                  </a:lnTo>
                  <a:lnTo>
                    <a:pt x="0" y="0"/>
                  </a:lnTo>
                  <a:lnTo>
                    <a:pt x="2392835" y="0"/>
                  </a:lnTo>
                  <a:lnTo>
                    <a:pt x="2392835" y="58326"/>
                  </a:lnTo>
                  <a:close/>
                </a:path>
              </a:pathLst>
            </a:custGeom>
            <a:solidFill>
              <a:srgbClr val="C5D9F0"/>
            </a:solidFill>
          </p:spPr>
          <p:txBody>
            <a:bodyPr wrap="square" lIns="0" tIns="0" rIns="0" bIns="0" rtlCol="0"/>
            <a:lstStyle/>
            <a:p>
              <a:endParaRPr/>
            </a:p>
          </p:txBody>
        </p:sp>
        <p:sp>
          <p:nvSpPr>
            <p:cNvPr id="7" name="object 7"/>
            <p:cNvSpPr/>
            <p:nvPr/>
          </p:nvSpPr>
          <p:spPr>
            <a:xfrm>
              <a:off x="279694" y="4194843"/>
              <a:ext cx="1739900" cy="31750"/>
            </a:xfrm>
            <a:custGeom>
              <a:avLst/>
              <a:gdLst/>
              <a:ahLst/>
              <a:cxnLst/>
              <a:rect l="l" t="t" r="r" b="b"/>
              <a:pathLst>
                <a:path w="1739900" h="31750">
                  <a:moveTo>
                    <a:pt x="1739856" y="31297"/>
                  </a:moveTo>
                  <a:lnTo>
                    <a:pt x="0" y="31297"/>
                  </a:lnTo>
                  <a:lnTo>
                    <a:pt x="0" y="0"/>
                  </a:lnTo>
                  <a:lnTo>
                    <a:pt x="1739856" y="0"/>
                  </a:lnTo>
                  <a:lnTo>
                    <a:pt x="1739856" y="31297"/>
                  </a:lnTo>
                  <a:close/>
                </a:path>
              </a:pathLst>
            </a:custGeom>
            <a:solidFill>
              <a:srgbClr val="BEBEBE"/>
            </a:solidFill>
          </p:spPr>
          <p:txBody>
            <a:bodyPr wrap="square" lIns="0" tIns="0" rIns="0" bIns="0" rtlCol="0"/>
            <a:lstStyle/>
            <a:p>
              <a:endParaRPr/>
            </a:p>
          </p:txBody>
        </p:sp>
        <p:sp>
          <p:nvSpPr>
            <p:cNvPr id="8" name="object 8"/>
            <p:cNvSpPr/>
            <p:nvPr/>
          </p:nvSpPr>
          <p:spPr>
            <a:xfrm>
              <a:off x="279694" y="4624472"/>
              <a:ext cx="2393315" cy="58419"/>
            </a:xfrm>
            <a:custGeom>
              <a:avLst/>
              <a:gdLst/>
              <a:ahLst/>
              <a:cxnLst/>
              <a:rect l="l" t="t" r="r" b="b"/>
              <a:pathLst>
                <a:path w="2393315" h="58420">
                  <a:moveTo>
                    <a:pt x="2392835" y="58326"/>
                  </a:moveTo>
                  <a:lnTo>
                    <a:pt x="0" y="58326"/>
                  </a:lnTo>
                  <a:lnTo>
                    <a:pt x="0" y="0"/>
                  </a:lnTo>
                  <a:lnTo>
                    <a:pt x="2392835" y="0"/>
                  </a:lnTo>
                  <a:lnTo>
                    <a:pt x="2392835" y="58326"/>
                  </a:lnTo>
                  <a:close/>
                </a:path>
              </a:pathLst>
            </a:custGeom>
            <a:solidFill>
              <a:srgbClr val="C5D9F0"/>
            </a:solidFill>
          </p:spPr>
          <p:txBody>
            <a:bodyPr wrap="square" lIns="0" tIns="0" rIns="0" bIns="0" rtlCol="0"/>
            <a:lstStyle/>
            <a:p>
              <a:endParaRPr/>
            </a:p>
          </p:txBody>
        </p:sp>
        <p:sp>
          <p:nvSpPr>
            <p:cNvPr id="9" name="object 9"/>
            <p:cNvSpPr/>
            <p:nvPr/>
          </p:nvSpPr>
          <p:spPr>
            <a:xfrm>
              <a:off x="279694" y="4681375"/>
              <a:ext cx="893444" cy="31750"/>
            </a:xfrm>
            <a:custGeom>
              <a:avLst/>
              <a:gdLst/>
              <a:ahLst/>
              <a:cxnLst/>
              <a:rect l="l" t="t" r="r" b="b"/>
              <a:pathLst>
                <a:path w="893444" h="31750">
                  <a:moveTo>
                    <a:pt x="893401" y="31297"/>
                  </a:moveTo>
                  <a:lnTo>
                    <a:pt x="0" y="31297"/>
                  </a:lnTo>
                  <a:lnTo>
                    <a:pt x="0" y="0"/>
                  </a:lnTo>
                  <a:lnTo>
                    <a:pt x="893401" y="0"/>
                  </a:lnTo>
                  <a:lnTo>
                    <a:pt x="893401" y="31297"/>
                  </a:lnTo>
                  <a:close/>
                </a:path>
              </a:pathLst>
            </a:custGeom>
            <a:solidFill>
              <a:srgbClr val="BEBEBE"/>
            </a:solidFill>
          </p:spPr>
          <p:txBody>
            <a:bodyPr wrap="square" lIns="0" tIns="0" rIns="0" bIns="0" rtlCol="0"/>
            <a:lstStyle/>
            <a:p>
              <a:endParaRPr/>
            </a:p>
          </p:txBody>
        </p:sp>
        <p:sp>
          <p:nvSpPr>
            <p:cNvPr id="10" name="object 10"/>
            <p:cNvSpPr/>
            <p:nvPr/>
          </p:nvSpPr>
          <p:spPr>
            <a:xfrm>
              <a:off x="279694" y="5281715"/>
              <a:ext cx="2393315" cy="58419"/>
            </a:xfrm>
            <a:custGeom>
              <a:avLst/>
              <a:gdLst/>
              <a:ahLst/>
              <a:cxnLst/>
              <a:rect l="l" t="t" r="r" b="b"/>
              <a:pathLst>
                <a:path w="2393315" h="58420">
                  <a:moveTo>
                    <a:pt x="2392835" y="58326"/>
                  </a:moveTo>
                  <a:lnTo>
                    <a:pt x="0" y="58326"/>
                  </a:lnTo>
                  <a:lnTo>
                    <a:pt x="0" y="0"/>
                  </a:lnTo>
                  <a:lnTo>
                    <a:pt x="2392835" y="0"/>
                  </a:lnTo>
                  <a:lnTo>
                    <a:pt x="2392835" y="58326"/>
                  </a:lnTo>
                  <a:close/>
                </a:path>
              </a:pathLst>
            </a:custGeom>
            <a:solidFill>
              <a:srgbClr val="C5D9F0"/>
            </a:solidFill>
          </p:spPr>
          <p:txBody>
            <a:bodyPr wrap="square" lIns="0" tIns="0" rIns="0" bIns="0" rtlCol="0"/>
            <a:lstStyle/>
            <a:p>
              <a:endParaRPr/>
            </a:p>
          </p:txBody>
        </p:sp>
        <p:sp>
          <p:nvSpPr>
            <p:cNvPr id="11" name="object 11"/>
            <p:cNvSpPr/>
            <p:nvPr/>
          </p:nvSpPr>
          <p:spPr>
            <a:xfrm>
              <a:off x="279694" y="5338621"/>
              <a:ext cx="1916430" cy="31750"/>
            </a:xfrm>
            <a:custGeom>
              <a:avLst/>
              <a:gdLst/>
              <a:ahLst/>
              <a:cxnLst/>
              <a:rect l="l" t="t" r="r" b="b"/>
              <a:pathLst>
                <a:path w="1916430" h="31750">
                  <a:moveTo>
                    <a:pt x="1916260" y="31297"/>
                  </a:moveTo>
                  <a:lnTo>
                    <a:pt x="0" y="31297"/>
                  </a:lnTo>
                  <a:lnTo>
                    <a:pt x="0" y="0"/>
                  </a:lnTo>
                  <a:lnTo>
                    <a:pt x="1916260" y="0"/>
                  </a:lnTo>
                  <a:lnTo>
                    <a:pt x="1916260" y="31297"/>
                  </a:lnTo>
                  <a:close/>
                </a:path>
              </a:pathLst>
            </a:custGeom>
            <a:solidFill>
              <a:srgbClr val="BEBEBE"/>
            </a:solidFill>
          </p:spPr>
          <p:txBody>
            <a:bodyPr wrap="square" lIns="0" tIns="0" rIns="0" bIns="0" rtlCol="0"/>
            <a:lstStyle/>
            <a:p>
              <a:endParaRPr/>
            </a:p>
          </p:txBody>
        </p:sp>
        <p:sp>
          <p:nvSpPr>
            <p:cNvPr id="12" name="object 12"/>
            <p:cNvSpPr/>
            <p:nvPr/>
          </p:nvSpPr>
          <p:spPr>
            <a:xfrm>
              <a:off x="279694" y="5768247"/>
              <a:ext cx="2393315" cy="86995"/>
            </a:xfrm>
            <a:custGeom>
              <a:avLst/>
              <a:gdLst/>
              <a:ahLst/>
              <a:cxnLst/>
              <a:rect l="l" t="t" r="r" b="b"/>
              <a:pathLst>
                <a:path w="2393315" h="86995">
                  <a:moveTo>
                    <a:pt x="2392835" y="86778"/>
                  </a:moveTo>
                  <a:lnTo>
                    <a:pt x="0" y="86778"/>
                  </a:lnTo>
                  <a:lnTo>
                    <a:pt x="0" y="0"/>
                  </a:lnTo>
                  <a:lnTo>
                    <a:pt x="2392835" y="0"/>
                  </a:lnTo>
                  <a:lnTo>
                    <a:pt x="2392835" y="86778"/>
                  </a:lnTo>
                  <a:close/>
                </a:path>
              </a:pathLst>
            </a:custGeom>
            <a:solidFill>
              <a:srgbClr val="C5D9F0"/>
            </a:solidFill>
          </p:spPr>
          <p:txBody>
            <a:bodyPr wrap="square" lIns="0" tIns="0" rIns="0" bIns="0" rtlCol="0"/>
            <a:lstStyle/>
            <a:p>
              <a:endParaRPr/>
            </a:p>
          </p:txBody>
        </p:sp>
        <p:sp>
          <p:nvSpPr>
            <p:cNvPr id="13" name="object 13"/>
            <p:cNvSpPr/>
            <p:nvPr/>
          </p:nvSpPr>
          <p:spPr>
            <a:xfrm>
              <a:off x="279694" y="5853605"/>
              <a:ext cx="893444" cy="1905"/>
            </a:xfrm>
            <a:custGeom>
              <a:avLst/>
              <a:gdLst/>
              <a:ahLst/>
              <a:cxnLst/>
              <a:rect l="l" t="t" r="r" b="b"/>
              <a:pathLst>
                <a:path w="893444" h="1904">
                  <a:moveTo>
                    <a:pt x="893401" y="1424"/>
                  </a:moveTo>
                  <a:lnTo>
                    <a:pt x="0" y="1424"/>
                  </a:lnTo>
                  <a:lnTo>
                    <a:pt x="0" y="0"/>
                  </a:lnTo>
                  <a:lnTo>
                    <a:pt x="893401" y="0"/>
                  </a:lnTo>
                  <a:lnTo>
                    <a:pt x="893401" y="1424"/>
                  </a:lnTo>
                  <a:close/>
                </a:path>
              </a:pathLst>
            </a:custGeom>
            <a:solidFill>
              <a:srgbClr val="BEBEBE"/>
            </a:solidFill>
          </p:spPr>
          <p:txBody>
            <a:bodyPr wrap="square" lIns="0" tIns="0" rIns="0" bIns="0" rtlCol="0"/>
            <a:lstStyle/>
            <a:p>
              <a:endParaRPr/>
            </a:p>
          </p:txBody>
        </p:sp>
      </p:grpSp>
      <p:sp>
        <p:nvSpPr>
          <p:cNvPr id="14" name="object 14"/>
          <p:cNvSpPr txBox="1"/>
          <p:nvPr/>
        </p:nvSpPr>
        <p:spPr>
          <a:xfrm>
            <a:off x="477437" y="3725492"/>
            <a:ext cx="113030" cy="51435"/>
          </a:xfrm>
          <a:prstGeom prst="rect">
            <a:avLst/>
          </a:prstGeom>
        </p:spPr>
        <p:txBody>
          <a:bodyPr vert="horz" wrap="square" lIns="0" tIns="14604" rIns="0" bIns="0" rtlCol="0">
            <a:spAutoFit/>
          </a:bodyPr>
          <a:lstStyle/>
          <a:p>
            <a:pPr>
              <a:lnSpc>
                <a:spcPct val="100000"/>
              </a:lnSpc>
              <a:spcBef>
                <a:spcPts val="114"/>
              </a:spcBef>
            </a:pPr>
            <a:r>
              <a:rPr sz="150" b="1" spc="-10" dirty="0">
                <a:latin typeface="Calibri"/>
                <a:cs typeface="Calibri"/>
              </a:rPr>
              <a:t>CUSTOMER</a:t>
            </a:r>
            <a:endParaRPr sz="150">
              <a:latin typeface="Calibri"/>
              <a:cs typeface="Calibri"/>
            </a:endParaRPr>
          </a:p>
        </p:txBody>
      </p:sp>
      <p:sp>
        <p:nvSpPr>
          <p:cNvPr id="15" name="object 15"/>
          <p:cNvSpPr txBox="1"/>
          <p:nvPr/>
        </p:nvSpPr>
        <p:spPr>
          <a:xfrm>
            <a:off x="283961" y="3755368"/>
            <a:ext cx="46990" cy="51435"/>
          </a:xfrm>
          <a:prstGeom prst="rect">
            <a:avLst/>
          </a:prstGeom>
        </p:spPr>
        <p:txBody>
          <a:bodyPr vert="horz" wrap="square" lIns="0" tIns="14604" rIns="0" bIns="0" rtlCol="0">
            <a:spAutoFit/>
          </a:bodyPr>
          <a:lstStyle/>
          <a:p>
            <a:pPr>
              <a:lnSpc>
                <a:spcPct val="100000"/>
              </a:lnSpc>
              <a:spcBef>
                <a:spcPts val="114"/>
              </a:spcBef>
            </a:pPr>
            <a:r>
              <a:rPr sz="150" spc="-25" dirty="0">
                <a:latin typeface="Calibri"/>
                <a:cs typeface="Calibri"/>
              </a:rPr>
              <a:t>Unk</a:t>
            </a:r>
            <a:endParaRPr sz="150">
              <a:latin typeface="Calibri"/>
              <a:cs typeface="Calibri"/>
            </a:endParaRPr>
          </a:p>
        </p:txBody>
      </p:sp>
      <p:sp>
        <p:nvSpPr>
          <p:cNvPr id="16" name="object 16"/>
          <p:cNvSpPr txBox="1"/>
          <p:nvPr/>
        </p:nvSpPr>
        <p:spPr>
          <a:xfrm>
            <a:off x="774763" y="3721223"/>
            <a:ext cx="395605" cy="85725"/>
          </a:xfrm>
          <a:prstGeom prst="rect">
            <a:avLst/>
          </a:prstGeom>
        </p:spPr>
        <p:txBody>
          <a:bodyPr vert="horz" wrap="square" lIns="0" tIns="19050" rIns="0" bIns="0" rtlCol="0">
            <a:spAutoFit/>
          </a:bodyPr>
          <a:lstStyle/>
          <a:p>
            <a:pPr marL="3175" algn="ctr">
              <a:lnSpc>
                <a:spcPct val="100000"/>
              </a:lnSpc>
              <a:spcBef>
                <a:spcPts val="150"/>
              </a:spcBef>
            </a:pPr>
            <a:r>
              <a:rPr sz="150" b="1" dirty="0">
                <a:latin typeface="Calibri"/>
                <a:cs typeface="Calibri"/>
              </a:rPr>
              <a:t>CASES</a:t>
            </a:r>
            <a:r>
              <a:rPr sz="150" b="1" spc="20" dirty="0">
                <a:latin typeface="Calibri"/>
                <a:cs typeface="Calibri"/>
              </a:rPr>
              <a:t> </a:t>
            </a:r>
            <a:r>
              <a:rPr sz="150" b="1" spc="-10" dirty="0">
                <a:latin typeface="Calibri"/>
                <a:cs typeface="Calibri"/>
              </a:rPr>
              <a:t>INITIATED</a:t>
            </a:r>
            <a:endParaRPr sz="150">
              <a:latin typeface="Calibri"/>
              <a:cs typeface="Calibri"/>
            </a:endParaRPr>
          </a:p>
          <a:p>
            <a:pPr marL="1270" algn="ctr">
              <a:lnSpc>
                <a:spcPct val="100000"/>
              </a:lnSpc>
              <a:spcBef>
                <a:spcPts val="55"/>
              </a:spcBef>
            </a:pPr>
            <a:r>
              <a:rPr sz="150" spc="-25" dirty="0">
                <a:latin typeface="Calibri"/>
                <a:cs typeface="Calibri"/>
              </a:rPr>
              <a:t>161</a:t>
            </a:r>
            <a:endParaRPr sz="150">
              <a:latin typeface="Calibri"/>
              <a:cs typeface="Calibri"/>
            </a:endParaRPr>
          </a:p>
        </p:txBody>
      </p:sp>
      <p:sp>
        <p:nvSpPr>
          <p:cNvPr id="17" name="object 17"/>
          <p:cNvSpPr txBox="1"/>
          <p:nvPr/>
        </p:nvSpPr>
        <p:spPr>
          <a:xfrm>
            <a:off x="271261" y="3783820"/>
            <a:ext cx="72390" cy="51435"/>
          </a:xfrm>
          <a:prstGeom prst="rect">
            <a:avLst/>
          </a:prstGeom>
        </p:spPr>
        <p:txBody>
          <a:bodyPr vert="horz" wrap="square" lIns="0" tIns="14604" rIns="0" bIns="0" rtlCol="0">
            <a:spAutoFit/>
          </a:bodyPr>
          <a:lstStyle/>
          <a:p>
            <a:pPr marL="12700">
              <a:lnSpc>
                <a:spcPct val="100000"/>
              </a:lnSpc>
              <a:spcBef>
                <a:spcPts val="114"/>
              </a:spcBef>
            </a:pPr>
            <a:r>
              <a:rPr sz="150" spc="-20" dirty="0">
                <a:latin typeface="Calibri"/>
                <a:cs typeface="Calibri"/>
              </a:rPr>
              <a:t>Army</a:t>
            </a:r>
            <a:endParaRPr sz="150">
              <a:latin typeface="Calibri"/>
              <a:cs typeface="Calibri"/>
            </a:endParaRPr>
          </a:p>
        </p:txBody>
      </p:sp>
      <p:sp>
        <p:nvSpPr>
          <p:cNvPr id="18" name="object 18"/>
          <p:cNvSpPr txBox="1"/>
          <p:nvPr/>
        </p:nvSpPr>
        <p:spPr>
          <a:xfrm>
            <a:off x="945599" y="3783820"/>
            <a:ext cx="55880" cy="51435"/>
          </a:xfrm>
          <a:prstGeom prst="rect">
            <a:avLst/>
          </a:prstGeom>
        </p:spPr>
        <p:txBody>
          <a:bodyPr vert="horz" wrap="square" lIns="0" tIns="14604" rIns="0" bIns="0" rtlCol="0">
            <a:spAutoFit/>
          </a:bodyPr>
          <a:lstStyle/>
          <a:p>
            <a:pPr marL="12700">
              <a:lnSpc>
                <a:spcPct val="100000"/>
              </a:lnSpc>
              <a:spcBef>
                <a:spcPts val="114"/>
              </a:spcBef>
            </a:pPr>
            <a:r>
              <a:rPr sz="150" spc="-25" dirty="0">
                <a:latin typeface="Calibri"/>
                <a:cs typeface="Calibri"/>
              </a:rPr>
              <a:t>119</a:t>
            </a:r>
            <a:endParaRPr sz="150">
              <a:latin typeface="Calibri"/>
              <a:cs typeface="Calibri"/>
            </a:endParaRPr>
          </a:p>
        </p:txBody>
      </p:sp>
      <p:sp>
        <p:nvSpPr>
          <p:cNvPr id="19" name="object 19"/>
          <p:cNvSpPr txBox="1"/>
          <p:nvPr/>
        </p:nvSpPr>
        <p:spPr>
          <a:xfrm>
            <a:off x="271261" y="3812264"/>
            <a:ext cx="59055" cy="51435"/>
          </a:xfrm>
          <a:prstGeom prst="rect">
            <a:avLst/>
          </a:prstGeom>
        </p:spPr>
        <p:txBody>
          <a:bodyPr vert="horz" wrap="square" lIns="0" tIns="14604" rIns="0" bIns="0" rtlCol="0">
            <a:spAutoFit/>
          </a:bodyPr>
          <a:lstStyle/>
          <a:p>
            <a:pPr marL="12700">
              <a:lnSpc>
                <a:spcPct val="100000"/>
              </a:lnSpc>
              <a:spcBef>
                <a:spcPts val="114"/>
              </a:spcBef>
            </a:pPr>
            <a:r>
              <a:rPr sz="150" spc="-25" dirty="0">
                <a:latin typeface="Calibri"/>
                <a:cs typeface="Calibri"/>
              </a:rPr>
              <a:t>DLA</a:t>
            </a:r>
            <a:endParaRPr sz="150">
              <a:latin typeface="Calibri"/>
              <a:cs typeface="Calibri"/>
            </a:endParaRPr>
          </a:p>
        </p:txBody>
      </p:sp>
      <p:sp>
        <p:nvSpPr>
          <p:cNvPr id="20" name="object 20"/>
          <p:cNvSpPr txBox="1"/>
          <p:nvPr/>
        </p:nvSpPr>
        <p:spPr>
          <a:xfrm>
            <a:off x="951297" y="3812264"/>
            <a:ext cx="45720" cy="51435"/>
          </a:xfrm>
          <a:prstGeom prst="rect">
            <a:avLst/>
          </a:prstGeom>
        </p:spPr>
        <p:txBody>
          <a:bodyPr vert="horz" wrap="square" lIns="0" tIns="14604" rIns="0" bIns="0" rtlCol="0">
            <a:spAutoFit/>
          </a:bodyPr>
          <a:lstStyle/>
          <a:p>
            <a:pPr marL="12700">
              <a:lnSpc>
                <a:spcPct val="100000"/>
              </a:lnSpc>
              <a:spcBef>
                <a:spcPts val="114"/>
              </a:spcBef>
            </a:pPr>
            <a:r>
              <a:rPr sz="150" spc="-25" dirty="0">
                <a:latin typeface="Calibri"/>
                <a:cs typeface="Calibri"/>
              </a:rPr>
              <a:t>38</a:t>
            </a:r>
            <a:endParaRPr sz="150">
              <a:latin typeface="Calibri"/>
              <a:cs typeface="Calibri"/>
            </a:endParaRPr>
          </a:p>
        </p:txBody>
      </p:sp>
      <p:sp>
        <p:nvSpPr>
          <p:cNvPr id="21" name="object 21"/>
          <p:cNvSpPr txBox="1"/>
          <p:nvPr/>
        </p:nvSpPr>
        <p:spPr>
          <a:xfrm>
            <a:off x="271261" y="3840708"/>
            <a:ext cx="118745" cy="51435"/>
          </a:xfrm>
          <a:prstGeom prst="rect">
            <a:avLst/>
          </a:prstGeom>
        </p:spPr>
        <p:txBody>
          <a:bodyPr vert="horz" wrap="square" lIns="0" tIns="14604" rIns="0" bIns="0" rtlCol="0">
            <a:spAutoFit/>
          </a:bodyPr>
          <a:lstStyle/>
          <a:p>
            <a:pPr marL="12700">
              <a:lnSpc>
                <a:spcPct val="100000"/>
              </a:lnSpc>
              <a:spcBef>
                <a:spcPts val="114"/>
              </a:spcBef>
            </a:pPr>
            <a:r>
              <a:rPr sz="150" spc="10" dirty="0">
                <a:latin typeface="Calibri"/>
                <a:cs typeface="Calibri"/>
              </a:rPr>
              <a:t>Other</a:t>
            </a:r>
            <a:r>
              <a:rPr sz="150" spc="-10" dirty="0">
                <a:latin typeface="Calibri"/>
                <a:cs typeface="Calibri"/>
              </a:rPr>
              <a:t> </a:t>
            </a:r>
            <a:r>
              <a:rPr sz="150" spc="-25" dirty="0">
                <a:latin typeface="Calibri"/>
                <a:cs typeface="Calibri"/>
              </a:rPr>
              <a:t>DoD</a:t>
            </a:r>
            <a:endParaRPr sz="150">
              <a:latin typeface="Calibri"/>
              <a:cs typeface="Calibri"/>
            </a:endParaRPr>
          </a:p>
        </p:txBody>
      </p:sp>
      <p:sp>
        <p:nvSpPr>
          <p:cNvPr id="22" name="object 22"/>
          <p:cNvSpPr txBox="1"/>
          <p:nvPr/>
        </p:nvSpPr>
        <p:spPr>
          <a:xfrm>
            <a:off x="951297" y="3840708"/>
            <a:ext cx="45720" cy="51435"/>
          </a:xfrm>
          <a:prstGeom prst="rect">
            <a:avLst/>
          </a:prstGeom>
        </p:spPr>
        <p:txBody>
          <a:bodyPr vert="horz" wrap="square" lIns="0" tIns="14604" rIns="0" bIns="0" rtlCol="0">
            <a:spAutoFit/>
          </a:bodyPr>
          <a:lstStyle/>
          <a:p>
            <a:pPr marL="12700">
              <a:lnSpc>
                <a:spcPct val="100000"/>
              </a:lnSpc>
              <a:spcBef>
                <a:spcPts val="114"/>
              </a:spcBef>
            </a:pPr>
            <a:r>
              <a:rPr sz="150" spc="-25" dirty="0">
                <a:latin typeface="Calibri"/>
                <a:cs typeface="Calibri"/>
              </a:rPr>
              <a:t>36</a:t>
            </a:r>
            <a:endParaRPr sz="150">
              <a:latin typeface="Calibri"/>
              <a:cs typeface="Calibri"/>
            </a:endParaRPr>
          </a:p>
        </p:txBody>
      </p:sp>
      <p:sp>
        <p:nvSpPr>
          <p:cNvPr id="23" name="object 23"/>
          <p:cNvSpPr txBox="1"/>
          <p:nvPr/>
        </p:nvSpPr>
        <p:spPr>
          <a:xfrm>
            <a:off x="271261" y="3869152"/>
            <a:ext cx="103505" cy="51435"/>
          </a:xfrm>
          <a:prstGeom prst="rect">
            <a:avLst/>
          </a:prstGeom>
        </p:spPr>
        <p:txBody>
          <a:bodyPr vert="horz" wrap="square" lIns="0" tIns="14604" rIns="0" bIns="0" rtlCol="0">
            <a:spAutoFit/>
          </a:bodyPr>
          <a:lstStyle/>
          <a:p>
            <a:pPr marL="12700">
              <a:lnSpc>
                <a:spcPct val="100000"/>
              </a:lnSpc>
              <a:spcBef>
                <a:spcPts val="114"/>
              </a:spcBef>
            </a:pPr>
            <a:r>
              <a:rPr sz="150" dirty="0">
                <a:latin typeface="Calibri"/>
                <a:cs typeface="Calibri"/>
              </a:rPr>
              <a:t>Air</a:t>
            </a:r>
            <a:r>
              <a:rPr sz="150" spc="15" dirty="0">
                <a:latin typeface="Calibri"/>
                <a:cs typeface="Calibri"/>
              </a:rPr>
              <a:t> </a:t>
            </a:r>
            <a:r>
              <a:rPr sz="150" spc="-10" dirty="0">
                <a:latin typeface="Calibri"/>
                <a:cs typeface="Calibri"/>
              </a:rPr>
              <a:t>Force</a:t>
            </a:r>
            <a:endParaRPr sz="150">
              <a:latin typeface="Calibri"/>
              <a:cs typeface="Calibri"/>
            </a:endParaRPr>
          </a:p>
        </p:txBody>
      </p:sp>
      <p:sp>
        <p:nvSpPr>
          <p:cNvPr id="24" name="object 24"/>
          <p:cNvSpPr txBox="1"/>
          <p:nvPr/>
        </p:nvSpPr>
        <p:spPr>
          <a:xfrm>
            <a:off x="951297" y="3869152"/>
            <a:ext cx="45720" cy="51435"/>
          </a:xfrm>
          <a:prstGeom prst="rect">
            <a:avLst/>
          </a:prstGeom>
        </p:spPr>
        <p:txBody>
          <a:bodyPr vert="horz" wrap="square" lIns="0" tIns="14604" rIns="0" bIns="0" rtlCol="0">
            <a:spAutoFit/>
          </a:bodyPr>
          <a:lstStyle/>
          <a:p>
            <a:pPr marL="12700">
              <a:lnSpc>
                <a:spcPct val="100000"/>
              </a:lnSpc>
              <a:spcBef>
                <a:spcPts val="114"/>
              </a:spcBef>
            </a:pPr>
            <a:r>
              <a:rPr sz="150" spc="-25" dirty="0">
                <a:latin typeface="Calibri"/>
                <a:cs typeface="Calibri"/>
              </a:rPr>
              <a:t>27</a:t>
            </a:r>
            <a:endParaRPr sz="150">
              <a:latin typeface="Calibri"/>
              <a:cs typeface="Calibri"/>
            </a:endParaRPr>
          </a:p>
        </p:txBody>
      </p:sp>
      <p:sp>
        <p:nvSpPr>
          <p:cNvPr id="25" name="object 25"/>
          <p:cNvSpPr txBox="1"/>
          <p:nvPr/>
        </p:nvSpPr>
        <p:spPr>
          <a:xfrm>
            <a:off x="271261" y="3897597"/>
            <a:ext cx="69215" cy="51435"/>
          </a:xfrm>
          <a:prstGeom prst="rect">
            <a:avLst/>
          </a:prstGeom>
        </p:spPr>
        <p:txBody>
          <a:bodyPr vert="horz" wrap="square" lIns="0" tIns="14604" rIns="0" bIns="0" rtlCol="0">
            <a:spAutoFit/>
          </a:bodyPr>
          <a:lstStyle/>
          <a:p>
            <a:pPr marL="12700">
              <a:lnSpc>
                <a:spcPct val="100000"/>
              </a:lnSpc>
              <a:spcBef>
                <a:spcPts val="114"/>
              </a:spcBef>
            </a:pPr>
            <a:r>
              <a:rPr sz="150" spc="-20" dirty="0">
                <a:latin typeface="Calibri"/>
                <a:cs typeface="Calibri"/>
              </a:rPr>
              <a:t>Navy</a:t>
            </a:r>
            <a:endParaRPr sz="150">
              <a:latin typeface="Calibri"/>
              <a:cs typeface="Calibri"/>
            </a:endParaRPr>
          </a:p>
        </p:txBody>
      </p:sp>
      <p:sp>
        <p:nvSpPr>
          <p:cNvPr id="26" name="object 26"/>
          <p:cNvSpPr txBox="1"/>
          <p:nvPr/>
        </p:nvSpPr>
        <p:spPr>
          <a:xfrm>
            <a:off x="951297" y="3897597"/>
            <a:ext cx="45720" cy="51435"/>
          </a:xfrm>
          <a:prstGeom prst="rect">
            <a:avLst/>
          </a:prstGeom>
        </p:spPr>
        <p:txBody>
          <a:bodyPr vert="horz" wrap="square" lIns="0" tIns="14604" rIns="0" bIns="0" rtlCol="0">
            <a:spAutoFit/>
          </a:bodyPr>
          <a:lstStyle/>
          <a:p>
            <a:pPr marL="12700">
              <a:lnSpc>
                <a:spcPct val="100000"/>
              </a:lnSpc>
              <a:spcBef>
                <a:spcPts val="114"/>
              </a:spcBef>
            </a:pPr>
            <a:r>
              <a:rPr sz="150" spc="-25" dirty="0">
                <a:latin typeface="Calibri"/>
                <a:cs typeface="Calibri"/>
              </a:rPr>
              <a:t>19</a:t>
            </a:r>
            <a:endParaRPr sz="150">
              <a:latin typeface="Calibri"/>
              <a:cs typeface="Calibri"/>
            </a:endParaRPr>
          </a:p>
        </p:txBody>
      </p:sp>
      <p:sp>
        <p:nvSpPr>
          <p:cNvPr id="27" name="object 27"/>
          <p:cNvSpPr txBox="1"/>
          <p:nvPr/>
        </p:nvSpPr>
        <p:spPr>
          <a:xfrm>
            <a:off x="271261" y="3926041"/>
            <a:ext cx="177800" cy="51435"/>
          </a:xfrm>
          <a:prstGeom prst="rect">
            <a:avLst/>
          </a:prstGeom>
        </p:spPr>
        <p:txBody>
          <a:bodyPr vert="horz" wrap="square" lIns="0" tIns="14604" rIns="0" bIns="0" rtlCol="0">
            <a:spAutoFit/>
          </a:bodyPr>
          <a:lstStyle/>
          <a:p>
            <a:pPr marL="12700">
              <a:lnSpc>
                <a:spcPct val="100000"/>
              </a:lnSpc>
              <a:spcBef>
                <a:spcPts val="114"/>
              </a:spcBef>
            </a:pPr>
            <a:r>
              <a:rPr sz="150" dirty="0">
                <a:latin typeface="Calibri"/>
                <a:cs typeface="Calibri"/>
              </a:rPr>
              <a:t>Non-</a:t>
            </a:r>
            <a:r>
              <a:rPr sz="150" spc="10" dirty="0">
                <a:latin typeface="Calibri"/>
                <a:cs typeface="Calibri"/>
              </a:rPr>
              <a:t>DoD</a:t>
            </a:r>
            <a:r>
              <a:rPr sz="150" spc="40" dirty="0">
                <a:latin typeface="Calibri"/>
                <a:cs typeface="Calibri"/>
              </a:rPr>
              <a:t> </a:t>
            </a:r>
            <a:r>
              <a:rPr sz="150" spc="-10" dirty="0">
                <a:latin typeface="Calibri"/>
                <a:cs typeface="Calibri"/>
              </a:rPr>
              <a:t>Entities</a:t>
            </a:r>
            <a:endParaRPr sz="150">
              <a:latin typeface="Calibri"/>
              <a:cs typeface="Calibri"/>
            </a:endParaRPr>
          </a:p>
        </p:txBody>
      </p:sp>
      <p:sp>
        <p:nvSpPr>
          <p:cNvPr id="28" name="object 28"/>
          <p:cNvSpPr txBox="1"/>
          <p:nvPr/>
        </p:nvSpPr>
        <p:spPr>
          <a:xfrm>
            <a:off x="955565" y="3926041"/>
            <a:ext cx="36830" cy="51435"/>
          </a:xfrm>
          <a:prstGeom prst="rect">
            <a:avLst/>
          </a:prstGeom>
        </p:spPr>
        <p:txBody>
          <a:bodyPr vert="horz" wrap="square" lIns="0" tIns="14604" rIns="0" bIns="0" rtlCol="0">
            <a:spAutoFit/>
          </a:bodyPr>
          <a:lstStyle/>
          <a:p>
            <a:pPr algn="ctr">
              <a:lnSpc>
                <a:spcPct val="100000"/>
              </a:lnSpc>
              <a:spcBef>
                <a:spcPts val="114"/>
              </a:spcBef>
            </a:pPr>
            <a:r>
              <a:rPr sz="150" spc="-50" dirty="0">
                <a:latin typeface="Calibri"/>
                <a:cs typeface="Calibri"/>
              </a:rPr>
              <a:t>4</a:t>
            </a:r>
            <a:endParaRPr sz="150">
              <a:latin typeface="Calibri"/>
              <a:cs typeface="Calibri"/>
            </a:endParaRPr>
          </a:p>
        </p:txBody>
      </p:sp>
      <p:sp>
        <p:nvSpPr>
          <p:cNvPr id="29" name="object 29"/>
          <p:cNvSpPr txBox="1"/>
          <p:nvPr/>
        </p:nvSpPr>
        <p:spPr>
          <a:xfrm>
            <a:off x="271261" y="3954485"/>
            <a:ext cx="96520" cy="51435"/>
          </a:xfrm>
          <a:prstGeom prst="rect">
            <a:avLst/>
          </a:prstGeom>
        </p:spPr>
        <p:txBody>
          <a:bodyPr vert="horz" wrap="square" lIns="0" tIns="14604" rIns="0" bIns="0" rtlCol="0">
            <a:spAutoFit/>
          </a:bodyPr>
          <a:lstStyle/>
          <a:p>
            <a:pPr marL="12700">
              <a:lnSpc>
                <a:spcPct val="100000"/>
              </a:lnSpc>
              <a:spcBef>
                <a:spcPts val="114"/>
              </a:spcBef>
            </a:pPr>
            <a:r>
              <a:rPr sz="150" spc="-10" dirty="0">
                <a:latin typeface="Calibri"/>
                <a:cs typeface="Calibri"/>
              </a:rPr>
              <a:t>Marines</a:t>
            </a:r>
            <a:endParaRPr sz="150">
              <a:latin typeface="Calibri"/>
              <a:cs typeface="Calibri"/>
            </a:endParaRPr>
          </a:p>
        </p:txBody>
      </p:sp>
      <p:sp>
        <p:nvSpPr>
          <p:cNvPr id="30" name="object 30"/>
          <p:cNvSpPr txBox="1"/>
          <p:nvPr/>
        </p:nvSpPr>
        <p:spPr>
          <a:xfrm>
            <a:off x="955565" y="3954485"/>
            <a:ext cx="36830" cy="51435"/>
          </a:xfrm>
          <a:prstGeom prst="rect">
            <a:avLst/>
          </a:prstGeom>
        </p:spPr>
        <p:txBody>
          <a:bodyPr vert="horz" wrap="square" lIns="0" tIns="14604" rIns="0" bIns="0" rtlCol="0">
            <a:spAutoFit/>
          </a:bodyPr>
          <a:lstStyle/>
          <a:p>
            <a:pPr algn="ctr">
              <a:lnSpc>
                <a:spcPct val="100000"/>
              </a:lnSpc>
              <a:spcBef>
                <a:spcPts val="114"/>
              </a:spcBef>
            </a:pPr>
            <a:r>
              <a:rPr sz="150" spc="-50" dirty="0">
                <a:latin typeface="Calibri"/>
                <a:cs typeface="Calibri"/>
              </a:rPr>
              <a:t>1</a:t>
            </a:r>
            <a:endParaRPr sz="150">
              <a:latin typeface="Calibri"/>
              <a:cs typeface="Calibri"/>
            </a:endParaRPr>
          </a:p>
        </p:txBody>
      </p:sp>
      <p:sp>
        <p:nvSpPr>
          <p:cNvPr id="31" name="object 31"/>
          <p:cNvSpPr txBox="1"/>
          <p:nvPr/>
        </p:nvSpPr>
        <p:spPr>
          <a:xfrm>
            <a:off x="271261" y="3982930"/>
            <a:ext cx="130810" cy="51435"/>
          </a:xfrm>
          <a:prstGeom prst="rect">
            <a:avLst/>
          </a:prstGeom>
        </p:spPr>
        <p:txBody>
          <a:bodyPr vert="horz" wrap="square" lIns="0" tIns="14604" rIns="0" bIns="0" rtlCol="0">
            <a:spAutoFit/>
          </a:bodyPr>
          <a:lstStyle/>
          <a:p>
            <a:pPr marL="12700">
              <a:lnSpc>
                <a:spcPct val="100000"/>
              </a:lnSpc>
              <a:spcBef>
                <a:spcPts val="114"/>
              </a:spcBef>
            </a:pPr>
            <a:r>
              <a:rPr sz="150" dirty="0">
                <a:latin typeface="Calibri"/>
                <a:cs typeface="Calibri"/>
              </a:rPr>
              <a:t>Coast</a:t>
            </a:r>
            <a:r>
              <a:rPr sz="150" spc="30" dirty="0">
                <a:latin typeface="Calibri"/>
                <a:cs typeface="Calibri"/>
              </a:rPr>
              <a:t> </a:t>
            </a:r>
            <a:r>
              <a:rPr sz="150" spc="-20" dirty="0">
                <a:latin typeface="Calibri"/>
                <a:cs typeface="Calibri"/>
              </a:rPr>
              <a:t>Guard</a:t>
            </a:r>
            <a:endParaRPr sz="150">
              <a:latin typeface="Calibri"/>
              <a:cs typeface="Calibri"/>
            </a:endParaRPr>
          </a:p>
        </p:txBody>
      </p:sp>
      <p:sp>
        <p:nvSpPr>
          <p:cNvPr id="32" name="object 32"/>
          <p:cNvSpPr txBox="1"/>
          <p:nvPr/>
        </p:nvSpPr>
        <p:spPr>
          <a:xfrm>
            <a:off x="955565" y="3982930"/>
            <a:ext cx="36830" cy="51435"/>
          </a:xfrm>
          <a:prstGeom prst="rect">
            <a:avLst/>
          </a:prstGeom>
        </p:spPr>
        <p:txBody>
          <a:bodyPr vert="horz" wrap="square" lIns="0" tIns="14604" rIns="0" bIns="0" rtlCol="0">
            <a:spAutoFit/>
          </a:bodyPr>
          <a:lstStyle/>
          <a:p>
            <a:pPr algn="ctr">
              <a:lnSpc>
                <a:spcPct val="100000"/>
              </a:lnSpc>
              <a:spcBef>
                <a:spcPts val="114"/>
              </a:spcBef>
            </a:pPr>
            <a:r>
              <a:rPr sz="150" spc="-50" dirty="0">
                <a:latin typeface="Calibri"/>
                <a:cs typeface="Calibri"/>
              </a:rPr>
              <a:t>1</a:t>
            </a:r>
            <a:endParaRPr sz="150">
              <a:latin typeface="Calibri"/>
              <a:cs typeface="Calibri"/>
            </a:endParaRPr>
          </a:p>
        </p:txBody>
      </p:sp>
      <p:sp>
        <p:nvSpPr>
          <p:cNvPr id="33" name="object 33"/>
          <p:cNvSpPr txBox="1"/>
          <p:nvPr/>
        </p:nvSpPr>
        <p:spPr>
          <a:xfrm>
            <a:off x="281118" y="4179189"/>
            <a:ext cx="727710" cy="85725"/>
          </a:xfrm>
          <a:prstGeom prst="rect">
            <a:avLst/>
          </a:prstGeom>
        </p:spPr>
        <p:txBody>
          <a:bodyPr vert="horz" wrap="square" lIns="0" tIns="19050" rIns="0" bIns="0" rtlCol="0">
            <a:spAutoFit/>
          </a:bodyPr>
          <a:lstStyle/>
          <a:p>
            <a:pPr marL="207645">
              <a:lnSpc>
                <a:spcPct val="100000"/>
              </a:lnSpc>
              <a:spcBef>
                <a:spcPts val="150"/>
              </a:spcBef>
              <a:tabLst>
                <a:tab pos="669925" algn="l"/>
              </a:tabLst>
            </a:pPr>
            <a:r>
              <a:rPr sz="150" b="1" spc="-10" dirty="0">
                <a:latin typeface="Calibri"/>
                <a:cs typeface="Calibri"/>
              </a:rPr>
              <a:t>DODAAC</a:t>
            </a:r>
            <a:r>
              <a:rPr sz="150" b="1" dirty="0">
                <a:latin typeface="Calibri"/>
                <a:cs typeface="Calibri"/>
              </a:rPr>
              <a:t>	</a:t>
            </a:r>
            <a:r>
              <a:rPr sz="150" b="1" spc="-20" dirty="0">
                <a:latin typeface="Calibri"/>
                <a:cs typeface="Calibri"/>
              </a:rPr>
              <a:t>UNIT</a:t>
            </a:r>
            <a:endParaRPr sz="150">
              <a:latin typeface="Calibri"/>
              <a:cs typeface="Calibri"/>
            </a:endParaRPr>
          </a:p>
          <a:p>
            <a:pPr marL="214629">
              <a:lnSpc>
                <a:spcPct val="100000"/>
              </a:lnSpc>
              <a:spcBef>
                <a:spcPts val="55"/>
              </a:spcBef>
              <a:tabLst>
                <a:tab pos="495934" algn="l"/>
              </a:tabLst>
            </a:pPr>
            <a:r>
              <a:rPr sz="150" spc="-10" dirty="0">
                <a:latin typeface="Calibri"/>
                <a:cs typeface="Calibri"/>
              </a:rPr>
              <a:t>H92224</a:t>
            </a:r>
            <a:r>
              <a:rPr sz="150" dirty="0">
                <a:latin typeface="Calibri"/>
                <a:cs typeface="Calibri"/>
              </a:rPr>
              <a:t>	H92224</a:t>
            </a:r>
            <a:r>
              <a:rPr sz="150" spc="5" dirty="0">
                <a:latin typeface="Calibri"/>
                <a:cs typeface="Calibri"/>
              </a:rPr>
              <a:t> </a:t>
            </a:r>
            <a:r>
              <a:rPr sz="150" dirty="0">
                <a:latin typeface="Calibri"/>
                <a:cs typeface="Calibri"/>
              </a:rPr>
              <a:t>UNIT</a:t>
            </a:r>
            <a:r>
              <a:rPr sz="150" spc="15" dirty="0">
                <a:latin typeface="Calibri"/>
                <a:cs typeface="Calibri"/>
              </a:rPr>
              <a:t> </a:t>
            </a:r>
            <a:r>
              <a:rPr sz="150" spc="-20" dirty="0">
                <a:latin typeface="Calibri"/>
                <a:cs typeface="Calibri"/>
              </a:rPr>
              <a:t>NAME</a:t>
            </a:r>
            <a:endParaRPr sz="150">
              <a:latin typeface="Calibri"/>
              <a:cs typeface="Calibri"/>
            </a:endParaRPr>
          </a:p>
        </p:txBody>
      </p:sp>
      <p:sp>
        <p:nvSpPr>
          <p:cNvPr id="34" name="object 34"/>
          <p:cNvSpPr txBox="1"/>
          <p:nvPr/>
        </p:nvSpPr>
        <p:spPr>
          <a:xfrm>
            <a:off x="1173095" y="4179187"/>
            <a:ext cx="239395" cy="85725"/>
          </a:xfrm>
          <a:prstGeom prst="rect">
            <a:avLst/>
          </a:prstGeom>
        </p:spPr>
        <p:txBody>
          <a:bodyPr vert="horz" wrap="square" lIns="0" tIns="19050" rIns="0" bIns="0" rtlCol="0">
            <a:spAutoFit/>
          </a:bodyPr>
          <a:lstStyle/>
          <a:p>
            <a:pPr marR="66040" algn="r">
              <a:lnSpc>
                <a:spcPct val="100000"/>
              </a:lnSpc>
              <a:spcBef>
                <a:spcPts val="150"/>
              </a:spcBef>
            </a:pPr>
            <a:r>
              <a:rPr sz="150" b="1" spc="-10" dirty="0">
                <a:latin typeface="Calibri"/>
                <a:cs typeface="Calibri"/>
              </a:rPr>
              <a:t>LOCATION</a:t>
            </a:r>
            <a:endParaRPr sz="150">
              <a:latin typeface="Calibri"/>
              <a:cs typeface="Calibri"/>
            </a:endParaRPr>
          </a:p>
          <a:p>
            <a:pPr marR="93980" algn="r">
              <a:lnSpc>
                <a:spcPct val="100000"/>
              </a:lnSpc>
              <a:spcBef>
                <a:spcPts val="55"/>
              </a:spcBef>
            </a:pPr>
            <a:r>
              <a:rPr sz="150" dirty="0">
                <a:latin typeface="Calibri"/>
                <a:cs typeface="Calibri"/>
              </a:rPr>
              <a:t>H92224</a:t>
            </a:r>
            <a:r>
              <a:rPr sz="150" spc="5" dirty="0">
                <a:latin typeface="Calibri"/>
                <a:cs typeface="Calibri"/>
              </a:rPr>
              <a:t> </a:t>
            </a:r>
            <a:r>
              <a:rPr sz="150" dirty="0">
                <a:latin typeface="Calibri"/>
                <a:cs typeface="Calibri"/>
              </a:rPr>
              <a:t>CITY,</a:t>
            </a:r>
            <a:r>
              <a:rPr sz="150" spc="30" dirty="0">
                <a:latin typeface="Calibri"/>
                <a:cs typeface="Calibri"/>
              </a:rPr>
              <a:t> </a:t>
            </a:r>
            <a:r>
              <a:rPr sz="150" spc="-25" dirty="0">
                <a:latin typeface="Calibri"/>
                <a:cs typeface="Calibri"/>
              </a:rPr>
              <a:t>ST</a:t>
            </a:r>
            <a:endParaRPr sz="150">
              <a:latin typeface="Calibri"/>
              <a:cs typeface="Calibri"/>
            </a:endParaRPr>
          </a:p>
        </p:txBody>
      </p:sp>
      <p:sp>
        <p:nvSpPr>
          <p:cNvPr id="35" name="object 35"/>
          <p:cNvSpPr txBox="1"/>
          <p:nvPr/>
        </p:nvSpPr>
        <p:spPr>
          <a:xfrm>
            <a:off x="1413516" y="4179298"/>
            <a:ext cx="603250" cy="85725"/>
          </a:xfrm>
          <a:prstGeom prst="rect">
            <a:avLst/>
          </a:prstGeom>
        </p:spPr>
        <p:txBody>
          <a:bodyPr vert="horz" wrap="square" lIns="0" tIns="19050" rIns="0" bIns="0" rtlCol="0">
            <a:spAutoFit/>
          </a:bodyPr>
          <a:lstStyle/>
          <a:p>
            <a:pPr marL="635" algn="ctr">
              <a:lnSpc>
                <a:spcPct val="100000"/>
              </a:lnSpc>
              <a:spcBef>
                <a:spcPts val="150"/>
              </a:spcBef>
            </a:pPr>
            <a:r>
              <a:rPr sz="150" b="1" dirty="0">
                <a:latin typeface="Calibri"/>
                <a:cs typeface="Calibri"/>
              </a:rPr>
              <a:t>CASES</a:t>
            </a:r>
            <a:r>
              <a:rPr sz="150" b="1" spc="20" dirty="0">
                <a:latin typeface="Calibri"/>
                <a:cs typeface="Calibri"/>
              </a:rPr>
              <a:t> </a:t>
            </a:r>
            <a:r>
              <a:rPr sz="150" b="1" spc="-10" dirty="0">
                <a:latin typeface="Calibri"/>
                <a:cs typeface="Calibri"/>
              </a:rPr>
              <a:t>INITIATED</a:t>
            </a:r>
            <a:endParaRPr sz="150">
              <a:latin typeface="Calibri"/>
              <a:cs typeface="Calibri"/>
            </a:endParaRPr>
          </a:p>
          <a:p>
            <a:pPr marL="2540" algn="ctr">
              <a:lnSpc>
                <a:spcPct val="100000"/>
              </a:lnSpc>
              <a:spcBef>
                <a:spcPts val="55"/>
              </a:spcBef>
            </a:pPr>
            <a:r>
              <a:rPr sz="150" spc="-25" dirty="0">
                <a:latin typeface="Calibri"/>
                <a:cs typeface="Calibri"/>
              </a:rPr>
              <a:t>33</a:t>
            </a:r>
            <a:endParaRPr sz="150">
              <a:latin typeface="Calibri"/>
              <a:cs typeface="Calibri"/>
            </a:endParaRPr>
          </a:p>
        </p:txBody>
      </p:sp>
      <p:sp>
        <p:nvSpPr>
          <p:cNvPr id="36" name="object 36"/>
          <p:cNvSpPr txBox="1"/>
          <p:nvPr/>
        </p:nvSpPr>
        <p:spPr>
          <a:xfrm>
            <a:off x="1163230" y="4241887"/>
            <a:ext cx="168275" cy="51435"/>
          </a:xfrm>
          <a:prstGeom prst="rect">
            <a:avLst/>
          </a:prstGeom>
        </p:spPr>
        <p:txBody>
          <a:bodyPr vert="horz" wrap="square" lIns="0" tIns="14604" rIns="0" bIns="0" rtlCol="0">
            <a:spAutoFit/>
          </a:bodyPr>
          <a:lstStyle/>
          <a:p>
            <a:pPr marL="12700">
              <a:lnSpc>
                <a:spcPct val="100000"/>
              </a:lnSpc>
              <a:spcBef>
                <a:spcPts val="114"/>
              </a:spcBef>
            </a:pPr>
            <a:r>
              <a:rPr sz="150" dirty="0">
                <a:latin typeface="Calibri"/>
                <a:cs typeface="Calibri"/>
              </a:rPr>
              <a:t>W34XYK</a:t>
            </a:r>
            <a:r>
              <a:rPr sz="150" spc="25" dirty="0">
                <a:latin typeface="Calibri"/>
                <a:cs typeface="Calibri"/>
              </a:rPr>
              <a:t> </a:t>
            </a:r>
            <a:r>
              <a:rPr sz="150" dirty="0">
                <a:latin typeface="Calibri"/>
                <a:cs typeface="Calibri"/>
              </a:rPr>
              <a:t>CITY,</a:t>
            </a:r>
            <a:r>
              <a:rPr sz="150" spc="30" dirty="0">
                <a:latin typeface="Calibri"/>
                <a:cs typeface="Calibri"/>
              </a:rPr>
              <a:t> </a:t>
            </a:r>
            <a:r>
              <a:rPr sz="150" spc="-25" dirty="0">
                <a:latin typeface="Calibri"/>
                <a:cs typeface="Calibri"/>
              </a:rPr>
              <a:t>ST</a:t>
            </a:r>
            <a:endParaRPr sz="150">
              <a:latin typeface="Calibri"/>
              <a:cs typeface="Calibri"/>
            </a:endParaRPr>
          </a:p>
        </p:txBody>
      </p:sp>
      <p:sp>
        <p:nvSpPr>
          <p:cNvPr id="37" name="object 37"/>
          <p:cNvSpPr txBox="1"/>
          <p:nvPr/>
        </p:nvSpPr>
        <p:spPr>
          <a:xfrm>
            <a:off x="1693887" y="4241887"/>
            <a:ext cx="45720" cy="51435"/>
          </a:xfrm>
          <a:prstGeom prst="rect">
            <a:avLst/>
          </a:prstGeom>
        </p:spPr>
        <p:txBody>
          <a:bodyPr vert="horz" wrap="square" lIns="0" tIns="14604" rIns="0" bIns="0" rtlCol="0">
            <a:spAutoFit/>
          </a:bodyPr>
          <a:lstStyle/>
          <a:p>
            <a:pPr marL="12700">
              <a:lnSpc>
                <a:spcPct val="100000"/>
              </a:lnSpc>
              <a:spcBef>
                <a:spcPts val="114"/>
              </a:spcBef>
            </a:pPr>
            <a:r>
              <a:rPr sz="150" spc="-25" dirty="0">
                <a:latin typeface="Calibri"/>
                <a:cs typeface="Calibri"/>
              </a:rPr>
              <a:t>19</a:t>
            </a:r>
            <a:endParaRPr sz="150">
              <a:latin typeface="Calibri"/>
              <a:cs typeface="Calibri"/>
            </a:endParaRPr>
          </a:p>
        </p:txBody>
      </p:sp>
      <p:sp>
        <p:nvSpPr>
          <p:cNvPr id="38" name="object 38"/>
          <p:cNvSpPr txBox="1"/>
          <p:nvPr/>
        </p:nvSpPr>
        <p:spPr>
          <a:xfrm>
            <a:off x="1163251" y="4270331"/>
            <a:ext cx="168275" cy="51435"/>
          </a:xfrm>
          <a:prstGeom prst="rect">
            <a:avLst/>
          </a:prstGeom>
        </p:spPr>
        <p:txBody>
          <a:bodyPr vert="horz" wrap="square" lIns="0" tIns="14604" rIns="0" bIns="0" rtlCol="0">
            <a:spAutoFit/>
          </a:bodyPr>
          <a:lstStyle/>
          <a:p>
            <a:pPr marL="12700">
              <a:lnSpc>
                <a:spcPct val="100000"/>
              </a:lnSpc>
              <a:spcBef>
                <a:spcPts val="114"/>
              </a:spcBef>
            </a:pPr>
            <a:r>
              <a:rPr sz="150" dirty="0">
                <a:latin typeface="Calibri"/>
                <a:cs typeface="Calibri"/>
              </a:rPr>
              <a:t>W34XC5</a:t>
            </a:r>
            <a:r>
              <a:rPr sz="150" spc="15" dirty="0">
                <a:latin typeface="Calibri"/>
                <a:cs typeface="Calibri"/>
              </a:rPr>
              <a:t> </a:t>
            </a:r>
            <a:r>
              <a:rPr sz="150" dirty="0">
                <a:latin typeface="Calibri"/>
                <a:cs typeface="Calibri"/>
              </a:rPr>
              <a:t>CITY,</a:t>
            </a:r>
            <a:r>
              <a:rPr sz="150" spc="40" dirty="0">
                <a:latin typeface="Calibri"/>
                <a:cs typeface="Calibri"/>
              </a:rPr>
              <a:t> </a:t>
            </a:r>
            <a:r>
              <a:rPr sz="150" spc="-25" dirty="0">
                <a:latin typeface="Calibri"/>
                <a:cs typeface="Calibri"/>
              </a:rPr>
              <a:t>ST</a:t>
            </a:r>
            <a:endParaRPr sz="150">
              <a:latin typeface="Calibri"/>
              <a:cs typeface="Calibri"/>
            </a:endParaRPr>
          </a:p>
        </p:txBody>
      </p:sp>
      <p:sp>
        <p:nvSpPr>
          <p:cNvPr id="39" name="object 39"/>
          <p:cNvSpPr txBox="1"/>
          <p:nvPr/>
        </p:nvSpPr>
        <p:spPr>
          <a:xfrm>
            <a:off x="1693908" y="4270331"/>
            <a:ext cx="45720" cy="51435"/>
          </a:xfrm>
          <a:prstGeom prst="rect">
            <a:avLst/>
          </a:prstGeom>
        </p:spPr>
        <p:txBody>
          <a:bodyPr vert="horz" wrap="square" lIns="0" tIns="14604" rIns="0" bIns="0" rtlCol="0">
            <a:spAutoFit/>
          </a:bodyPr>
          <a:lstStyle/>
          <a:p>
            <a:pPr marL="12700">
              <a:lnSpc>
                <a:spcPct val="100000"/>
              </a:lnSpc>
              <a:spcBef>
                <a:spcPts val="114"/>
              </a:spcBef>
            </a:pPr>
            <a:r>
              <a:rPr sz="150" spc="-25" dirty="0">
                <a:latin typeface="Calibri"/>
                <a:cs typeface="Calibri"/>
              </a:rPr>
              <a:t>14</a:t>
            </a:r>
            <a:endParaRPr sz="150">
              <a:latin typeface="Calibri"/>
              <a:cs typeface="Calibri"/>
            </a:endParaRPr>
          </a:p>
        </p:txBody>
      </p:sp>
      <p:sp>
        <p:nvSpPr>
          <p:cNvPr id="40" name="object 40"/>
          <p:cNvSpPr txBox="1"/>
          <p:nvPr/>
        </p:nvSpPr>
        <p:spPr>
          <a:xfrm>
            <a:off x="1163251" y="4298776"/>
            <a:ext cx="167005" cy="51435"/>
          </a:xfrm>
          <a:prstGeom prst="rect">
            <a:avLst/>
          </a:prstGeom>
        </p:spPr>
        <p:txBody>
          <a:bodyPr vert="horz" wrap="square" lIns="0" tIns="14604" rIns="0" bIns="0" rtlCol="0">
            <a:spAutoFit/>
          </a:bodyPr>
          <a:lstStyle/>
          <a:p>
            <a:pPr marL="12700">
              <a:lnSpc>
                <a:spcPct val="100000"/>
              </a:lnSpc>
              <a:spcBef>
                <a:spcPts val="114"/>
              </a:spcBef>
            </a:pPr>
            <a:r>
              <a:rPr sz="150" dirty="0">
                <a:latin typeface="Calibri"/>
                <a:cs typeface="Calibri"/>
              </a:rPr>
              <a:t>W50YER</a:t>
            </a:r>
            <a:r>
              <a:rPr sz="150" spc="10" dirty="0">
                <a:latin typeface="Calibri"/>
                <a:cs typeface="Calibri"/>
              </a:rPr>
              <a:t> </a:t>
            </a:r>
            <a:r>
              <a:rPr sz="150" dirty="0">
                <a:latin typeface="Calibri"/>
                <a:cs typeface="Calibri"/>
              </a:rPr>
              <a:t>CITY,</a:t>
            </a:r>
            <a:r>
              <a:rPr sz="150" spc="20" dirty="0">
                <a:latin typeface="Calibri"/>
                <a:cs typeface="Calibri"/>
              </a:rPr>
              <a:t> </a:t>
            </a:r>
            <a:r>
              <a:rPr sz="150" spc="-25" dirty="0">
                <a:latin typeface="Calibri"/>
                <a:cs typeface="Calibri"/>
              </a:rPr>
              <a:t>ST</a:t>
            </a:r>
            <a:endParaRPr sz="150">
              <a:latin typeface="Calibri"/>
              <a:cs typeface="Calibri"/>
            </a:endParaRPr>
          </a:p>
        </p:txBody>
      </p:sp>
      <p:sp>
        <p:nvSpPr>
          <p:cNvPr id="41" name="object 41"/>
          <p:cNvSpPr txBox="1"/>
          <p:nvPr/>
        </p:nvSpPr>
        <p:spPr>
          <a:xfrm>
            <a:off x="1693908" y="4298776"/>
            <a:ext cx="45720" cy="51435"/>
          </a:xfrm>
          <a:prstGeom prst="rect">
            <a:avLst/>
          </a:prstGeom>
        </p:spPr>
        <p:txBody>
          <a:bodyPr vert="horz" wrap="square" lIns="0" tIns="14604" rIns="0" bIns="0" rtlCol="0">
            <a:spAutoFit/>
          </a:bodyPr>
          <a:lstStyle/>
          <a:p>
            <a:pPr marL="12700">
              <a:lnSpc>
                <a:spcPct val="100000"/>
              </a:lnSpc>
              <a:spcBef>
                <a:spcPts val="114"/>
              </a:spcBef>
            </a:pPr>
            <a:r>
              <a:rPr sz="150" spc="-25" dirty="0">
                <a:latin typeface="Calibri"/>
                <a:cs typeface="Calibri"/>
              </a:rPr>
              <a:t>12</a:t>
            </a:r>
            <a:endParaRPr sz="150">
              <a:latin typeface="Calibri"/>
              <a:cs typeface="Calibri"/>
            </a:endParaRPr>
          </a:p>
        </p:txBody>
      </p:sp>
      <p:sp>
        <p:nvSpPr>
          <p:cNvPr id="42" name="object 42"/>
          <p:cNvSpPr txBox="1"/>
          <p:nvPr/>
        </p:nvSpPr>
        <p:spPr>
          <a:xfrm>
            <a:off x="1163272" y="4327220"/>
            <a:ext cx="161290" cy="51435"/>
          </a:xfrm>
          <a:prstGeom prst="rect">
            <a:avLst/>
          </a:prstGeom>
        </p:spPr>
        <p:txBody>
          <a:bodyPr vert="horz" wrap="square" lIns="0" tIns="14604" rIns="0" bIns="0" rtlCol="0">
            <a:spAutoFit/>
          </a:bodyPr>
          <a:lstStyle/>
          <a:p>
            <a:pPr marL="12700">
              <a:lnSpc>
                <a:spcPct val="100000"/>
              </a:lnSpc>
              <a:spcBef>
                <a:spcPts val="114"/>
              </a:spcBef>
            </a:pPr>
            <a:r>
              <a:rPr sz="150" dirty="0">
                <a:latin typeface="Calibri"/>
                <a:cs typeface="Calibri"/>
              </a:rPr>
              <a:t>Q99130</a:t>
            </a:r>
            <a:r>
              <a:rPr sz="150" spc="5" dirty="0">
                <a:latin typeface="Calibri"/>
                <a:cs typeface="Calibri"/>
              </a:rPr>
              <a:t> </a:t>
            </a:r>
            <a:r>
              <a:rPr sz="150" dirty="0">
                <a:latin typeface="Calibri"/>
                <a:cs typeface="Calibri"/>
              </a:rPr>
              <a:t>CITY,</a:t>
            </a:r>
            <a:r>
              <a:rPr sz="150" spc="25" dirty="0">
                <a:latin typeface="Calibri"/>
                <a:cs typeface="Calibri"/>
              </a:rPr>
              <a:t> </a:t>
            </a:r>
            <a:r>
              <a:rPr sz="150" spc="-25" dirty="0">
                <a:latin typeface="Calibri"/>
                <a:cs typeface="Calibri"/>
              </a:rPr>
              <a:t>ST</a:t>
            </a:r>
            <a:endParaRPr sz="150">
              <a:latin typeface="Calibri"/>
              <a:cs typeface="Calibri"/>
            </a:endParaRPr>
          </a:p>
        </p:txBody>
      </p:sp>
      <p:sp>
        <p:nvSpPr>
          <p:cNvPr id="43" name="object 43"/>
          <p:cNvSpPr txBox="1"/>
          <p:nvPr/>
        </p:nvSpPr>
        <p:spPr>
          <a:xfrm>
            <a:off x="1693930" y="4327220"/>
            <a:ext cx="45720" cy="51435"/>
          </a:xfrm>
          <a:prstGeom prst="rect">
            <a:avLst/>
          </a:prstGeom>
        </p:spPr>
        <p:txBody>
          <a:bodyPr vert="horz" wrap="square" lIns="0" tIns="14604" rIns="0" bIns="0" rtlCol="0">
            <a:spAutoFit/>
          </a:bodyPr>
          <a:lstStyle/>
          <a:p>
            <a:pPr marL="12700">
              <a:lnSpc>
                <a:spcPct val="100000"/>
              </a:lnSpc>
              <a:spcBef>
                <a:spcPts val="114"/>
              </a:spcBef>
            </a:pPr>
            <a:r>
              <a:rPr sz="150" spc="-25" dirty="0">
                <a:latin typeface="Calibri"/>
                <a:cs typeface="Calibri"/>
              </a:rPr>
              <a:t>10</a:t>
            </a:r>
            <a:endParaRPr sz="150">
              <a:latin typeface="Calibri"/>
              <a:cs typeface="Calibri"/>
            </a:endParaRPr>
          </a:p>
        </p:txBody>
      </p:sp>
      <p:sp>
        <p:nvSpPr>
          <p:cNvPr id="44" name="object 44"/>
          <p:cNvSpPr txBox="1"/>
          <p:nvPr/>
        </p:nvSpPr>
        <p:spPr>
          <a:xfrm>
            <a:off x="1163272" y="4355664"/>
            <a:ext cx="175260" cy="51435"/>
          </a:xfrm>
          <a:prstGeom prst="rect">
            <a:avLst/>
          </a:prstGeom>
        </p:spPr>
        <p:txBody>
          <a:bodyPr vert="horz" wrap="square" lIns="0" tIns="14604" rIns="0" bIns="0" rtlCol="0">
            <a:spAutoFit/>
          </a:bodyPr>
          <a:lstStyle/>
          <a:p>
            <a:pPr marL="12700">
              <a:lnSpc>
                <a:spcPct val="100000"/>
              </a:lnSpc>
              <a:spcBef>
                <a:spcPts val="114"/>
              </a:spcBef>
            </a:pPr>
            <a:r>
              <a:rPr sz="150" dirty="0">
                <a:latin typeface="Calibri"/>
                <a:cs typeface="Calibri"/>
              </a:rPr>
              <a:t>W34GMT</a:t>
            </a:r>
            <a:r>
              <a:rPr sz="150" spc="10" dirty="0">
                <a:latin typeface="Calibri"/>
                <a:cs typeface="Calibri"/>
              </a:rPr>
              <a:t> </a:t>
            </a:r>
            <a:r>
              <a:rPr sz="150" dirty="0">
                <a:latin typeface="Calibri"/>
                <a:cs typeface="Calibri"/>
              </a:rPr>
              <a:t>CITY,</a:t>
            </a:r>
            <a:r>
              <a:rPr sz="150" spc="25" dirty="0">
                <a:latin typeface="Calibri"/>
                <a:cs typeface="Calibri"/>
              </a:rPr>
              <a:t> </a:t>
            </a:r>
            <a:r>
              <a:rPr sz="150" spc="-25" dirty="0">
                <a:latin typeface="Calibri"/>
                <a:cs typeface="Calibri"/>
              </a:rPr>
              <a:t>ST</a:t>
            </a:r>
            <a:endParaRPr sz="150">
              <a:latin typeface="Calibri"/>
              <a:cs typeface="Calibri"/>
            </a:endParaRPr>
          </a:p>
        </p:txBody>
      </p:sp>
      <p:sp>
        <p:nvSpPr>
          <p:cNvPr id="45" name="object 45"/>
          <p:cNvSpPr txBox="1"/>
          <p:nvPr/>
        </p:nvSpPr>
        <p:spPr>
          <a:xfrm>
            <a:off x="1698198" y="4355664"/>
            <a:ext cx="36830" cy="51435"/>
          </a:xfrm>
          <a:prstGeom prst="rect">
            <a:avLst/>
          </a:prstGeom>
        </p:spPr>
        <p:txBody>
          <a:bodyPr vert="horz" wrap="square" lIns="0" tIns="14604" rIns="0" bIns="0" rtlCol="0">
            <a:spAutoFit/>
          </a:bodyPr>
          <a:lstStyle/>
          <a:p>
            <a:pPr algn="ctr">
              <a:lnSpc>
                <a:spcPct val="100000"/>
              </a:lnSpc>
              <a:spcBef>
                <a:spcPts val="114"/>
              </a:spcBef>
            </a:pPr>
            <a:r>
              <a:rPr sz="150" spc="-50" dirty="0">
                <a:latin typeface="Calibri"/>
                <a:cs typeface="Calibri"/>
              </a:rPr>
              <a:t>9</a:t>
            </a:r>
            <a:endParaRPr sz="150">
              <a:latin typeface="Calibri"/>
              <a:cs typeface="Calibri"/>
            </a:endParaRPr>
          </a:p>
        </p:txBody>
      </p:sp>
      <p:sp>
        <p:nvSpPr>
          <p:cNvPr id="46" name="object 46"/>
          <p:cNvSpPr txBox="1"/>
          <p:nvPr/>
        </p:nvSpPr>
        <p:spPr>
          <a:xfrm>
            <a:off x="1163272" y="4384109"/>
            <a:ext cx="158750" cy="51435"/>
          </a:xfrm>
          <a:prstGeom prst="rect">
            <a:avLst/>
          </a:prstGeom>
        </p:spPr>
        <p:txBody>
          <a:bodyPr vert="horz" wrap="square" lIns="0" tIns="14604" rIns="0" bIns="0" rtlCol="0">
            <a:spAutoFit/>
          </a:bodyPr>
          <a:lstStyle/>
          <a:p>
            <a:pPr marL="12700">
              <a:lnSpc>
                <a:spcPct val="100000"/>
              </a:lnSpc>
              <a:spcBef>
                <a:spcPts val="114"/>
              </a:spcBef>
            </a:pPr>
            <a:r>
              <a:rPr sz="150" dirty="0">
                <a:latin typeface="Calibri"/>
                <a:cs typeface="Calibri"/>
              </a:rPr>
              <a:t>FB6161</a:t>
            </a:r>
            <a:r>
              <a:rPr sz="150" spc="5" dirty="0">
                <a:latin typeface="Calibri"/>
                <a:cs typeface="Calibri"/>
              </a:rPr>
              <a:t> </a:t>
            </a:r>
            <a:r>
              <a:rPr sz="150" dirty="0">
                <a:latin typeface="Calibri"/>
                <a:cs typeface="Calibri"/>
              </a:rPr>
              <a:t>CITY,</a:t>
            </a:r>
            <a:r>
              <a:rPr sz="150" spc="20" dirty="0">
                <a:latin typeface="Calibri"/>
                <a:cs typeface="Calibri"/>
              </a:rPr>
              <a:t> </a:t>
            </a:r>
            <a:r>
              <a:rPr sz="150" spc="-25" dirty="0">
                <a:latin typeface="Calibri"/>
                <a:cs typeface="Calibri"/>
              </a:rPr>
              <a:t>ST</a:t>
            </a:r>
            <a:endParaRPr sz="150">
              <a:latin typeface="Calibri"/>
              <a:cs typeface="Calibri"/>
            </a:endParaRPr>
          </a:p>
        </p:txBody>
      </p:sp>
      <p:sp>
        <p:nvSpPr>
          <p:cNvPr id="47" name="object 47"/>
          <p:cNvSpPr txBox="1"/>
          <p:nvPr/>
        </p:nvSpPr>
        <p:spPr>
          <a:xfrm>
            <a:off x="1698198" y="4384109"/>
            <a:ext cx="36830" cy="51435"/>
          </a:xfrm>
          <a:prstGeom prst="rect">
            <a:avLst/>
          </a:prstGeom>
        </p:spPr>
        <p:txBody>
          <a:bodyPr vert="horz" wrap="square" lIns="0" tIns="14604" rIns="0" bIns="0" rtlCol="0">
            <a:spAutoFit/>
          </a:bodyPr>
          <a:lstStyle/>
          <a:p>
            <a:pPr algn="ctr">
              <a:lnSpc>
                <a:spcPct val="100000"/>
              </a:lnSpc>
              <a:spcBef>
                <a:spcPts val="114"/>
              </a:spcBef>
            </a:pPr>
            <a:r>
              <a:rPr sz="150" spc="-50" dirty="0">
                <a:latin typeface="Calibri"/>
                <a:cs typeface="Calibri"/>
              </a:rPr>
              <a:t>9</a:t>
            </a:r>
            <a:endParaRPr sz="150">
              <a:latin typeface="Calibri"/>
              <a:cs typeface="Calibri"/>
            </a:endParaRPr>
          </a:p>
        </p:txBody>
      </p:sp>
      <p:sp>
        <p:nvSpPr>
          <p:cNvPr id="48" name="object 48"/>
          <p:cNvSpPr txBox="1"/>
          <p:nvPr/>
        </p:nvSpPr>
        <p:spPr>
          <a:xfrm>
            <a:off x="1163272" y="4412553"/>
            <a:ext cx="158750" cy="51435"/>
          </a:xfrm>
          <a:prstGeom prst="rect">
            <a:avLst/>
          </a:prstGeom>
        </p:spPr>
        <p:txBody>
          <a:bodyPr vert="horz" wrap="square" lIns="0" tIns="14604" rIns="0" bIns="0" rtlCol="0">
            <a:spAutoFit/>
          </a:bodyPr>
          <a:lstStyle/>
          <a:p>
            <a:pPr marL="12700">
              <a:lnSpc>
                <a:spcPct val="100000"/>
              </a:lnSpc>
              <a:spcBef>
                <a:spcPts val="114"/>
              </a:spcBef>
            </a:pPr>
            <a:r>
              <a:rPr sz="150" dirty="0">
                <a:latin typeface="Calibri"/>
                <a:cs typeface="Calibri"/>
              </a:rPr>
              <a:t>FB6423</a:t>
            </a:r>
            <a:r>
              <a:rPr sz="150" spc="5" dirty="0">
                <a:latin typeface="Calibri"/>
                <a:cs typeface="Calibri"/>
              </a:rPr>
              <a:t> </a:t>
            </a:r>
            <a:r>
              <a:rPr sz="150" dirty="0">
                <a:latin typeface="Calibri"/>
                <a:cs typeface="Calibri"/>
              </a:rPr>
              <a:t>CITY,</a:t>
            </a:r>
            <a:r>
              <a:rPr sz="150" spc="20" dirty="0">
                <a:latin typeface="Calibri"/>
                <a:cs typeface="Calibri"/>
              </a:rPr>
              <a:t> </a:t>
            </a:r>
            <a:r>
              <a:rPr sz="150" spc="-25" dirty="0">
                <a:latin typeface="Calibri"/>
                <a:cs typeface="Calibri"/>
              </a:rPr>
              <a:t>ST</a:t>
            </a:r>
            <a:endParaRPr sz="150">
              <a:latin typeface="Calibri"/>
              <a:cs typeface="Calibri"/>
            </a:endParaRPr>
          </a:p>
        </p:txBody>
      </p:sp>
      <p:sp>
        <p:nvSpPr>
          <p:cNvPr id="49" name="object 49"/>
          <p:cNvSpPr txBox="1"/>
          <p:nvPr/>
        </p:nvSpPr>
        <p:spPr>
          <a:xfrm>
            <a:off x="1698198" y="4412553"/>
            <a:ext cx="36830" cy="51435"/>
          </a:xfrm>
          <a:prstGeom prst="rect">
            <a:avLst/>
          </a:prstGeom>
        </p:spPr>
        <p:txBody>
          <a:bodyPr vert="horz" wrap="square" lIns="0" tIns="14604" rIns="0" bIns="0" rtlCol="0">
            <a:spAutoFit/>
          </a:bodyPr>
          <a:lstStyle/>
          <a:p>
            <a:pPr algn="ctr">
              <a:lnSpc>
                <a:spcPct val="100000"/>
              </a:lnSpc>
              <a:spcBef>
                <a:spcPts val="114"/>
              </a:spcBef>
            </a:pPr>
            <a:r>
              <a:rPr sz="150" spc="-50" dirty="0">
                <a:latin typeface="Calibri"/>
                <a:cs typeface="Calibri"/>
              </a:rPr>
              <a:t>8</a:t>
            </a:r>
            <a:endParaRPr sz="150">
              <a:latin typeface="Calibri"/>
              <a:cs typeface="Calibri"/>
            </a:endParaRPr>
          </a:p>
        </p:txBody>
      </p:sp>
      <p:sp>
        <p:nvSpPr>
          <p:cNvPr id="50" name="object 50"/>
          <p:cNvSpPr txBox="1"/>
          <p:nvPr/>
        </p:nvSpPr>
        <p:spPr>
          <a:xfrm>
            <a:off x="1163272" y="4440997"/>
            <a:ext cx="156845" cy="51435"/>
          </a:xfrm>
          <a:prstGeom prst="rect">
            <a:avLst/>
          </a:prstGeom>
        </p:spPr>
        <p:txBody>
          <a:bodyPr vert="horz" wrap="square" lIns="0" tIns="14604" rIns="0" bIns="0" rtlCol="0">
            <a:spAutoFit/>
          </a:bodyPr>
          <a:lstStyle/>
          <a:p>
            <a:pPr marL="12700">
              <a:lnSpc>
                <a:spcPct val="100000"/>
              </a:lnSpc>
              <a:spcBef>
                <a:spcPts val="114"/>
              </a:spcBef>
            </a:pPr>
            <a:r>
              <a:rPr sz="150" dirty="0">
                <a:latin typeface="Calibri"/>
                <a:cs typeface="Calibri"/>
              </a:rPr>
              <a:t>SE5F2T</a:t>
            </a:r>
            <a:r>
              <a:rPr sz="150" spc="10" dirty="0">
                <a:latin typeface="Calibri"/>
                <a:cs typeface="Calibri"/>
              </a:rPr>
              <a:t> </a:t>
            </a:r>
            <a:r>
              <a:rPr sz="150" dirty="0">
                <a:latin typeface="Calibri"/>
                <a:cs typeface="Calibri"/>
              </a:rPr>
              <a:t>CITY,</a:t>
            </a:r>
            <a:r>
              <a:rPr sz="150" spc="20" dirty="0">
                <a:latin typeface="Calibri"/>
                <a:cs typeface="Calibri"/>
              </a:rPr>
              <a:t> </a:t>
            </a:r>
            <a:r>
              <a:rPr sz="150" spc="-25" dirty="0">
                <a:latin typeface="Calibri"/>
                <a:cs typeface="Calibri"/>
              </a:rPr>
              <a:t>ST</a:t>
            </a:r>
            <a:endParaRPr sz="150">
              <a:latin typeface="Calibri"/>
              <a:cs typeface="Calibri"/>
            </a:endParaRPr>
          </a:p>
        </p:txBody>
      </p:sp>
      <p:sp>
        <p:nvSpPr>
          <p:cNvPr id="51" name="object 51"/>
          <p:cNvSpPr txBox="1"/>
          <p:nvPr/>
        </p:nvSpPr>
        <p:spPr>
          <a:xfrm>
            <a:off x="1698198" y="4440997"/>
            <a:ext cx="36830" cy="51435"/>
          </a:xfrm>
          <a:prstGeom prst="rect">
            <a:avLst/>
          </a:prstGeom>
        </p:spPr>
        <p:txBody>
          <a:bodyPr vert="horz" wrap="square" lIns="0" tIns="14604" rIns="0" bIns="0" rtlCol="0">
            <a:spAutoFit/>
          </a:bodyPr>
          <a:lstStyle/>
          <a:p>
            <a:pPr algn="ctr">
              <a:lnSpc>
                <a:spcPct val="100000"/>
              </a:lnSpc>
              <a:spcBef>
                <a:spcPts val="114"/>
              </a:spcBef>
            </a:pPr>
            <a:r>
              <a:rPr sz="150" spc="-50" dirty="0">
                <a:latin typeface="Calibri"/>
                <a:cs typeface="Calibri"/>
              </a:rPr>
              <a:t>8</a:t>
            </a:r>
            <a:endParaRPr sz="150">
              <a:latin typeface="Calibri"/>
              <a:cs typeface="Calibri"/>
            </a:endParaRPr>
          </a:p>
        </p:txBody>
      </p:sp>
      <p:sp>
        <p:nvSpPr>
          <p:cNvPr id="52" name="object 52"/>
          <p:cNvSpPr txBox="1"/>
          <p:nvPr/>
        </p:nvSpPr>
        <p:spPr>
          <a:xfrm>
            <a:off x="476131" y="4239049"/>
            <a:ext cx="498475" cy="281940"/>
          </a:xfrm>
          <a:prstGeom prst="rect">
            <a:avLst/>
          </a:prstGeom>
        </p:spPr>
        <p:txBody>
          <a:bodyPr vert="horz" wrap="square" lIns="0" tIns="17780" rIns="0" bIns="0" rtlCol="0">
            <a:spAutoFit/>
          </a:bodyPr>
          <a:lstStyle/>
          <a:p>
            <a:pPr marL="15240">
              <a:lnSpc>
                <a:spcPct val="100000"/>
              </a:lnSpc>
              <a:spcBef>
                <a:spcPts val="140"/>
              </a:spcBef>
              <a:tabLst>
                <a:tab pos="300990" algn="l"/>
              </a:tabLst>
            </a:pPr>
            <a:r>
              <a:rPr sz="150" spc="-10" dirty="0">
                <a:latin typeface="Calibri"/>
                <a:cs typeface="Calibri"/>
              </a:rPr>
              <a:t>W34XYK</a:t>
            </a:r>
            <a:r>
              <a:rPr sz="150" dirty="0">
                <a:latin typeface="Calibri"/>
                <a:cs typeface="Calibri"/>
              </a:rPr>
              <a:t>	W34XYK</a:t>
            </a:r>
            <a:r>
              <a:rPr sz="150" spc="25" dirty="0">
                <a:latin typeface="Calibri"/>
                <a:cs typeface="Calibri"/>
              </a:rPr>
              <a:t> </a:t>
            </a:r>
            <a:r>
              <a:rPr sz="150" dirty="0">
                <a:latin typeface="Calibri"/>
                <a:cs typeface="Calibri"/>
              </a:rPr>
              <a:t>UNIT</a:t>
            </a:r>
            <a:r>
              <a:rPr sz="150" spc="15" dirty="0">
                <a:latin typeface="Calibri"/>
                <a:cs typeface="Calibri"/>
              </a:rPr>
              <a:t> </a:t>
            </a:r>
            <a:r>
              <a:rPr sz="150" spc="-20" dirty="0">
                <a:latin typeface="Calibri"/>
                <a:cs typeface="Calibri"/>
              </a:rPr>
              <a:t>NAME</a:t>
            </a:r>
            <a:endParaRPr sz="150">
              <a:latin typeface="Calibri"/>
              <a:cs typeface="Calibri"/>
            </a:endParaRPr>
          </a:p>
          <a:p>
            <a:pPr marL="15240">
              <a:lnSpc>
                <a:spcPct val="100000"/>
              </a:lnSpc>
              <a:spcBef>
                <a:spcPts val="45"/>
              </a:spcBef>
              <a:tabLst>
                <a:tab pos="300990" algn="l"/>
              </a:tabLst>
            </a:pPr>
            <a:r>
              <a:rPr sz="150" spc="-10" dirty="0">
                <a:latin typeface="Calibri"/>
                <a:cs typeface="Calibri"/>
              </a:rPr>
              <a:t>W34XC5</a:t>
            </a:r>
            <a:r>
              <a:rPr sz="150" dirty="0">
                <a:latin typeface="Calibri"/>
                <a:cs typeface="Calibri"/>
              </a:rPr>
              <a:t>	W34XC5</a:t>
            </a:r>
            <a:r>
              <a:rPr sz="150" spc="15" dirty="0">
                <a:latin typeface="Calibri"/>
                <a:cs typeface="Calibri"/>
              </a:rPr>
              <a:t> </a:t>
            </a:r>
            <a:r>
              <a:rPr sz="150" dirty="0">
                <a:latin typeface="Calibri"/>
                <a:cs typeface="Calibri"/>
              </a:rPr>
              <a:t>UNIT</a:t>
            </a:r>
            <a:r>
              <a:rPr sz="150" spc="25" dirty="0">
                <a:latin typeface="Calibri"/>
                <a:cs typeface="Calibri"/>
              </a:rPr>
              <a:t> </a:t>
            </a:r>
            <a:r>
              <a:rPr sz="150" spc="-20" dirty="0">
                <a:latin typeface="Calibri"/>
                <a:cs typeface="Calibri"/>
              </a:rPr>
              <a:t>NAME</a:t>
            </a:r>
            <a:endParaRPr sz="150">
              <a:latin typeface="Calibri"/>
              <a:cs typeface="Calibri"/>
            </a:endParaRPr>
          </a:p>
          <a:p>
            <a:pPr marL="16510">
              <a:lnSpc>
                <a:spcPct val="100000"/>
              </a:lnSpc>
              <a:spcBef>
                <a:spcPts val="40"/>
              </a:spcBef>
              <a:tabLst>
                <a:tab pos="300990" algn="l"/>
              </a:tabLst>
            </a:pPr>
            <a:r>
              <a:rPr sz="150" spc="-10" dirty="0">
                <a:latin typeface="Calibri"/>
                <a:cs typeface="Calibri"/>
              </a:rPr>
              <a:t>W50YER</a:t>
            </a:r>
            <a:r>
              <a:rPr sz="150" dirty="0">
                <a:latin typeface="Calibri"/>
                <a:cs typeface="Calibri"/>
              </a:rPr>
              <a:t>	W50YER</a:t>
            </a:r>
            <a:r>
              <a:rPr sz="150" spc="5" dirty="0">
                <a:latin typeface="Calibri"/>
                <a:cs typeface="Calibri"/>
              </a:rPr>
              <a:t> </a:t>
            </a:r>
            <a:r>
              <a:rPr sz="150" dirty="0">
                <a:latin typeface="Calibri"/>
                <a:cs typeface="Calibri"/>
              </a:rPr>
              <a:t>UNIT</a:t>
            </a:r>
            <a:r>
              <a:rPr sz="150" spc="10" dirty="0">
                <a:latin typeface="Calibri"/>
                <a:cs typeface="Calibri"/>
              </a:rPr>
              <a:t> </a:t>
            </a:r>
            <a:r>
              <a:rPr sz="150" spc="-20" dirty="0">
                <a:latin typeface="Calibri"/>
                <a:cs typeface="Calibri"/>
              </a:rPr>
              <a:t>NAME</a:t>
            </a:r>
            <a:endParaRPr sz="150">
              <a:latin typeface="Calibri"/>
              <a:cs typeface="Calibri"/>
            </a:endParaRPr>
          </a:p>
          <a:p>
            <a:pPr marL="19685">
              <a:lnSpc>
                <a:spcPct val="100000"/>
              </a:lnSpc>
              <a:spcBef>
                <a:spcPts val="45"/>
              </a:spcBef>
              <a:tabLst>
                <a:tab pos="300990" algn="l"/>
              </a:tabLst>
            </a:pPr>
            <a:r>
              <a:rPr sz="150" spc="-10" dirty="0">
                <a:latin typeface="Calibri"/>
                <a:cs typeface="Calibri"/>
              </a:rPr>
              <a:t>Q99130</a:t>
            </a:r>
            <a:r>
              <a:rPr sz="150" dirty="0">
                <a:latin typeface="Calibri"/>
                <a:cs typeface="Calibri"/>
              </a:rPr>
              <a:t>	Q99130</a:t>
            </a:r>
            <a:r>
              <a:rPr sz="150" spc="5" dirty="0">
                <a:latin typeface="Calibri"/>
                <a:cs typeface="Calibri"/>
              </a:rPr>
              <a:t> </a:t>
            </a:r>
            <a:r>
              <a:rPr sz="150" dirty="0">
                <a:latin typeface="Calibri"/>
                <a:cs typeface="Calibri"/>
              </a:rPr>
              <a:t>UNIT</a:t>
            </a:r>
            <a:r>
              <a:rPr sz="150" spc="10" dirty="0">
                <a:latin typeface="Calibri"/>
                <a:cs typeface="Calibri"/>
              </a:rPr>
              <a:t> </a:t>
            </a:r>
            <a:r>
              <a:rPr sz="150" spc="-20" dirty="0">
                <a:latin typeface="Calibri"/>
                <a:cs typeface="Calibri"/>
              </a:rPr>
              <a:t>NAME</a:t>
            </a:r>
            <a:endParaRPr sz="150">
              <a:latin typeface="Calibri"/>
              <a:cs typeface="Calibri"/>
            </a:endParaRPr>
          </a:p>
          <a:p>
            <a:pPr marL="12700">
              <a:lnSpc>
                <a:spcPct val="100000"/>
              </a:lnSpc>
              <a:spcBef>
                <a:spcPts val="45"/>
              </a:spcBef>
              <a:tabLst>
                <a:tab pos="300990" algn="l"/>
              </a:tabLst>
            </a:pPr>
            <a:r>
              <a:rPr sz="150" spc="-10" dirty="0">
                <a:latin typeface="Calibri"/>
                <a:cs typeface="Calibri"/>
              </a:rPr>
              <a:t>W34GMT</a:t>
            </a:r>
            <a:r>
              <a:rPr sz="150" dirty="0">
                <a:latin typeface="Calibri"/>
                <a:cs typeface="Calibri"/>
              </a:rPr>
              <a:t>	W34GMT</a:t>
            </a:r>
            <a:r>
              <a:rPr sz="150" spc="10" dirty="0">
                <a:latin typeface="Calibri"/>
                <a:cs typeface="Calibri"/>
              </a:rPr>
              <a:t> </a:t>
            </a:r>
            <a:r>
              <a:rPr sz="150" dirty="0">
                <a:latin typeface="Calibri"/>
                <a:cs typeface="Calibri"/>
              </a:rPr>
              <a:t>UNIT</a:t>
            </a:r>
            <a:r>
              <a:rPr sz="150" spc="10" dirty="0">
                <a:latin typeface="Calibri"/>
                <a:cs typeface="Calibri"/>
              </a:rPr>
              <a:t> </a:t>
            </a:r>
            <a:r>
              <a:rPr sz="150" spc="-20" dirty="0">
                <a:latin typeface="Calibri"/>
                <a:cs typeface="Calibri"/>
              </a:rPr>
              <a:t>NAME</a:t>
            </a:r>
            <a:endParaRPr sz="150">
              <a:latin typeface="Calibri"/>
              <a:cs typeface="Calibri"/>
            </a:endParaRPr>
          </a:p>
          <a:p>
            <a:pPr marL="20955">
              <a:lnSpc>
                <a:spcPct val="100000"/>
              </a:lnSpc>
              <a:spcBef>
                <a:spcPts val="45"/>
              </a:spcBef>
              <a:tabLst>
                <a:tab pos="300990" algn="l"/>
              </a:tabLst>
            </a:pPr>
            <a:r>
              <a:rPr sz="150" spc="-10" dirty="0">
                <a:latin typeface="Calibri"/>
                <a:cs typeface="Calibri"/>
              </a:rPr>
              <a:t>FB6161</a:t>
            </a:r>
            <a:r>
              <a:rPr sz="150" dirty="0">
                <a:latin typeface="Calibri"/>
                <a:cs typeface="Calibri"/>
              </a:rPr>
              <a:t>	FB6161 UNIT</a:t>
            </a:r>
            <a:r>
              <a:rPr sz="150" spc="10" dirty="0">
                <a:latin typeface="Calibri"/>
                <a:cs typeface="Calibri"/>
              </a:rPr>
              <a:t> </a:t>
            </a:r>
            <a:r>
              <a:rPr sz="150" spc="-20" dirty="0">
                <a:latin typeface="Calibri"/>
                <a:cs typeface="Calibri"/>
              </a:rPr>
              <a:t>NAME</a:t>
            </a:r>
            <a:endParaRPr sz="150">
              <a:latin typeface="Calibri"/>
              <a:cs typeface="Calibri"/>
            </a:endParaRPr>
          </a:p>
          <a:p>
            <a:pPr marL="20955">
              <a:lnSpc>
                <a:spcPct val="100000"/>
              </a:lnSpc>
              <a:spcBef>
                <a:spcPts val="45"/>
              </a:spcBef>
              <a:tabLst>
                <a:tab pos="300990" algn="l"/>
              </a:tabLst>
            </a:pPr>
            <a:r>
              <a:rPr sz="150" spc="-10" dirty="0">
                <a:latin typeface="Calibri"/>
                <a:cs typeface="Calibri"/>
              </a:rPr>
              <a:t>FB6423</a:t>
            </a:r>
            <a:r>
              <a:rPr sz="150" dirty="0">
                <a:latin typeface="Calibri"/>
                <a:cs typeface="Calibri"/>
              </a:rPr>
              <a:t>	FB6423 UNIT</a:t>
            </a:r>
            <a:r>
              <a:rPr sz="150" spc="10" dirty="0">
                <a:latin typeface="Calibri"/>
                <a:cs typeface="Calibri"/>
              </a:rPr>
              <a:t> </a:t>
            </a:r>
            <a:r>
              <a:rPr sz="150" spc="-20" dirty="0">
                <a:latin typeface="Calibri"/>
                <a:cs typeface="Calibri"/>
              </a:rPr>
              <a:t>NAME</a:t>
            </a:r>
            <a:endParaRPr sz="150">
              <a:latin typeface="Calibri"/>
              <a:cs typeface="Calibri"/>
            </a:endParaRPr>
          </a:p>
          <a:p>
            <a:pPr marL="20955">
              <a:lnSpc>
                <a:spcPct val="100000"/>
              </a:lnSpc>
              <a:spcBef>
                <a:spcPts val="40"/>
              </a:spcBef>
              <a:tabLst>
                <a:tab pos="300990" algn="l"/>
              </a:tabLst>
            </a:pPr>
            <a:r>
              <a:rPr sz="150" spc="-10" dirty="0">
                <a:latin typeface="Calibri"/>
                <a:cs typeface="Calibri"/>
              </a:rPr>
              <a:t>SE5F2T</a:t>
            </a:r>
            <a:r>
              <a:rPr sz="150" dirty="0">
                <a:latin typeface="Calibri"/>
                <a:cs typeface="Calibri"/>
              </a:rPr>
              <a:t>	SE5F2T</a:t>
            </a:r>
            <a:r>
              <a:rPr sz="150" spc="5" dirty="0">
                <a:latin typeface="Calibri"/>
                <a:cs typeface="Calibri"/>
              </a:rPr>
              <a:t> </a:t>
            </a:r>
            <a:r>
              <a:rPr sz="150" dirty="0">
                <a:latin typeface="Calibri"/>
                <a:cs typeface="Calibri"/>
              </a:rPr>
              <a:t>UNIT</a:t>
            </a:r>
            <a:r>
              <a:rPr sz="150" spc="10" dirty="0">
                <a:latin typeface="Calibri"/>
                <a:cs typeface="Calibri"/>
              </a:rPr>
              <a:t> </a:t>
            </a:r>
            <a:r>
              <a:rPr sz="150" spc="-20" dirty="0">
                <a:latin typeface="Calibri"/>
                <a:cs typeface="Calibri"/>
              </a:rPr>
              <a:t>NAME</a:t>
            </a:r>
            <a:endParaRPr sz="150">
              <a:latin typeface="Calibri"/>
              <a:cs typeface="Calibri"/>
            </a:endParaRPr>
          </a:p>
          <a:p>
            <a:pPr marL="20955">
              <a:lnSpc>
                <a:spcPct val="100000"/>
              </a:lnSpc>
              <a:spcBef>
                <a:spcPts val="45"/>
              </a:spcBef>
              <a:tabLst>
                <a:tab pos="300990" algn="l"/>
              </a:tabLst>
            </a:pPr>
            <a:r>
              <a:rPr sz="150" spc="-10" dirty="0">
                <a:latin typeface="Calibri"/>
                <a:cs typeface="Calibri"/>
              </a:rPr>
              <a:t>SE5F2T</a:t>
            </a:r>
            <a:r>
              <a:rPr sz="150" dirty="0">
                <a:latin typeface="Calibri"/>
                <a:cs typeface="Calibri"/>
              </a:rPr>
              <a:t>	SE5F2T</a:t>
            </a:r>
            <a:r>
              <a:rPr sz="150" spc="5" dirty="0">
                <a:latin typeface="Calibri"/>
                <a:cs typeface="Calibri"/>
              </a:rPr>
              <a:t> </a:t>
            </a:r>
            <a:r>
              <a:rPr sz="150" dirty="0">
                <a:latin typeface="Calibri"/>
                <a:cs typeface="Calibri"/>
              </a:rPr>
              <a:t>UNIT</a:t>
            </a:r>
            <a:r>
              <a:rPr sz="150" spc="10" dirty="0">
                <a:latin typeface="Calibri"/>
                <a:cs typeface="Calibri"/>
              </a:rPr>
              <a:t> </a:t>
            </a:r>
            <a:r>
              <a:rPr sz="150" spc="-20" dirty="0">
                <a:latin typeface="Calibri"/>
                <a:cs typeface="Calibri"/>
              </a:rPr>
              <a:t>NAME</a:t>
            </a:r>
            <a:endParaRPr sz="150">
              <a:latin typeface="Calibri"/>
              <a:cs typeface="Calibri"/>
            </a:endParaRPr>
          </a:p>
        </p:txBody>
      </p:sp>
      <p:sp>
        <p:nvSpPr>
          <p:cNvPr id="53" name="object 53"/>
          <p:cNvSpPr txBox="1"/>
          <p:nvPr/>
        </p:nvSpPr>
        <p:spPr>
          <a:xfrm>
            <a:off x="1163272" y="4469441"/>
            <a:ext cx="156845" cy="51435"/>
          </a:xfrm>
          <a:prstGeom prst="rect">
            <a:avLst/>
          </a:prstGeom>
        </p:spPr>
        <p:txBody>
          <a:bodyPr vert="horz" wrap="square" lIns="0" tIns="14604" rIns="0" bIns="0" rtlCol="0">
            <a:spAutoFit/>
          </a:bodyPr>
          <a:lstStyle/>
          <a:p>
            <a:pPr marL="12700">
              <a:lnSpc>
                <a:spcPct val="100000"/>
              </a:lnSpc>
              <a:spcBef>
                <a:spcPts val="114"/>
              </a:spcBef>
            </a:pPr>
            <a:r>
              <a:rPr sz="150" dirty="0">
                <a:latin typeface="Calibri"/>
                <a:cs typeface="Calibri"/>
              </a:rPr>
              <a:t>SE5F2T</a:t>
            </a:r>
            <a:r>
              <a:rPr sz="150" spc="10" dirty="0">
                <a:latin typeface="Calibri"/>
                <a:cs typeface="Calibri"/>
              </a:rPr>
              <a:t> </a:t>
            </a:r>
            <a:r>
              <a:rPr sz="150" dirty="0">
                <a:latin typeface="Calibri"/>
                <a:cs typeface="Calibri"/>
              </a:rPr>
              <a:t>CITY,</a:t>
            </a:r>
            <a:r>
              <a:rPr sz="150" spc="20" dirty="0">
                <a:latin typeface="Calibri"/>
                <a:cs typeface="Calibri"/>
              </a:rPr>
              <a:t> </a:t>
            </a:r>
            <a:r>
              <a:rPr sz="150" spc="-25" dirty="0">
                <a:latin typeface="Calibri"/>
                <a:cs typeface="Calibri"/>
              </a:rPr>
              <a:t>ST</a:t>
            </a:r>
            <a:endParaRPr sz="150">
              <a:latin typeface="Calibri"/>
              <a:cs typeface="Calibri"/>
            </a:endParaRPr>
          </a:p>
        </p:txBody>
      </p:sp>
      <p:sp>
        <p:nvSpPr>
          <p:cNvPr id="54" name="object 54"/>
          <p:cNvSpPr txBox="1"/>
          <p:nvPr/>
        </p:nvSpPr>
        <p:spPr>
          <a:xfrm>
            <a:off x="1698198" y="4469441"/>
            <a:ext cx="36830" cy="51435"/>
          </a:xfrm>
          <a:prstGeom prst="rect">
            <a:avLst/>
          </a:prstGeom>
        </p:spPr>
        <p:txBody>
          <a:bodyPr vert="horz" wrap="square" lIns="0" tIns="14604" rIns="0" bIns="0" rtlCol="0">
            <a:spAutoFit/>
          </a:bodyPr>
          <a:lstStyle/>
          <a:p>
            <a:pPr algn="ctr">
              <a:lnSpc>
                <a:spcPct val="100000"/>
              </a:lnSpc>
              <a:spcBef>
                <a:spcPts val="114"/>
              </a:spcBef>
            </a:pPr>
            <a:r>
              <a:rPr sz="150" spc="-50" dirty="0">
                <a:latin typeface="Calibri"/>
                <a:cs typeface="Calibri"/>
              </a:rPr>
              <a:t>8</a:t>
            </a:r>
            <a:endParaRPr sz="150">
              <a:latin typeface="Calibri"/>
              <a:cs typeface="Calibri"/>
            </a:endParaRPr>
          </a:p>
        </p:txBody>
      </p:sp>
      <p:sp>
        <p:nvSpPr>
          <p:cNvPr id="55" name="object 55"/>
          <p:cNvSpPr txBox="1"/>
          <p:nvPr/>
        </p:nvSpPr>
        <p:spPr>
          <a:xfrm>
            <a:off x="434881" y="4670024"/>
            <a:ext cx="186055" cy="51435"/>
          </a:xfrm>
          <a:prstGeom prst="rect">
            <a:avLst/>
          </a:prstGeom>
        </p:spPr>
        <p:txBody>
          <a:bodyPr vert="horz" wrap="square" lIns="0" tIns="14604" rIns="0" bIns="0" rtlCol="0">
            <a:spAutoFit/>
          </a:bodyPr>
          <a:lstStyle/>
          <a:p>
            <a:pPr marL="12700">
              <a:lnSpc>
                <a:spcPct val="100000"/>
              </a:lnSpc>
              <a:spcBef>
                <a:spcPts val="114"/>
              </a:spcBef>
            </a:pPr>
            <a:r>
              <a:rPr sz="150" b="1" dirty="0">
                <a:latin typeface="Calibri"/>
                <a:cs typeface="Calibri"/>
              </a:rPr>
              <a:t>CONTACT</a:t>
            </a:r>
            <a:r>
              <a:rPr sz="150" b="1" spc="50" dirty="0">
                <a:latin typeface="Calibri"/>
                <a:cs typeface="Calibri"/>
              </a:rPr>
              <a:t> </a:t>
            </a:r>
            <a:r>
              <a:rPr sz="150" b="1" spc="-10" dirty="0">
                <a:latin typeface="Calibri"/>
                <a:cs typeface="Calibri"/>
              </a:rPr>
              <a:t>REASON</a:t>
            </a:r>
            <a:endParaRPr sz="150">
              <a:latin typeface="Calibri"/>
              <a:cs typeface="Calibri"/>
            </a:endParaRPr>
          </a:p>
        </p:txBody>
      </p:sp>
      <p:sp>
        <p:nvSpPr>
          <p:cNvPr id="56" name="object 56"/>
          <p:cNvSpPr txBox="1"/>
          <p:nvPr/>
        </p:nvSpPr>
        <p:spPr>
          <a:xfrm>
            <a:off x="888715" y="4670024"/>
            <a:ext cx="171450" cy="51435"/>
          </a:xfrm>
          <a:prstGeom prst="rect">
            <a:avLst/>
          </a:prstGeom>
        </p:spPr>
        <p:txBody>
          <a:bodyPr vert="horz" wrap="square" lIns="0" tIns="14604" rIns="0" bIns="0" rtlCol="0">
            <a:spAutoFit/>
          </a:bodyPr>
          <a:lstStyle/>
          <a:p>
            <a:pPr marL="12700">
              <a:lnSpc>
                <a:spcPct val="100000"/>
              </a:lnSpc>
              <a:spcBef>
                <a:spcPts val="114"/>
              </a:spcBef>
            </a:pPr>
            <a:r>
              <a:rPr sz="150" b="1" dirty="0">
                <a:latin typeface="Calibri"/>
                <a:cs typeface="Calibri"/>
              </a:rPr>
              <a:t>CASES</a:t>
            </a:r>
            <a:r>
              <a:rPr sz="150" b="1" spc="20" dirty="0">
                <a:latin typeface="Calibri"/>
                <a:cs typeface="Calibri"/>
              </a:rPr>
              <a:t> </a:t>
            </a:r>
            <a:r>
              <a:rPr sz="150" b="1" spc="-10" dirty="0">
                <a:latin typeface="Calibri"/>
                <a:cs typeface="Calibri"/>
              </a:rPr>
              <a:t>INITIATED</a:t>
            </a:r>
            <a:endParaRPr sz="150">
              <a:latin typeface="Calibri"/>
              <a:cs typeface="Calibri"/>
            </a:endParaRPr>
          </a:p>
        </p:txBody>
      </p:sp>
      <p:sp>
        <p:nvSpPr>
          <p:cNvPr id="57" name="object 57"/>
          <p:cNvSpPr txBox="1"/>
          <p:nvPr/>
        </p:nvSpPr>
        <p:spPr>
          <a:xfrm>
            <a:off x="271290" y="4699898"/>
            <a:ext cx="72390" cy="51435"/>
          </a:xfrm>
          <a:prstGeom prst="rect">
            <a:avLst/>
          </a:prstGeom>
        </p:spPr>
        <p:txBody>
          <a:bodyPr vert="horz" wrap="square" lIns="0" tIns="14604" rIns="0" bIns="0" rtlCol="0">
            <a:spAutoFit/>
          </a:bodyPr>
          <a:lstStyle/>
          <a:p>
            <a:pPr marL="12700">
              <a:lnSpc>
                <a:spcPct val="100000"/>
              </a:lnSpc>
              <a:spcBef>
                <a:spcPts val="114"/>
              </a:spcBef>
            </a:pPr>
            <a:r>
              <a:rPr sz="150" spc="-20" dirty="0">
                <a:latin typeface="Calibri"/>
                <a:cs typeface="Calibri"/>
              </a:rPr>
              <a:t>CAGE</a:t>
            </a:r>
            <a:endParaRPr sz="150">
              <a:latin typeface="Calibri"/>
              <a:cs typeface="Calibri"/>
            </a:endParaRPr>
          </a:p>
        </p:txBody>
      </p:sp>
      <p:sp>
        <p:nvSpPr>
          <p:cNvPr id="58" name="object 58"/>
          <p:cNvSpPr txBox="1"/>
          <p:nvPr/>
        </p:nvSpPr>
        <p:spPr>
          <a:xfrm>
            <a:off x="945628" y="4699898"/>
            <a:ext cx="55880" cy="51435"/>
          </a:xfrm>
          <a:prstGeom prst="rect">
            <a:avLst/>
          </a:prstGeom>
        </p:spPr>
        <p:txBody>
          <a:bodyPr vert="horz" wrap="square" lIns="0" tIns="14604" rIns="0" bIns="0" rtlCol="0">
            <a:spAutoFit/>
          </a:bodyPr>
          <a:lstStyle/>
          <a:p>
            <a:pPr marL="12700">
              <a:lnSpc>
                <a:spcPct val="100000"/>
              </a:lnSpc>
              <a:spcBef>
                <a:spcPts val="114"/>
              </a:spcBef>
            </a:pPr>
            <a:r>
              <a:rPr sz="150" spc="-25" dirty="0">
                <a:latin typeface="Calibri"/>
                <a:cs typeface="Calibri"/>
              </a:rPr>
              <a:t>134</a:t>
            </a:r>
            <a:endParaRPr sz="150">
              <a:latin typeface="Calibri"/>
              <a:cs typeface="Calibri"/>
            </a:endParaRPr>
          </a:p>
        </p:txBody>
      </p:sp>
      <p:sp>
        <p:nvSpPr>
          <p:cNvPr id="59" name="object 59"/>
          <p:cNvSpPr txBox="1"/>
          <p:nvPr/>
        </p:nvSpPr>
        <p:spPr>
          <a:xfrm>
            <a:off x="271290" y="4728342"/>
            <a:ext cx="292735" cy="51435"/>
          </a:xfrm>
          <a:prstGeom prst="rect">
            <a:avLst/>
          </a:prstGeom>
        </p:spPr>
        <p:txBody>
          <a:bodyPr vert="horz" wrap="square" lIns="0" tIns="14604" rIns="0" bIns="0" rtlCol="0">
            <a:spAutoFit/>
          </a:bodyPr>
          <a:lstStyle/>
          <a:p>
            <a:pPr marL="12700">
              <a:lnSpc>
                <a:spcPct val="100000"/>
              </a:lnSpc>
              <a:spcBef>
                <a:spcPts val="114"/>
              </a:spcBef>
            </a:pPr>
            <a:r>
              <a:rPr sz="150" dirty="0">
                <a:latin typeface="Calibri"/>
                <a:cs typeface="Calibri"/>
              </a:rPr>
              <a:t>SUPPLY</a:t>
            </a:r>
            <a:r>
              <a:rPr sz="150" spc="35" dirty="0">
                <a:latin typeface="Calibri"/>
                <a:cs typeface="Calibri"/>
              </a:rPr>
              <a:t> </a:t>
            </a:r>
            <a:r>
              <a:rPr sz="150" dirty="0">
                <a:latin typeface="Calibri"/>
                <a:cs typeface="Calibri"/>
              </a:rPr>
              <a:t>ASSISTANCE</a:t>
            </a:r>
            <a:r>
              <a:rPr sz="150" spc="40" dirty="0">
                <a:latin typeface="Calibri"/>
                <a:cs typeface="Calibri"/>
              </a:rPr>
              <a:t> </a:t>
            </a:r>
            <a:r>
              <a:rPr sz="150" spc="-10" dirty="0">
                <a:latin typeface="Calibri"/>
                <a:cs typeface="Calibri"/>
              </a:rPr>
              <a:t>REQUESTS</a:t>
            </a:r>
            <a:endParaRPr sz="150">
              <a:latin typeface="Calibri"/>
              <a:cs typeface="Calibri"/>
            </a:endParaRPr>
          </a:p>
        </p:txBody>
      </p:sp>
      <p:sp>
        <p:nvSpPr>
          <p:cNvPr id="60" name="object 60"/>
          <p:cNvSpPr txBox="1"/>
          <p:nvPr/>
        </p:nvSpPr>
        <p:spPr>
          <a:xfrm>
            <a:off x="951326" y="4728342"/>
            <a:ext cx="45720" cy="51435"/>
          </a:xfrm>
          <a:prstGeom prst="rect">
            <a:avLst/>
          </a:prstGeom>
        </p:spPr>
        <p:txBody>
          <a:bodyPr vert="horz" wrap="square" lIns="0" tIns="14604" rIns="0" bIns="0" rtlCol="0">
            <a:spAutoFit/>
          </a:bodyPr>
          <a:lstStyle/>
          <a:p>
            <a:pPr marL="12700">
              <a:lnSpc>
                <a:spcPct val="100000"/>
              </a:lnSpc>
              <a:spcBef>
                <a:spcPts val="114"/>
              </a:spcBef>
            </a:pPr>
            <a:r>
              <a:rPr sz="150" spc="-25" dirty="0">
                <a:latin typeface="Calibri"/>
                <a:cs typeface="Calibri"/>
              </a:rPr>
              <a:t>92</a:t>
            </a:r>
            <a:endParaRPr sz="150">
              <a:latin typeface="Calibri"/>
              <a:cs typeface="Calibri"/>
            </a:endParaRPr>
          </a:p>
        </p:txBody>
      </p:sp>
      <p:sp>
        <p:nvSpPr>
          <p:cNvPr id="61" name="object 61"/>
          <p:cNvSpPr txBox="1"/>
          <p:nvPr/>
        </p:nvSpPr>
        <p:spPr>
          <a:xfrm>
            <a:off x="271290" y="4756786"/>
            <a:ext cx="204470" cy="51435"/>
          </a:xfrm>
          <a:prstGeom prst="rect">
            <a:avLst/>
          </a:prstGeom>
        </p:spPr>
        <p:txBody>
          <a:bodyPr vert="horz" wrap="square" lIns="0" tIns="14604" rIns="0" bIns="0" rtlCol="0">
            <a:spAutoFit/>
          </a:bodyPr>
          <a:lstStyle/>
          <a:p>
            <a:pPr marL="12700">
              <a:lnSpc>
                <a:spcPct val="100000"/>
              </a:lnSpc>
              <a:spcBef>
                <a:spcPts val="114"/>
              </a:spcBef>
            </a:pPr>
            <a:r>
              <a:rPr sz="150" dirty="0">
                <a:latin typeface="Calibri"/>
                <a:cs typeface="Calibri"/>
              </a:rPr>
              <a:t>STATUS/FOLLOW-</a:t>
            </a:r>
            <a:r>
              <a:rPr sz="150" spc="-25" dirty="0">
                <a:latin typeface="Calibri"/>
                <a:cs typeface="Calibri"/>
              </a:rPr>
              <a:t>UP</a:t>
            </a:r>
            <a:endParaRPr sz="150">
              <a:latin typeface="Calibri"/>
              <a:cs typeface="Calibri"/>
            </a:endParaRPr>
          </a:p>
        </p:txBody>
      </p:sp>
      <p:sp>
        <p:nvSpPr>
          <p:cNvPr id="62" name="object 62"/>
          <p:cNvSpPr txBox="1"/>
          <p:nvPr/>
        </p:nvSpPr>
        <p:spPr>
          <a:xfrm>
            <a:off x="951326" y="4756786"/>
            <a:ext cx="45720" cy="51435"/>
          </a:xfrm>
          <a:prstGeom prst="rect">
            <a:avLst/>
          </a:prstGeom>
        </p:spPr>
        <p:txBody>
          <a:bodyPr vert="horz" wrap="square" lIns="0" tIns="14604" rIns="0" bIns="0" rtlCol="0">
            <a:spAutoFit/>
          </a:bodyPr>
          <a:lstStyle/>
          <a:p>
            <a:pPr marL="12700">
              <a:lnSpc>
                <a:spcPct val="100000"/>
              </a:lnSpc>
              <a:spcBef>
                <a:spcPts val="114"/>
              </a:spcBef>
            </a:pPr>
            <a:r>
              <a:rPr sz="150" spc="-25" dirty="0">
                <a:latin typeface="Calibri"/>
                <a:cs typeface="Calibri"/>
              </a:rPr>
              <a:t>24</a:t>
            </a:r>
            <a:endParaRPr sz="150">
              <a:latin typeface="Calibri"/>
              <a:cs typeface="Calibri"/>
            </a:endParaRPr>
          </a:p>
        </p:txBody>
      </p:sp>
      <p:sp>
        <p:nvSpPr>
          <p:cNvPr id="63" name="object 63"/>
          <p:cNvSpPr txBox="1"/>
          <p:nvPr/>
        </p:nvSpPr>
        <p:spPr>
          <a:xfrm>
            <a:off x="271290" y="4785230"/>
            <a:ext cx="71120" cy="51435"/>
          </a:xfrm>
          <a:prstGeom prst="rect">
            <a:avLst/>
          </a:prstGeom>
        </p:spPr>
        <p:txBody>
          <a:bodyPr vert="horz" wrap="square" lIns="0" tIns="14604" rIns="0" bIns="0" rtlCol="0">
            <a:spAutoFit/>
          </a:bodyPr>
          <a:lstStyle/>
          <a:p>
            <a:pPr marL="12700">
              <a:lnSpc>
                <a:spcPct val="100000"/>
              </a:lnSpc>
              <a:spcBef>
                <a:spcPts val="114"/>
              </a:spcBef>
            </a:pPr>
            <a:r>
              <a:rPr sz="150" spc="-20" dirty="0">
                <a:latin typeface="Calibri"/>
                <a:cs typeface="Calibri"/>
              </a:rPr>
              <a:t>EPOS</a:t>
            </a:r>
            <a:endParaRPr sz="150">
              <a:latin typeface="Calibri"/>
              <a:cs typeface="Calibri"/>
            </a:endParaRPr>
          </a:p>
        </p:txBody>
      </p:sp>
      <p:sp>
        <p:nvSpPr>
          <p:cNvPr id="64" name="object 64"/>
          <p:cNvSpPr txBox="1"/>
          <p:nvPr/>
        </p:nvSpPr>
        <p:spPr>
          <a:xfrm>
            <a:off x="951326" y="4785230"/>
            <a:ext cx="45720" cy="51435"/>
          </a:xfrm>
          <a:prstGeom prst="rect">
            <a:avLst/>
          </a:prstGeom>
        </p:spPr>
        <p:txBody>
          <a:bodyPr vert="horz" wrap="square" lIns="0" tIns="14604" rIns="0" bIns="0" rtlCol="0">
            <a:spAutoFit/>
          </a:bodyPr>
          <a:lstStyle/>
          <a:p>
            <a:pPr marL="12700">
              <a:lnSpc>
                <a:spcPct val="100000"/>
              </a:lnSpc>
              <a:spcBef>
                <a:spcPts val="114"/>
              </a:spcBef>
            </a:pPr>
            <a:r>
              <a:rPr sz="150" spc="-25" dirty="0">
                <a:latin typeface="Calibri"/>
                <a:cs typeface="Calibri"/>
              </a:rPr>
              <a:t>13</a:t>
            </a:r>
            <a:endParaRPr sz="150">
              <a:latin typeface="Calibri"/>
              <a:cs typeface="Calibri"/>
            </a:endParaRPr>
          </a:p>
        </p:txBody>
      </p:sp>
      <p:sp>
        <p:nvSpPr>
          <p:cNvPr id="65" name="object 65"/>
          <p:cNvSpPr txBox="1"/>
          <p:nvPr/>
        </p:nvSpPr>
        <p:spPr>
          <a:xfrm>
            <a:off x="271290" y="4813675"/>
            <a:ext cx="319405" cy="51435"/>
          </a:xfrm>
          <a:prstGeom prst="rect">
            <a:avLst/>
          </a:prstGeom>
        </p:spPr>
        <p:txBody>
          <a:bodyPr vert="horz" wrap="square" lIns="0" tIns="14604" rIns="0" bIns="0" rtlCol="0">
            <a:spAutoFit/>
          </a:bodyPr>
          <a:lstStyle/>
          <a:p>
            <a:pPr marL="12700">
              <a:lnSpc>
                <a:spcPct val="100000"/>
              </a:lnSpc>
              <a:spcBef>
                <a:spcPts val="114"/>
              </a:spcBef>
            </a:pPr>
            <a:r>
              <a:rPr sz="150" dirty="0">
                <a:latin typeface="Calibri"/>
                <a:cs typeface="Calibri"/>
              </a:rPr>
              <a:t>A0E/A05</a:t>
            </a:r>
            <a:r>
              <a:rPr sz="150" spc="10" dirty="0">
                <a:latin typeface="Calibri"/>
                <a:cs typeface="Calibri"/>
              </a:rPr>
              <a:t> </a:t>
            </a:r>
            <a:r>
              <a:rPr sz="150" dirty="0">
                <a:latin typeface="Calibri"/>
                <a:cs typeface="Calibri"/>
              </a:rPr>
              <a:t>EXCEPT</a:t>
            </a:r>
            <a:r>
              <a:rPr sz="150" spc="20" dirty="0">
                <a:latin typeface="Calibri"/>
                <a:cs typeface="Calibri"/>
              </a:rPr>
              <a:t> </a:t>
            </a:r>
            <a:r>
              <a:rPr sz="150" dirty="0">
                <a:latin typeface="Calibri"/>
                <a:cs typeface="Calibri"/>
              </a:rPr>
              <a:t>REQN</a:t>
            </a:r>
            <a:r>
              <a:rPr sz="150" spc="30" dirty="0">
                <a:latin typeface="Calibri"/>
                <a:cs typeface="Calibri"/>
              </a:rPr>
              <a:t> </a:t>
            </a:r>
            <a:r>
              <a:rPr sz="150" dirty="0">
                <a:latin typeface="Calibri"/>
                <a:cs typeface="Calibri"/>
              </a:rPr>
              <a:t>DSS</a:t>
            </a:r>
            <a:r>
              <a:rPr sz="150" spc="30" dirty="0">
                <a:latin typeface="Calibri"/>
                <a:cs typeface="Calibri"/>
              </a:rPr>
              <a:t> </a:t>
            </a:r>
            <a:r>
              <a:rPr sz="150" spc="-10" dirty="0">
                <a:latin typeface="Calibri"/>
                <a:cs typeface="Calibri"/>
              </a:rPr>
              <a:t>ENTRY</a:t>
            </a:r>
            <a:endParaRPr sz="150">
              <a:latin typeface="Calibri"/>
              <a:cs typeface="Calibri"/>
            </a:endParaRPr>
          </a:p>
        </p:txBody>
      </p:sp>
      <p:sp>
        <p:nvSpPr>
          <p:cNvPr id="66" name="object 66"/>
          <p:cNvSpPr txBox="1"/>
          <p:nvPr/>
        </p:nvSpPr>
        <p:spPr>
          <a:xfrm>
            <a:off x="951326" y="4813675"/>
            <a:ext cx="45720" cy="51435"/>
          </a:xfrm>
          <a:prstGeom prst="rect">
            <a:avLst/>
          </a:prstGeom>
        </p:spPr>
        <p:txBody>
          <a:bodyPr vert="horz" wrap="square" lIns="0" tIns="14604" rIns="0" bIns="0" rtlCol="0">
            <a:spAutoFit/>
          </a:bodyPr>
          <a:lstStyle/>
          <a:p>
            <a:pPr marL="12700">
              <a:lnSpc>
                <a:spcPct val="100000"/>
              </a:lnSpc>
              <a:spcBef>
                <a:spcPts val="114"/>
              </a:spcBef>
            </a:pPr>
            <a:r>
              <a:rPr sz="150" spc="-25" dirty="0">
                <a:latin typeface="Calibri"/>
                <a:cs typeface="Calibri"/>
              </a:rPr>
              <a:t>12</a:t>
            </a:r>
            <a:endParaRPr sz="150">
              <a:latin typeface="Calibri"/>
              <a:cs typeface="Calibri"/>
            </a:endParaRPr>
          </a:p>
        </p:txBody>
      </p:sp>
      <p:sp>
        <p:nvSpPr>
          <p:cNvPr id="67" name="object 67"/>
          <p:cNvSpPr txBox="1"/>
          <p:nvPr/>
        </p:nvSpPr>
        <p:spPr>
          <a:xfrm>
            <a:off x="271290" y="4842119"/>
            <a:ext cx="116205" cy="51435"/>
          </a:xfrm>
          <a:prstGeom prst="rect">
            <a:avLst/>
          </a:prstGeom>
        </p:spPr>
        <p:txBody>
          <a:bodyPr vert="horz" wrap="square" lIns="0" tIns="14604" rIns="0" bIns="0" rtlCol="0">
            <a:spAutoFit/>
          </a:bodyPr>
          <a:lstStyle/>
          <a:p>
            <a:pPr marL="12700">
              <a:lnSpc>
                <a:spcPct val="100000"/>
              </a:lnSpc>
              <a:spcBef>
                <a:spcPts val="114"/>
              </a:spcBef>
            </a:pPr>
            <a:r>
              <a:rPr sz="150" spc="-10" dirty="0">
                <a:latin typeface="Calibri"/>
                <a:cs typeface="Calibri"/>
              </a:rPr>
              <a:t>TRACKING</a:t>
            </a:r>
            <a:endParaRPr sz="150">
              <a:latin typeface="Calibri"/>
              <a:cs typeface="Calibri"/>
            </a:endParaRPr>
          </a:p>
        </p:txBody>
      </p:sp>
      <p:sp>
        <p:nvSpPr>
          <p:cNvPr id="68" name="object 68"/>
          <p:cNvSpPr txBox="1"/>
          <p:nvPr/>
        </p:nvSpPr>
        <p:spPr>
          <a:xfrm>
            <a:off x="951326" y="4842119"/>
            <a:ext cx="45720" cy="51435"/>
          </a:xfrm>
          <a:prstGeom prst="rect">
            <a:avLst/>
          </a:prstGeom>
        </p:spPr>
        <p:txBody>
          <a:bodyPr vert="horz" wrap="square" lIns="0" tIns="14604" rIns="0" bIns="0" rtlCol="0">
            <a:spAutoFit/>
          </a:bodyPr>
          <a:lstStyle/>
          <a:p>
            <a:pPr marL="12700">
              <a:lnSpc>
                <a:spcPct val="100000"/>
              </a:lnSpc>
              <a:spcBef>
                <a:spcPts val="114"/>
              </a:spcBef>
            </a:pPr>
            <a:r>
              <a:rPr sz="150" spc="-25" dirty="0">
                <a:latin typeface="Calibri"/>
                <a:cs typeface="Calibri"/>
              </a:rPr>
              <a:t>11</a:t>
            </a:r>
            <a:endParaRPr sz="150">
              <a:latin typeface="Calibri"/>
              <a:cs typeface="Calibri"/>
            </a:endParaRPr>
          </a:p>
        </p:txBody>
      </p:sp>
      <p:sp>
        <p:nvSpPr>
          <p:cNvPr id="69" name="object 69"/>
          <p:cNvSpPr txBox="1"/>
          <p:nvPr/>
        </p:nvSpPr>
        <p:spPr>
          <a:xfrm>
            <a:off x="271290" y="4870563"/>
            <a:ext cx="357505" cy="51435"/>
          </a:xfrm>
          <a:prstGeom prst="rect">
            <a:avLst/>
          </a:prstGeom>
        </p:spPr>
        <p:txBody>
          <a:bodyPr vert="horz" wrap="square" lIns="0" tIns="14604" rIns="0" bIns="0" rtlCol="0">
            <a:spAutoFit/>
          </a:bodyPr>
          <a:lstStyle/>
          <a:p>
            <a:pPr marL="12700">
              <a:lnSpc>
                <a:spcPct val="100000"/>
              </a:lnSpc>
              <a:spcBef>
                <a:spcPts val="114"/>
              </a:spcBef>
            </a:pPr>
            <a:r>
              <a:rPr sz="150" dirty="0">
                <a:latin typeface="Calibri"/>
                <a:cs typeface="Calibri"/>
              </a:rPr>
              <a:t>FUELSMANAGER</a:t>
            </a:r>
            <a:r>
              <a:rPr sz="150" spc="30" dirty="0">
                <a:latin typeface="Calibri"/>
                <a:cs typeface="Calibri"/>
              </a:rPr>
              <a:t> </a:t>
            </a:r>
            <a:r>
              <a:rPr sz="150" dirty="0">
                <a:latin typeface="Calibri"/>
                <a:cs typeface="Calibri"/>
              </a:rPr>
              <a:t>DEFENSE</a:t>
            </a:r>
            <a:r>
              <a:rPr sz="150" spc="30" dirty="0">
                <a:latin typeface="Calibri"/>
                <a:cs typeface="Calibri"/>
              </a:rPr>
              <a:t> </a:t>
            </a:r>
            <a:r>
              <a:rPr sz="150" spc="-10" dirty="0">
                <a:latin typeface="Calibri"/>
                <a:cs typeface="Calibri"/>
              </a:rPr>
              <a:t>ENTERPRISE</a:t>
            </a:r>
            <a:endParaRPr sz="150">
              <a:latin typeface="Calibri"/>
              <a:cs typeface="Calibri"/>
            </a:endParaRPr>
          </a:p>
        </p:txBody>
      </p:sp>
      <p:sp>
        <p:nvSpPr>
          <p:cNvPr id="70" name="object 70"/>
          <p:cNvSpPr txBox="1"/>
          <p:nvPr/>
        </p:nvSpPr>
        <p:spPr>
          <a:xfrm>
            <a:off x="955593" y="4870563"/>
            <a:ext cx="36830" cy="51435"/>
          </a:xfrm>
          <a:prstGeom prst="rect">
            <a:avLst/>
          </a:prstGeom>
        </p:spPr>
        <p:txBody>
          <a:bodyPr vert="horz" wrap="square" lIns="0" tIns="14604" rIns="0" bIns="0" rtlCol="0">
            <a:spAutoFit/>
          </a:bodyPr>
          <a:lstStyle/>
          <a:p>
            <a:pPr algn="ctr">
              <a:lnSpc>
                <a:spcPct val="100000"/>
              </a:lnSpc>
              <a:spcBef>
                <a:spcPts val="114"/>
              </a:spcBef>
            </a:pPr>
            <a:r>
              <a:rPr sz="150" spc="-50" dirty="0">
                <a:latin typeface="Calibri"/>
                <a:cs typeface="Calibri"/>
              </a:rPr>
              <a:t>8</a:t>
            </a:r>
            <a:endParaRPr sz="150">
              <a:latin typeface="Calibri"/>
              <a:cs typeface="Calibri"/>
            </a:endParaRPr>
          </a:p>
        </p:txBody>
      </p:sp>
      <p:sp>
        <p:nvSpPr>
          <p:cNvPr id="71" name="object 71"/>
          <p:cNvSpPr txBox="1"/>
          <p:nvPr/>
        </p:nvSpPr>
        <p:spPr>
          <a:xfrm>
            <a:off x="271290" y="4899007"/>
            <a:ext cx="106045" cy="51435"/>
          </a:xfrm>
          <a:prstGeom prst="rect">
            <a:avLst/>
          </a:prstGeom>
        </p:spPr>
        <p:txBody>
          <a:bodyPr vert="horz" wrap="square" lIns="0" tIns="14604" rIns="0" bIns="0" rtlCol="0">
            <a:spAutoFit/>
          </a:bodyPr>
          <a:lstStyle/>
          <a:p>
            <a:pPr marL="12700">
              <a:lnSpc>
                <a:spcPct val="100000"/>
              </a:lnSpc>
              <a:spcBef>
                <a:spcPts val="114"/>
              </a:spcBef>
            </a:pPr>
            <a:r>
              <a:rPr sz="150" spc="-10" dirty="0">
                <a:latin typeface="Calibri"/>
                <a:cs typeface="Calibri"/>
              </a:rPr>
              <a:t>FEDMALL</a:t>
            </a:r>
            <a:endParaRPr sz="150">
              <a:latin typeface="Calibri"/>
              <a:cs typeface="Calibri"/>
            </a:endParaRPr>
          </a:p>
        </p:txBody>
      </p:sp>
      <p:sp>
        <p:nvSpPr>
          <p:cNvPr id="72" name="object 72"/>
          <p:cNvSpPr txBox="1"/>
          <p:nvPr/>
        </p:nvSpPr>
        <p:spPr>
          <a:xfrm>
            <a:off x="955593" y="4899007"/>
            <a:ext cx="36830" cy="51435"/>
          </a:xfrm>
          <a:prstGeom prst="rect">
            <a:avLst/>
          </a:prstGeom>
        </p:spPr>
        <p:txBody>
          <a:bodyPr vert="horz" wrap="square" lIns="0" tIns="14604" rIns="0" bIns="0" rtlCol="0">
            <a:spAutoFit/>
          </a:bodyPr>
          <a:lstStyle/>
          <a:p>
            <a:pPr algn="ctr">
              <a:lnSpc>
                <a:spcPct val="100000"/>
              </a:lnSpc>
              <a:spcBef>
                <a:spcPts val="114"/>
              </a:spcBef>
            </a:pPr>
            <a:r>
              <a:rPr sz="150" spc="-50" dirty="0">
                <a:latin typeface="Calibri"/>
                <a:cs typeface="Calibri"/>
              </a:rPr>
              <a:t>8</a:t>
            </a:r>
            <a:endParaRPr sz="150">
              <a:latin typeface="Calibri"/>
              <a:cs typeface="Calibri"/>
            </a:endParaRPr>
          </a:p>
        </p:txBody>
      </p:sp>
      <p:sp>
        <p:nvSpPr>
          <p:cNvPr id="73" name="object 73"/>
          <p:cNvSpPr txBox="1"/>
          <p:nvPr/>
        </p:nvSpPr>
        <p:spPr>
          <a:xfrm>
            <a:off x="271290" y="4927452"/>
            <a:ext cx="84455" cy="51435"/>
          </a:xfrm>
          <a:prstGeom prst="rect">
            <a:avLst/>
          </a:prstGeom>
        </p:spPr>
        <p:txBody>
          <a:bodyPr vert="horz" wrap="square" lIns="0" tIns="14604" rIns="0" bIns="0" rtlCol="0">
            <a:spAutoFit/>
          </a:bodyPr>
          <a:lstStyle/>
          <a:p>
            <a:pPr marL="12700">
              <a:lnSpc>
                <a:spcPct val="100000"/>
              </a:lnSpc>
              <a:spcBef>
                <a:spcPts val="114"/>
              </a:spcBef>
            </a:pPr>
            <a:r>
              <a:rPr sz="150" spc="-10" dirty="0">
                <a:latin typeface="Calibri"/>
                <a:cs typeface="Calibri"/>
              </a:rPr>
              <a:t>OTHER</a:t>
            </a:r>
            <a:endParaRPr sz="150">
              <a:latin typeface="Calibri"/>
              <a:cs typeface="Calibri"/>
            </a:endParaRPr>
          </a:p>
        </p:txBody>
      </p:sp>
      <p:sp>
        <p:nvSpPr>
          <p:cNvPr id="74" name="object 74"/>
          <p:cNvSpPr txBox="1"/>
          <p:nvPr/>
        </p:nvSpPr>
        <p:spPr>
          <a:xfrm>
            <a:off x="955593" y="4927452"/>
            <a:ext cx="36830" cy="51435"/>
          </a:xfrm>
          <a:prstGeom prst="rect">
            <a:avLst/>
          </a:prstGeom>
        </p:spPr>
        <p:txBody>
          <a:bodyPr vert="horz" wrap="square" lIns="0" tIns="14604" rIns="0" bIns="0" rtlCol="0">
            <a:spAutoFit/>
          </a:bodyPr>
          <a:lstStyle/>
          <a:p>
            <a:pPr algn="ctr">
              <a:lnSpc>
                <a:spcPct val="100000"/>
              </a:lnSpc>
              <a:spcBef>
                <a:spcPts val="114"/>
              </a:spcBef>
            </a:pPr>
            <a:r>
              <a:rPr sz="150" spc="-50" dirty="0">
                <a:latin typeface="Calibri"/>
                <a:cs typeface="Calibri"/>
              </a:rPr>
              <a:t>8</a:t>
            </a:r>
            <a:endParaRPr sz="150">
              <a:latin typeface="Calibri"/>
              <a:cs typeface="Calibri"/>
            </a:endParaRPr>
          </a:p>
        </p:txBody>
      </p:sp>
      <p:sp>
        <p:nvSpPr>
          <p:cNvPr id="75" name="object 75"/>
          <p:cNvSpPr txBox="1"/>
          <p:nvPr/>
        </p:nvSpPr>
        <p:spPr>
          <a:xfrm>
            <a:off x="271290" y="4955896"/>
            <a:ext cx="254635" cy="51435"/>
          </a:xfrm>
          <a:prstGeom prst="rect">
            <a:avLst/>
          </a:prstGeom>
        </p:spPr>
        <p:txBody>
          <a:bodyPr vert="horz" wrap="square" lIns="0" tIns="14604" rIns="0" bIns="0" rtlCol="0">
            <a:spAutoFit/>
          </a:bodyPr>
          <a:lstStyle/>
          <a:p>
            <a:pPr marL="12700">
              <a:lnSpc>
                <a:spcPct val="100000"/>
              </a:lnSpc>
              <a:spcBef>
                <a:spcPts val="114"/>
              </a:spcBef>
            </a:pPr>
            <a:r>
              <a:rPr sz="150" dirty="0">
                <a:latin typeface="Calibri"/>
                <a:cs typeface="Calibri"/>
              </a:rPr>
              <a:t>EXPEDITE</a:t>
            </a:r>
            <a:r>
              <a:rPr sz="150" spc="30" dirty="0">
                <a:latin typeface="Calibri"/>
                <a:cs typeface="Calibri"/>
              </a:rPr>
              <a:t> </a:t>
            </a:r>
            <a:r>
              <a:rPr sz="150" dirty="0">
                <a:latin typeface="Calibri"/>
                <a:cs typeface="Calibri"/>
              </a:rPr>
              <a:t>DIST</a:t>
            </a:r>
            <a:r>
              <a:rPr sz="150" spc="30" dirty="0">
                <a:latin typeface="Calibri"/>
                <a:cs typeface="Calibri"/>
              </a:rPr>
              <a:t> </a:t>
            </a:r>
            <a:r>
              <a:rPr sz="150" spc="-10" dirty="0">
                <a:latin typeface="Calibri"/>
                <a:cs typeface="Calibri"/>
              </a:rPr>
              <a:t>SHIPMENTS</a:t>
            </a:r>
            <a:endParaRPr sz="150">
              <a:latin typeface="Calibri"/>
              <a:cs typeface="Calibri"/>
            </a:endParaRPr>
          </a:p>
        </p:txBody>
      </p:sp>
      <p:sp>
        <p:nvSpPr>
          <p:cNvPr id="76" name="object 76"/>
          <p:cNvSpPr txBox="1"/>
          <p:nvPr/>
        </p:nvSpPr>
        <p:spPr>
          <a:xfrm>
            <a:off x="955593" y="4955896"/>
            <a:ext cx="36830" cy="51435"/>
          </a:xfrm>
          <a:prstGeom prst="rect">
            <a:avLst/>
          </a:prstGeom>
        </p:spPr>
        <p:txBody>
          <a:bodyPr vert="horz" wrap="square" lIns="0" tIns="14604" rIns="0" bIns="0" rtlCol="0">
            <a:spAutoFit/>
          </a:bodyPr>
          <a:lstStyle/>
          <a:p>
            <a:pPr algn="ctr">
              <a:lnSpc>
                <a:spcPct val="100000"/>
              </a:lnSpc>
              <a:spcBef>
                <a:spcPts val="114"/>
              </a:spcBef>
            </a:pPr>
            <a:r>
              <a:rPr sz="150" spc="-50" dirty="0">
                <a:latin typeface="Calibri"/>
                <a:cs typeface="Calibri"/>
              </a:rPr>
              <a:t>6</a:t>
            </a:r>
            <a:endParaRPr sz="150">
              <a:latin typeface="Calibri"/>
              <a:cs typeface="Calibri"/>
            </a:endParaRPr>
          </a:p>
        </p:txBody>
      </p:sp>
      <p:sp>
        <p:nvSpPr>
          <p:cNvPr id="77" name="object 77"/>
          <p:cNvSpPr txBox="1"/>
          <p:nvPr/>
        </p:nvSpPr>
        <p:spPr>
          <a:xfrm>
            <a:off x="496083" y="5327187"/>
            <a:ext cx="64135" cy="51435"/>
          </a:xfrm>
          <a:prstGeom prst="rect">
            <a:avLst/>
          </a:prstGeom>
        </p:spPr>
        <p:txBody>
          <a:bodyPr vert="horz" wrap="square" lIns="0" tIns="14604" rIns="0" bIns="0" rtlCol="0">
            <a:spAutoFit/>
          </a:bodyPr>
          <a:lstStyle/>
          <a:p>
            <a:pPr marL="12700">
              <a:lnSpc>
                <a:spcPct val="100000"/>
              </a:lnSpc>
              <a:spcBef>
                <a:spcPts val="114"/>
              </a:spcBef>
            </a:pPr>
            <a:r>
              <a:rPr sz="150" b="1" spc="-25" dirty="0">
                <a:latin typeface="Calibri"/>
                <a:cs typeface="Calibri"/>
              </a:rPr>
              <a:t>NSN</a:t>
            </a:r>
            <a:endParaRPr sz="150">
              <a:latin typeface="Calibri"/>
              <a:cs typeface="Calibri"/>
            </a:endParaRPr>
          </a:p>
        </p:txBody>
      </p:sp>
      <p:sp>
        <p:nvSpPr>
          <p:cNvPr id="78" name="object 78"/>
          <p:cNvSpPr txBox="1"/>
          <p:nvPr/>
        </p:nvSpPr>
        <p:spPr>
          <a:xfrm>
            <a:off x="908646" y="5327187"/>
            <a:ext cx="130175" cy="51435"/>
          </a:xfrm>
          <a:prstGeom prst="rect">
            <a:avLst/>
          </a:prstGeom>
        </p:spPr>
        <p:txBody>
          <a:bodyPr vert="horz" wrap="square" lIns="0" tIns="14604" rIns="0" bIns="0" rtlCol="0">
            <a:spAutoFit/>
          </a:bodyPr>
          <a:lstStyle/>
          <a:p>
            <a:pPr marL="12700">
              <a:lnSpc>
                <a:spcPct val="100000"/>
              </a:lnSpc>
              <a:spcBef>
                <a:spcPts val="114"/>
              </a:spcBef>
            </a:pPr>
            <a:r>
              <a:rPr sz="150" b="1" dirty="0">
                <a:latin typeface="Calibri"/>
                <a:cs typeface="Calibri"/>
              </a:rPr>
              <a:t>ITEM</a:t>
            </a:r>
            <a:r>
              <a:rPr sz="150" b="1" spc="25" dirty="0">
                <a:latin typeface="Calibri"/>
                <a:cs typeface="Calibri"/>
              </a:rPr>
              <a:t> </a:t>
            </a:r>
            <a:r>
              <a:rPr sz="150" b="1" spc="-20" dirty="0">
                <a:latin typeface="Calibri"/>
                <a:cs typeface="Calibri"/>
              </a:rPr>
              <a:t>NAME</a:t>
            </a:r>
            <a:endParaRPr sz="150">
              <a:latin typeface="Calibri"/>
              <a:cs typeface="Calibri"/>
            </a:endParaRPr>
          </a:p>
        </p:txBody>
      </p:sp>
      <p:sp>
        <p:nvSpPr>
          <p:cNvPr id="79" name="object 79"/>
          <p:cNvSpPr txBox="1"/>
          <p:nvPr/>
        </p:nvSpPr>
        <p:spPr>
          <a:xfrm>
            <a:off x="450512" y="5357216"/>
            <a:ext cx="155575" cy="51435"/>
          </a:xfrm>
          <a:prstGeom prst="rect">
            <a:avLst/>
          </a:prstGeom>
        </p:spPr>
        <p:txBody>
          <a:bodyPr vert="horz" wrap="square" lIns="0" tIns="14604" rIns="0" bIns="0" rtlCol="0">
            <a:spAutoFit/>
          </a:bodyPr>
          <a:lstStyle/>
          <a:p>
            <a:pPr marL="12700">
              <a:lnSpc>
                <a:spcPct val="100000"/>
              </a:lnSpc>
              <a:spcBef>
                <a:spcPts val="114"/>
              </a:spcBef>
            </a:pPr>
            <a:r>
              <a:rPr sz="150" spc="-10" dirty="0">
                <a:latin typeface="Calibri"/>
                <a:cs typeface="Calibri"/>
              </a:rPr>
              <a:t>5330001867745</a:t>
            </a:r>
            <a:endParaRPr sz="150">
              <a:latin typeface="Calibri"/>
              <a:cs typeface="Calibri"/>
            </a:endParaRPr>
          </a:p>
        </p:txBody>
      </p:sp>
      <p:sp>
        <p:nvSpPr>
          <p:cNvPr id="80" name="object 80"/>
          <p:cNvSpPr txBox="1"/>
          <p:nvPr/>
        </p:nvSpPr>
        <p:spPr>
          <a:xfrm>
            <a:off x="764909" y="5357216"/>
            <a:ext cx="165735" cy="51435"/>
          </a:xfrm>
          <a:prstGeom prst="rect">
            <a:avLst/>
          </a:prstGeom>
        </p:spPr>
        <p:txBody>
          <a:bodyPr vert="horz" wrap="square" lIns="0" tIns="14604" rIns="0" bIns="0" rtlCol="0">
            <a:spAutoFit/>
          </a:bodyPr>
          <a:lstStyle/>
          <a:p>
            <a:pPr marL="12700">
              <a:lnSpc>
                <a:spcPct val="100000"/>
              </a:lnSpc>
              <a:spcBef>
                <a:spcPts val="114"/>
              </a:spcBef>
            </a:pPr>
            <a:r>
              <a:rPr sz="150" spc="-10" dirty="0">
                <a:latin typeface="Calibri"/>
                <a:cs typeface="Calibri"/>
              </a:rPr>
              <a:t>SEAL,GUN,PORT</a:t>
            </a:r>
            <a:endParaRPr sz="150">
              <a:latin typeface="Calibri"/>
              <a:cs typeface="Calibri"/>
            </a:endParaRPr>
          </a:p>
        </p:txBody>
      </p:sp>
      <p:sp>
        <p:nvSpPr>
          <p:cNvPr id="81" name="object 81"/>
          <p:cNvSpPr txBox="1"/>
          <p:nvPr/>
        </p:nvSpPr>
        <p:spPr>
          <a:xfrm>
            <a:off x="450512" y="5385668"/>
            <a:ext cx="155575" cy="51435"/>
          </a:xfrm>
          <a:prstGeom prst="rect">
            <a:avLst/>
          </a:prstGeom>
        </p:spPr>
        <p:txBody>
          <a:bodyPr vert="horz" wrap="square" lIns="0" tIns="14604" rIns="0" bIns="0" rtlCol="0">
            <a:spAutoFit/>
          </a:bodyPr>
          <a:lstStyle/>
          <a:p>
            <a:pPr marL="12700">
              <a:lnSpc>
                <a:spcPct val="100000"/>
              </a:lnSpc>
              <a:spcBef>
                <a:spcPts val="114"/>
              </a:spcBef>
            </a:pPr>
            <a:r>
              <a:rPr sz="150" spc="-10" dirty="0">
                <a:latin typeface="Calibri"/>
                <a:cs typeface="Calibri"/>
              </a:rPr>
              <a:t>1560014864893</a:t>
            </a:r>
            <a:endParaRPr sz="150">
              <a:latin typeface="Calibri"/>
              <a:cs typeface="Calibri"/>
            </a:endParaRPr>
          </a:p>
        </p:txBody>
      </p:sp>
      <p:sp>
        <p:nvSpPr>
          <p:cNvPr id="82" name="object 82"/>
          <p:cNvSpPr txBox="1"/>
          <p:nvPr/>
        </p:nvSpPr>
        <p:spPr>
          <a:xfrm>
            <a:off x="764909" y="5385668"/>
            <a:ext cx="289560" cy="51435"/>
          </a:xfrm>
          <a:prstGeom prst="rect">
            <a:avLst/>
          </a:prstGeom>
        </p:spPr>
        <p:txBody>
          <a:bodyPr vert="horz" wrap="square" lIns="0" tIns="14604" rIns="0" bIns="0" rtlCol="0">
            <a:spAutoFit/>
          </a:bodyPr>
          <a:lstStyle/>
          <a:p>
            <a:pPr marL="12700">
              <a:lnSpc>
                <a:spcPct val="100000"/>
              </a:lnSpc>
              <a:spcBef>
                <a:spcPts val="114"/>
              </a:spcBef>
            </a:pPr>
            <a:r>
              <a:rPr sz="150" dirty="0">
                <a:latin typeface="Calibri"/>
                <a:cs typeface="Calibri"/>
              </a:rPr>
              <a:t>WINDSHIELD</a:t>
            </a:r>
            <a:r>
              <a:rPr sz="150" spc="60" dirty="0">
                <a:latin typeface="Calibri"/>
                <a:cs typeface="Calibri"/>
              </a:rPr>
              <a:t> </a:t>
            </a:r>
            <a:r>
              <a:rPr sz="150" spc="-10" dirty="0">
                <a:latin typeface="Calibri"/>
                <a:cs typeface="Calibri"/>
              </a:rPr>
              <a:t>PANEL,AIRCRAFT</a:t>
            </a:r>
            <a:endParaRPr sz="150">
              <a:latin typeface="Calibri"/>
              <a:cs typeface="Calibri"/>
            </a:endParaRPr>
          </a:p>
        </p:txBody>
      </p:sp>
      <p:sp>
        <p:nvSpPr>
          <p:cNvPr id="83" name="object 83"/>
          <p:cNvSpPr txBox="1"/>
          <p:nvPr/>
        </p:nvSpPr>
        <p:spPr>
          <a:xfrm>
            <a:off x="450512" y="5414120"/>
            <a:ext cx="155575" cy="51435"/>
          </a:xfrm>
          <a:prstGeom prst="rect">
            <a:avLst/>
          </a:prstGeom>
        </p:spPr>
        <p:txBody>
          <a:bodyPr vert="horz" wrap="square" lIns="0" tIns="14604" rIns="0" bIns="0" rtlCol="0">
            <a:spAutoFit/>
          </a:bodyPr>
          <a:lstStyle/>
          <a:p>
            <a:pPr marL="12700">
              <a:lnSpc>
                <a:spcPct val="100000"/>
              </a:lnSpc>
              <a:spcBef>
                <a:spcPts val="114"/>
              </a:spcBef>
            </a:pPr>
            <a:r>
              <a:rPr sz="150" spc="-10" dirty="0">
                <a:latin typeface="Calibri"/>
                <a:cs typeface="Calibri"/>
              </a:rPr>
              <a:t>4240014983194</a:t>
            </a:r>
            <a:endParaRPr sz="150">
              <a:latin typeface="Calibri"/>
              <a:cs typeface="Calibri"/>
            </a:endParaRPr>
          </a:p>
        </p:txBody>
      </p:sp>
      <p:sp>
        <p:nvSpPr>
          <p:cNvPr id="84" name="object 84"/>
          <p:cNvSpPr txBox="1"/>
          <p:nvPr/>
        </p:nvSpPr>
        <p:spPr>
          <a:xfrm>
            <a:off x="764909" y="5414121"/>
            <a:ext cx="210820" cy="51435"/>
          </a:xfrm>
          <a:prstGeom prst="rect">
            <a:avLst/>
          </a:prstGeom>
        </p:spPr>
        <p:txBody>
          <a:bodyPr vert="horz" wrap="square" lIns="0" tIns="14604" rIns="0" bIns="0" rtlCol="0">
            <a:spAutoFit/>
          </a:bodyPr>
          <a:lstStyle/>
          <a:p>
            <a:pPr marL="12700">
              <a:lnSpc>
                <a:spcPct val="100000"/>
              </a:lnSpc>
              <a:spcBef>
                <a:spcPts val="114"/>
              </a:spcBef>
            </a:pPr>
            <a:r>
              <a:rPr sz="150" dirty="0">
                <a:latin typeface="Calibri"/>
                <a:cs typeface="Calibri"/>
              </a:rPr>
              <a:t>SHELTER,FIRE,M-</a:t>
            </a:r>
            <a:r>
              <a:rPr sz="150" spc="-20" dirty="0">
                <a:latin typeface="Calibri"/>
                <a:cs typeface="Calibri"/>
              </a:rPr>
              <a:t>2002</a:t>
            </a:r>
            <a:endParaRPr sz="150">
              <a:latin typeface="Calibri"/>
              <a:cs typeface="Calibri"/>
            </a:endParaRPr>
          </a:p>
        </p:txBody>
      </p:sp>
      <p:sp>
        <p:nvSpPr>
          <p:cNvPr id="85" name="object 85"/>
          <p:cNvSpPr txBox="1"/>
          <p:nvPr/>
        </p:nvSpPr>
        <p:spPr>
          <a:xfrm>
            <a:off x="450512" y="5442572"/>
            <a:ext cx="155575" cy="51435"/>
          </a:xfrm>
          <a:prstGeom prst="rect">
            <a:avLst/>
          </a:prstGeom>
        </p:spPr>
        <p:txBody>
          <a:bodyPr vert="horz" wrap="square" lIns="0" tIns="14604" rIns="0" bIns="0" rtlCol="0">
            <a:spAutoFit/>
          </a:bodyPr>
          <a:lstStyle/>
          <a:p>
            <a:pPr marL="12700">
              <a:lnSpc>
                <a:spcPct val="100000"/>
              </a:lnSpc>
              <a:spcBef>
                <a:spcPts val="114"/>
              </a:spcBef>
            </a:pPr>
            <a:r>
              <a:rPr sz="150" spc="-10" dirty="0">
                <a:latin typeface="Calibri"/>
                <a:cs typeface="Calibri"/>
              </a:rPr>
              <a:t>9540000279172</a:t>
            </a:r>
            <a:endParaRPr sz="150">
              <a:latin typeface="Calibri"/>
              <a:cs typeface="Calibri"/>
            </a:endParaRPr>
          </a:p>
        </p:txBody>
      </p:sp>
      <p:sp>
        <p:nvSpPr>
          <p:cNvPr id="86" name="object 86"/>
          <p:cNvSpPr txBox="1"/>
          <p:nvPr/>
        </p:nvSpPr>
        <p:spPr>
          <a:xfrm>
            <a:off x="764909" y="5442573"/>
            <a:ext cx="201295" cy="51435"/>
          </a:xfrm>
          <a:prstGeom prst="rect">
            <a:avLst/>
          </a:prstGeom>
        </p:spPr>
        <p:txBody>
          <a:bodyPr vert="horz" wrap="square" lIns="0" tIns="14604" rIns="0" bIns="0" rtlCol="0">
            <a:spAutoFit/>
          </a:bodyPr>
          <a:lstStyle/>
          <a:p>
            <a:pPr marL="12700">
              <a:lnSpc>
                <a:spcPct val="100000"/>
              </a:lnSpc>
              <a:spcBef>
                <a:spcPts val="114"/>
              </a:spcBef>
            </a:pPr>
            <a:r>
              <a:rPr sz="150" spc="-10" dirty="0">
                <a:latin typeface="Calibri"/>
                <a:cs typeface="Calibri"/>
              </a:rPr>
              <a:t>ANGLE,STRUCTURAL</a:t>
            </a:r>
            <a:endParaRPr sz="150">
              <a:latin typeface="Calibri"/>
              <a:cs typeface="Calibri"/>
            </a:endParaRPr>
          </a:p>
        </p:txBody>
      </p:sp>
      <p:sp>
        <p:nvSpPr>
          <p:cNvPr id="87" name="object 87"/>
          <p:cNvSpPr txBox="1"/>
          <p:nvPr/>
        </p:nvSpPr>
        <p:spPr>
          <a:xfrm>
            <a:off x="450512" y="5471025"/>
            <a:ext cx="155575" cy="51435"/>
          </a:xfrm>
          <a:prstGeom prst="rect">
            <a:avLst/>
          </a:prstGeom>
        </p:spPr>
        <p:txBody>
          <a:bodyPr vert="horz" wrap="square" lIns="0" tIns="14604" rIns="0" bIns="0" rtlCol="0">
            <a:spAutoFit/>
          </a:bodyPr>
          <a:lstStyle/>
          <a:p>
            <a:pPr marL="12700">
              <a:lnSpc>
                <a:spcPct val="100000"/>
              </a:lnSpc>
              <a:spcBef>
                <a:spcPts val="114"/>
              </a:spcBef>
            </a:pPr>
            <a:r>
              <a:rPr sz="150" spc="-10" dirty="0">
                <a:latin typeface="Calibri"/>
                <a:cs typeface="Calibri"/>
              </a:rPr>
              <a:t>6350015793126</a:t>
            </a:r>
            <a:endParaRPr sz="150">
              <a:latin typeface="Calibri"/>
              <a:cs typeface="Calibri"/>
            </a:endParaRPr>
          </a:p>
        </p:txBody>
      </p:sp>
      <p:sp>
        <p:nvSpPr>
          <p:cNvPr id="88" name="object 88"/>
          <p:cNvSpPr txBox="1"/>
          <p:nvPr/>
        </p:nvSpPr>
        <p:spPr>
          <a:xfrm>
            <a:off x="764909" y="5471025"/>
            <a:ext cx="320040" cy="51435"/>
          </a:xfrm>
          <a:prstGeom prst="rect">
            <a:avLst/>
          </a:prstGeom>
        </p:spPr>
        <p:txBody>
          <a:bodyPr vert="horz" wrap="square" lIns="0" tIns="14604" rIns="0" bIns="0" rtlCol="0">
            <a:spAutoFit/>
          </a:bodyPr>
          <a:lstStyle/>
          <a:p>
            <a:pPr marL="12700">
              <a:lnSpc>
                <a:spcPct val="100000"/>
              </a:lnSpc>
              <a:spcBef>
                <a:spcPts val="114"/>
              </a:spcBef>
            </a:pPr>
            <a:r>
              <a:rPr sz="150" dirty="0">
                <a:latin typeface="Calibri"/>
                <a:cs typeface="Calibri"/>
              </a:rPr>
              <a:t>TAG,ELECTRONIC</a:t>
            </a:r>
            <a:r>
              <a:rPr sz="150" spc="65" dirty="0">
                <a:latin typeface="Calibri"/>
                <a:cs typeface="Calibri"/>
              </a:rPr>
              <a:t> </a:t>
            </a:r>
            <a:r>
              <a:rPr sz="150" spc="-10" dirty="0">
                <a:latin typeface="Calibri"/>
                <a:cs typeface="Calibri"/>
              </a:rPr>
              <a:t>IDENTIFICATION</a:t>
            </a:r>
            <a:endParaRPr sz="150">
              <a:latin typeface="Calibri"/>
              <a:cs typeface="Calibri"/>
            </a:endParaRPr>
          </a:p>
        </p:txBody>
      </p:sp>
      <p:sp>
        <p:nvSpPr>
          <p:cNvPr id="89" name="object 89"/>
          <p:cNvSpPr txBox="1"/>
          <p:nvPr/>
        </p:nvSpPr>
        <p:spPr>
          <a:xfrm>
            <a:off x="450512" y="5499477"/>
            <a:ext cx="155575" cy="51435"/>
          </a:xfrm>
          <a:prstGeom prst="rect">
            <a:avLst/>
          </a:prstGeom>
        </p:spPr>
        <p:txBody>
          <a:bodyPr vert="horz" wrap="square" lIns="0" tIns="14604" rIns="0" bIns="0" rtlCol="0">
            <a:spAutoFit/>
          </a:bodyPr>
          <a:lstStyle/>
          <a:p>
            <a:pPr marL="12700">
              <a:lnSpc>
                <a:spcPct val="100000"/>
              </a:lnSpc>
              <a:spcBef>
                <a:spcPts val="114"/>
              </a:spcBef>
            </a:pPr>
            <a:r>
              <a:rPr sz="150" spc="-10" dirty="0">
                <a:latin typeface="Calibri"/>
                <a:cs typeface="Calibri"/>
              </a:rPr>
              <a:t>6850013266528</a:t>
            </a:r>
            <a:endParaRPr sz="150">
              <a:latin typeface="Calibri"/>
              <a:cs typeface="Calibri"/>
            </a:endParaRPr>
          </a:p>
        </p:txBody>
      </p:sp>
      <p:sp>
        <p:nvSpPr>
          <p:cNvPr id="90" name="object 90"/>
          <p:cNvSpPr txBox="1"/>
          <p:nvPr/>
        </p:nvSpPr>
        <p:spPr>
          <a:xfrm>
            <a:off x="764909" y="5499477"/>
            <a:ext cx="335915" cy="51435"/>
          </a:xfrm>
          <a:prstGeom prst="rect">
            <a:avLst/>
          </a:prstGeom>
        </p:spPr>
        <p:txBody>
          <a:bodyPr vert="horz" wrap="square" lIns="0" tIns="14604" rIns="0" bIns="0" rtlCol="0">
            <a:spAutoFit/>
          </a:bodyPr>
          <a:lstStyle/>
          <a:p>
            <a:pPr marL="12700">
              <a:lnSpc>
                <a:spcPct val="100000"/>
              </a:lnSpc>
              <a:spcBef>
                <a:spcPts val="114"/>
              </a:spcBef>
            </a:pPr>
            <a:r>
              <a:rPr sz="150" spc="-10" dirty="0">
                <a:latin typeface="Calibri"/>
                <a:cs typeface="Calibri"/>
              </a:rPr>
              <a:t>SOLUTION,PRESERVATION,CONCEN</a:t>
            </a:r>
            <a:endParaRPr sz="150">
              <a:latin typeface="Calibri"/>
              <a:cs typeface="Calibri"/>
            </a:endParaRPr>
          </a:p>
        </p:txBody>
      </p:sp>
      <p:sp>
        <p:nvSpPr>
          <p:cNvPr id="91" name="object 91"/>
          <p:cNvSpPr txBox="1"/>
          <p:nvPr/>
        </p:nvSpPr>
        <p:spPr>
          <a:xfrm>
            <a:off x="450512" y="5527928"/>
            <a:ext cx="155575" cy="51435"/>
          </a:xfrm>
          <a:prstGeom prst="rect">
            <a:avLst/>
          </a:prstGeom>
        </p:spPr>
        <p:txBody>
          <a:bodyPr vert="horz" wrap="square" lIns="0" tIns="14604" rIns="0" bIns="0" rtlCol="0">
            <a:spAutoFit/>
          </a:bodyPr>
          <a:lstStyle/>
          <a:p>
            <a:pPr marL="12700">
              <a:lnSpc>
                <a:spcPct val="100000"/>
              </a:lnSpc>
              <a:spcBef>
                <a:spcPts val="114"/>
              </a:spcBef>
            </a:pPr>
            <a:r>
              <a:rPr sz="150" spc="-10" dirty="0">
                <a:latin typeface="Calibri"/>
                <a:cs typeface="Calibri"/>
              </a:rPr>
              <a:t>3040016651836</a:t>
            </a:r>
            <a:endParaRPr sz="150">
              <a:latin typeface="Calibri"/>
              <a:cs typeface="Calibri"/>
            </a:endParaRPr>
          </a:p>
        </p:txBody>
      </p:sp>
      <p:sp>
        <p:nvSpPr>
          <p:cNvPr id="92" name="object 92"/>
          <p:cNvSpPr txBox="1"/>
          <p:nvPr/>
        </p:nvSpPr>
        <p:spPr>
          <a:xfrm>
            <a:off x="764909" y="5527930"/>
            <a:ext cx="345440" cy="51435"/>
          </a:xfrm>
          <a:prstGeom prst="rect">
            <a:avLst/>
          </a:prstGeom>
        </p:spPr>
        <p:txBody>
          <a:bodyPr vert="horz" wrap="square" lIns="0" tIns="14604" rIns="0" bIns="0" rtlCol="0">
            <a:spAutoFit/>
          </a:bodyPr>
          <a:lstStyle/>
          <a:p>
            <a:pPr marL="12700">
              <a:lnSpc>
                <a:spcPct val="100000"/>
              </a:lnSpc>
              <a:spcBef>
                <a:spcPts val="114"/>
              </a:spcBef>
            </a:pPr>
            <a:r>
              <a:rPr sz="150" dirty="0">
                <a:latin typeface="Calibri"/>
                <a:cs typeface="Calibri"/>
              </a:rPr>
              <a:t>CYLINDER</a:t>
            </a:r>
            <a:r>
              <a:rPr sz="150" spc="40" dirty="0">
                <a:latin typeface="Calibri"/>
                <a:cs typeface="Calibri"/>
              </a:rPr>
              <a:t> </a:t>
            </a:r>
            <a:r>
              <a:rPr sz="150" spc="-10" dirty="0">
                <a:latin typeface="Calibri"/>
                <a:cs typeface="Calibri"/>
              </a:rPr>
              <a:t>ASSEMBLY,ACTUATING,LIN</a:t>
            </a:r>
            <a:endParaRPr sz="150">
              <a:latin typeface="Calibri"/>
              <a:cs typeface="Calibri"/>
            </a:endParaRPr>
          </a:p>
        </p:txBody>
      </p:sp>
      <p:sp>
        <p:nvSpPr>
          <p:cNvPr id="93" name="object 93"/>
          <p:cNvSpPr txBox="1"/>
          <p:nvPr/>
        </p:nvSpPr>
        <p:spPr>
          <a:xfrm>
            <a:off x="450512" y="5556382"/>
            <a:ext cx="155575" cy="51435"/>
          </a:xfrm>
          <a:prstGeom prst="rect">
            <a:avLst/>
          </a:prstGeom>
        </p:spPr>
        <p:txBody>
          <a:bodyPr vert="horz" wrap="square" lIns="0" tIns="14604" rIns="0" bIns="0" rtlCol="0">
            <a:spAutoFit/>
          </a:bodyPr>
          <a:lstStyle/>
          <a:p>
            <a:pPr marL="12700">
              <a:lnSpc>
                <a:spcPct val="100000"/>
              </a:lnSpc>
              <a:spcBef>
                <a:spcPts val="114"/>
              </a:spcBef>
            </a:pPr>
            <a:r>
              <a:rPr sz="150" spc="-10" dirty="0">
                <a:latin typeface="Calibri"/>
                <a:cs typeface="Calibri"/>
              </a:rPr>
              <a:t>9540005165972</a:t>
            </a:r>
            <a:endParaRPr sz="150">
              <a:latin typeface="Calibri"/>
              <a:cs typeface="Calibri"/>
            </a:endParaRPr>
          </a:p>
        </p:txBody>
      </p:sp>
      <p:sp>
        <p:nvSpPr>
          <p:cNvPr id="94" name="object 94"/>
          <p:cNvSpPr txBox="1"/>
          <p:nvPr/>
        </p:nvSpPr>
        <p:spPr>
          <a:xfrm>
            <a:off x="764909" y="5556382"/>
            <a:ext cx="194310" cy="51435"/>
          </a:xfrm>
          <a:prstGeom prst="rect">
            <a:avLst/>
          </a:prstGeom>
        </p:spPr>
        <p:txBody>
          <a:bodyPr vert="horz" wrap="square" lIns="0" tIns="14604" rIns="0" bIns="0" rtlCol="0">
            <a:spAutoFit/>
          </a:bodyPr>
          <a:lstStyle/>
          <a:p>
            <a:pPr marL="12700">
              <a:lnSpc>
                <a:spcPct val="100000"/>
              </a:lnSpc>
              <a:spcBef>
                <a:spcPts val="114"/>
              </a:spcBef>
            </a:pPr>
            <a:r>
              <a:rPr sz="150" spc="-10" dirty="0">
                <a:latin typeface="Calibri"/>
                <a:cs typeface="Calibri"/>
              </a:rPr>
              <a:t>BEAM,STRUCTURAL</a:t>
            </a:r>
            <a:endParaRPr sz="150">
              <a:latin typeface="Calibri"/>
              <a:cs typeface="Calibri"/>
            </a:endParaRPr>
          </a:p>
        </p:txBody>
      </p:sp>
      <p:sp>
        <p:nvSpPr>
          <p:cNvPr id="95" name="object 95"/>
          <p:cNvSpPr txBox="1"/>
          <p:nvPr/>
        </p:nvSpPr>
        <p:spPr>
          <a:xfrm>
            <a:off x="450512" y="5584833"/>
            <a:ext cx="155575" cy="51435"/>
          </a:xfrm>
          <a:prstGeom prst="rect">
            <a:avLst/>
          </a:prstGeom>
        </p:spPr>
        <p:txBody>
          <a:bodyPr vert="horz" wrap="square" lIns="0" tIns="14604" rIns="0" bIns="0" rtlCol="0">
            <a:spAutoFit/>
          </a:bodyPr>
          <a:lstStyle/>
          <a:p>
            <a:pPr marL="12700">
              <a:lnSpc>
                <a:spcPct val="100000"/>
              </a:lnSpc>
              <a:spcBef>
                <a:spcPts val="114"/>
              </a:spcBef>
            </a:pPr>
            <a:r>
              <a:rPr sz="150" spc="-10" dirty="0">
                <a:latin typeface="Calibri"/>
                <a:cs typeface="Calibri"/>
              </a:rPr>
              <a:t>5998017058364</a:t>
            </a:r>
            <a:endParaRPr sz="150">
              <a:latin typeface="Calibri"/>
              <a:cs typeface="Calibri"/>
            </a:endParaRPr>
          </a:p>
        </p:txBody>
      </p:sp>
      <p:sp>
        <p:nvSpPr>
          <p:cNvPr id="96" name="object 96"/>
          <p:cNvSpPr txBox="1"/>
          <p:nvPr/>
        </p:nvSpPr>
        <p:spPr>
          <a:xfrm>
            <a:off x="764909" y="5584833"/>
            <a:ext cx="240665" cy="51435"/>
          </a:xfrm>
          <a:prstGeom prst="rect">
            <a:avLst/>
          </a:prstGeom>
        </p:spPr>
        <p:txBody>
          <a:bodyPr vert="horz" wrap="square" lIns="0" tIns="14604" rIns="0" bIns="0" rtlCol="0">
            <a:spAutoFit/>
          </a:bodyPr>
          <a:lstStyle/>
          <a:p>
            <a:pPr marL="12700">
              <a:lnSpc>
                <a:spcPct val="100000"/>
              </a:lnSpc>
              <a:spcBef>
                <a:spcPts val="114"/>
              </a:spcBef>
            </a:pPr>
            <a:r>
              <a:rPr sz="150" dirty="0">
                <a:latin typeface="Calibri"/>
                <a:cs typeface="Calibri"/>
              </a:rPr>
              <a:t>CIRCUIT</a:t>
            </a:r>
            <a:r>
              <a:rPr sz="150" spc="30" dirty="0">
                <a:latin typeface="Calibri"/>
                <a:cs typeface="Calibri"/>
              </a:rPr>
              <a:t> </a:t>
            </a:r>
            <a:r>
              <a:rPr sz="150" dirty="0">
                <a:latin typeface="Calibri"/>
                <a:cs typeface="Calibri"/>
              </a:rPr>
              <a:t>CARD</a:t>
            </a:r>
            <a:r>
              <a:rPr sz="150" spc="35" dirty="0">
                <a:latin typeface="Calibri"/>
                <a:cs typeface="Calibri"/>
              </a:rPr>
              <a:t> </a:t>
            </a:r>
            <a:r>
              <a:rPr sz="150" spc="-10" dirty="0">
                <a:latin typeface="Calibri"/>
                <a:cs typeface="Calibri"/>
              </a:rPr>
              <a:t>ASSEMBLY</a:t>
            </a:r>
            <a:endParaRPr sz="150">
              <a:latin typeface="Calibri"/>
              <a:cs typeface="Calibri"/>
            </a:endParaRPr>
          </a:p>
        </p:txBody>
      </p:sp>
      <p:sp>
        <p:nvSpPr>
          <p:cNvPr id="97" name="object 97"/>
          <p:cNvSpPr txBox="1"/>
          <p:nvPr/>
        </p:nvSpPr>
        <p:spPr>
          <a:xfrm>
            <a:off x="450512" y="5613285"/>
            <a:ext cx="155575" cy="51435"/>
          </a:xfrm>
          <a:prstGeom prst="rect">
            <a:avLst/>
          </a:prstGeom>
        </p:spPr>
        <p:txBody>
          <a:bodyPr vert="horz" wrap="square" lIns="0" tIns="14604" rIns="0" bIns="0" rtlCol="0">
            <a:spAutoFit/>
          </a:bodyPr>
          <a:lstStyle/>
          <a:p>
            <a:pPr marL="12700">
              <a:lnSpc>
                <a:spcPct val="100000"/>
              </a:lnSpc>
              <a:spcBef>
                <a:spcPts val="114"/>
              </a:spcBef>
            </a:pPr>
            <a:r>
              <a:rPr sz="150" spc="-10" dirty="0">
                <a:latin typeface="Calibri"/>
                <a:cs typeface="Calibri"/>
              </a:rPr>
              <a:t>6810013822904</a:t>
            </a:r>
            <a:endParaRPr sz="150">
              <a:latin typeface="Calibri"/>
              <a:cs typeface="Calibri"/>
            </a:endParaRPr>
          </a:p>
        </p:txBody>
      </p:sp>
      <p:sp>
        <p:nvSpPr>
          <p:cNvPr id="98" name="object 98"/>
          <p:cNvSpPr txBox="1"/>
          <p:nvPr/>
        </p:nvSpPr>
        <p:spPr>
          <a:xfrm>
            <a:off x="764909" y="5613285"/>
            <a:ext cx="209550" cy="51435"/>
          </a:xfrm>
          <a:prstGeom prst="rect">
            <a:avLst/>
          </a:prstGeom>
        </p:spPr>
        <p:txBody>
          <a:bodyPr vert="horz" wrap="square" lIns="0" tIns="14604" rIns="0" bIns="0" rtlCol="0">
            <a:spAutoFit/>
          </a:bodyPr>
          <a:lstStyle/>
          <a:p>
            <a:pPr marL="12700">
              <a:lnSpc>
                <a:spcPct val="100000"/>
              </a:lnSpc>
              <a:spcBef>
                <a:spcPts val="114"/>
              </a:spcBef>
            </a:pPr>
            <a:r>
              <a:rPr sz="150" dirty="0">
                <a:latin typeface="Calibri"/>
                <a:cs typeface="Calibri"/>
              </a:rPr>
              <a:t>ISOPROPYL</a:t>
            </a:r>
            <a:r>
              <a:rPr sz="150" spc="50" dirty="0">
                <a:latin typeface="Calibri"/>
                <a:cs typeface="Calibri"/>
              </a:rPr>
              <a:t> </a:t>
            </a:r>
            <a:r>
              <a:rPr sz="150" spc="-10" dirty="0">
                <a:latin typeface="Calibri"/>
                <a:cs typeface="Calibri"/>
              </a:rPr>
              <a:t>ALCOHOL</a:t>
            </a:r>
            <a:endParaRPr sz="150">
              <a:latin typeface="Calibri"/>
              <a:cs typeface="Calibri"/>
            </a:endParaRPr>
          </a:p>
        </p:txBody>
      </p:sp>
      <p:sp>
        <p:nvSpPr>
          <p:cNvPr id="99" name="object 99"/>
          <p:cNvSpPr txBox="1"/>
          <p:nvPr/>
        </p:nvSpPr>
        <p:spPr>
          <a:xfrm>
            <a:off x="288334" y="5762659"/>
            <a:ext cx="804545" cy="58419"/>
          </a:xfrm>
          <a:prstGeom prst="rect">
            <a:avLst/>
          </a:prstGeom>
        </p:spPr>
        <p:txBody>
          <a:bodyPr vert="horz" wrap="square" lIns="0" tIns="13970" rIns="0" bIns="0" rtlCol="0">
            <a:spAutoFit/>
          </a:bodyPr>
          <a:lstStyle/>
          <a:p>
            <a:pPr marL="12700">
              <a:lnSpc>
                <a:spcPct val="100000"/>
              </a:lnSpc>
              <a:spcBef>
                <a:spcPts val="110"/>
              </a:spcBef>
            </a:pPr>
            <a:r>
              <a:rPr sz="200" b="1" dirty="0">
                <a:latin typeface="Calibri"/>
                <a:cs typeface="Calibri"/>
              </a:rPr>
              <a:t>This table represents the point</a:t>
            </a:r>
            <a:r>
              <a:rPr sz="200" b="1" spc="5" dirty="0">
                <a:latin typeface="Calibri"/>
                <a:cs typeface="Calibri"/>
              </a:rPr>
              <a:t> </a:t>
            </a:r>
            <a:r>
              <a:rPr sz="200" b="1" dirty="0">
                <a:latin typeface="Calibri"/>
                <a:cs typeface="Calibri"/>
              </a:rPr>
              <a:t>of</a:t>
            </a:r>
            <a:r>
              <a:rPr sz="200" b="1" spc="-5" dirty="0">
                <a:latin typeface="Calibri"/>
                <a:cs typeface="Calibri"/>
              </a:rPr>
              <a:t> </a:t>
            </a:r>
            <a:r>
              <a:rPr sz="200" b="1" dirty="0">
                <a:latin typeface="Calibri"/>
                <a:cs typeface="Calibri"/>
              </a:rPr>
              <a:t>contact information, by Command</a:t>
            </a:r>
            <a:r>
              <a:rPr sz="200" b="1" spc="-5" dirty="0">
                <a:latin typeface="Calibri"/>
                <a:cs typeface="Calibri"/>
              </a:rPr>
              <a:t> </a:t>
            </a:r>
            <a:r>
              <a:rPr sz="200" b="1" spc="-50" dirty="0">
                <a:latin typeface="Calibri"/>
                <a:cs typeface="Calibri"/>
              </a:rPr>
              <a:t>t</a:t>
            </a:r>
            <a:endParaRPr sz="200">
              <a:latin typeface="Calibri"/>
              <a:cs typeface="Calibri"/>
            </a:endParaRPr>
          </a:p>
        </p:txBody>
      </p:sp>
      <p:sp>
        <p:nvSpPr>
          <p:cNvPr id="100" name="object 100"/>
          <p:cNvSpPr txBox="1"/>
          <p:nvPr/>
        </p:nvSpPr>
        <p:spPr>
          <a:xfrm>
            <a:off x="592773" y="3611395"/>
            <a:ext cx="1767205" cy="132715"/>
          </a:xfrm>
          <a:prstGeom prst="rect">
            <a:avLst/>
          </a:prstGeom>
        </p:spPr>
        <p:txBody>
          <a:bodyPr vert="horz" wrap="square" lIns="0" tIns="17145" rIns="0" bIns="0" rtlCol="0">
            <a:spAutoFit/>
          </a:bodyPr>
          <a:lstStyle/>
          <a:p>
            <a:pPr algn="ctr">
              <a:lnSpc>
                <a:spcPct val="100000"/>
              </a:lnSpc>
              <a:spcBef>
                <a:spcPts val="135"/>
              </a:spcBef>
            </a:pPr>
            <a:r>
              <a:rPr sz="200" b="1" dirty="0">
                <a:latin typeface="Calibri"/>
                <a:cs typeface="Calibri"/>
              </a:rPr>
              <a:t>This</a:t>
            </a:r>
            <a:r>
              <a:rPr sz="200" b="1" spc="10" dirty="0">
                <a:latin typeface="Calibri"/>
                <a:cs typeface="Calibri"/>
              </a:rPr>
              <a:t> </a:t>
            </a:r>
            <a:r>
              <a:rPr sz="200" b="1" dirty="0">
                <a:latin typeface="Calibri"/>
                <a:cs typeface="Calibri"/>
              </a:rPr>
              <a:t>table</a:t>
            </a:r>
            <a:r>
              <a:rPr sz="200" b="1" spc="10" dirty="0">
                <a:latin typeface="Calibri"/>
                <a:cs typeface="Calibri"/>
              </a:rPr>
              <a:t> </a:t>
            </a:r>
            <a:r>
              <a:rPr sz="200" b="1" dirty="0">
                <a:latin typeface="Calibri"/>
                <a:cs typeface="Calibri"/>
              </a:rPr>
              <a:t>represents</a:t>
            </a:r>
            <a:r>
              <a:rPr sz="200" b="1" spc="10" dirty="0">
                <a:latin typeface="Calibri"/>
                <a:cs typeface="Calibri"/>
              </a:rPr>
              <a:t> </a:t>
            </a:r>
            <a:r>
              <a:rPr sz="200" b="1" dirty="0">
                <a:latin typeface="Calibri"/>
                <a:cs typeface="Calibri"/>
              </a:rPr>
              <a:t>the</a:t>
            </a:r>
            <a:r>
              <a:rPr sz="200" b="1" spc="15" dirty="0">
                <a:latin typeface="Calibri"/>
                <a:cs typeface="Calibri"/>
              </a:rPr>
              <a:t> </a:t>
            </a:r>
            <a:r>
              <a:rPr sz="200" b="1" dirty="0">
                <a:latin typeface="Calibri"/>
                <a:cs typeface="Calibri"/>
              </a:rPr>
              <a:t>number</a:t>
            </a:r>
            <a:r>
              <a:rPr sz="200" b="1" spc="10" dirty="0">
                <a:latin typeface="Calibri"/>
                <a:cs typeface="Calibri"/>
              </a:rPr>
              <a:t> </a:t>
            </a:r>
            <a:r>
              <a:rPr sz="200" b="1" dirty="0">
                <a:latin typeface="Calibri"/>
                <a:cs typeface="Calibri"/>
              </a:rPr>
              <a:t>of</a:t>
            </a:r>
            <a:r>
              <a:rPr sz="200" b="1" spc="5" dirty="0">
                <a:latin typeface="Calibri"/>
                <a:cs typeface="Calibri"/>
              </a:rPr>
              <a:t> </a:t>
            </a:r>
            <a:r>
              <a:rPr sz="200" b="1" dirty="0">
                <a:latin typeface="Calibri"/>
                <a:cs typeface="Calibri"/>
              </a:rPr>
              <a:t>new</a:t>
            </a:r>
            <a:r>
              <a:rPr sz="200" b="1" spc="5" dirty="0">
                <a:latin typeface="Calibri"/>
                <a:cs typeface="Calibri"/>
              </a:rPr>
              <a:t> </a:t>
            </a:r>
            <a:r>
              <a:rPr sz="200" b="1" dirty="0">
                <a:latin typeface="Calibri"/>
                <a:cs typeface="Calibri"/>
              </a:rPr>
              <a:t>service</a:t>
            </a:r>
            <a:r>
              <a:rPr sz="200" b="1" spc="15" dirty="0">
                <a:latin typeface="Calibri"/>
                <a:cs typeface="Calibri"/>
              </a:rPr>
              <a:t> </a:t>
            </a:r>
            <a:r>
              <a:rPr sz="200" b="1" dirty="0">
                <a:latin typeface="Calibri"/>
                <a:cs typeface="Calibri"/>
              </a:rPr>
              <a:t>cases</a:t>
            </a:r>
            <a:r>
              <a:rPr sz="200" b="1" spc="10" dirty="0">
                <a:latin typeface="Calibri"/>
                <a:cs typeface="Calibri"/>
              </a:rPr>
              <a:t> </a:t>
            </a:r>
            <a:r>
              <a:rPr sz="200" b="1" dirty="0">
                <a:latin typeface="Calibri"/>
                <a:cs typeface="Calibri"/>
              </a:rPr>
              <a:t>initiated,</a:t>
            </a:r>
            <a:r>
              <a:rPr sz="200" b="1" spc="10" dirty="0">
                <a:latin typeface="Calibri"/>
                <a:cs typeface="Calibri"/>
              </a:rPr>
              <a:t> </a:t>
            </a:r>
            <a:r>
              <a:rPr sz="200" b="1" dirty="0">
                <a:latin typeface="Calibri"/>
                <a:cs typeface="Calibri"/>
              </a:rPr>
              <a:t>by</a:t>
            </a:r>
            <a:r>
              <a:rPr sz="200" b="1" spc="5" dirty="0">
                <a:latin typeface="Calibri"/>
                <a:cs typeface="Calibri"/>
              </a:rPr>
              <a:t> </a:t>
            </a:r>
            <a:r>
              <a:rPr sz="200" b="1" dirty="0">
                <a:latin typeface="Calibri"/>
                <a:cs typeface="Calibri"/>
              </a:rPr>
              <a:t>Agency,</a:t>
            </a:r>
            <a:r>
              <a:rPr sz="200" b="1" spc="15" dirty="0">
                <a:latin typeface="Calibri"/>
                <a:cs typeface="Calibri"/>
              </a:rPr>
              <a:t> </a:t>
            </a:r>
            <a:r>
              <a:rPr sz="200" b="1" spc="-10" dirty="0">
                <a:latin typeface="Calibri"/>
                <a:cs typeface="Calibri"/>
              </a:rPr>
              <a:t>during</a:t>
            </a:r>
            <a:r>
              <a:rPr sz="200" b="1" spc="5" dirty="0">
                <a:latin typeface="Calibri"/>
                <a:cs typeface="Calibri"/>
              </a:rPr>
              <a:t> </a:t>
            </a:r>
            <a:r>
              <a:rPr sz="200" b="1" dirty="0">
                <a:latin typeface="Calibri"/>
                <a:cs typeface="Calibri"/>
              </a:rPr>
              <a:t>the</a:t>
            </a:r>
            <a:r>
              <a:rPr sz="200" b="1" spc="10" dirty="0">
                <a:latin typeface="Calibri"/>
                <a:cs typeface="Calibri"/>
              </a:rPr>
              <a:t> </a:t>
            </a:r>
            <a:r>
              <a:rPr sz="200" b="1" dirty="0">
                <a:latin typeface="Calibri"/>
                <a:cs typeface="Calibri"/>
              </a:rPr>
              <a:t>reporting</a:t>
            </a:r>
            <a:r>
              <a:rPr sz="200" b="1" spc="5" dirty="0">
                <a:latin typeface="Calibri"/>
                <a:cs typeface="Calibri"/>
              </a:rPr>
              <a:t> </a:t>
            </a:r>
            <a:r>
              <a:rPr sz="200" b="1" spc="-10" dirty="0">
                <a:latin typeface="Calibri"/>
                <a:cs typeface="Calibri"/>
              </a:rPr>
              <a:t>period.</a:t>
            </a:r>
            <a:endParaRPr sz="200">
              <a:latin typeface="Calibri"/>
              <a:cs typeface="Calibri"/>
            </a:endParaRPr>
          </a:p>
          <a:p>
            <a:pPr algn="ctr">
              <a:lnSpc>
                <a:spcPct val="100000"/>
              </a:lnSpc>
              <a:spcBef>
                <a:spcPts val="40"/>
              </a:spcBef>
            </a:pPr>
            <a:r>
              <a:rPr sz="200" b="1" dirty="0">
                <a:latin typeface="Calibri"/>
                <a:cs typeface="Calibri"/>
              </a:rPr>
              <a:t>The</a:t>
            </a:r>
            <a:r>
              <a:rPr sz="200" b="1" spc="10" dirty="0">
                <a:latin typeface="Calibri"/>
                <a:cs typeface="Calibri"/>
              </a:rPr>
              <a:t> </a:t>
            </a:r>
            <a:r>
              <a:rPr sz="200" b="1" dirty="0">
                <a:latin typeface="Calibri"/>
                <a:cs typeface="Calibri"/>
              </a:rPr>
              <a:t>pie</a:t>
            </a:r>
            <a:r>
              <a:rPr sz="200" b="1" spc="15" dirty="0">
                <a:latin typeface="Calibri"/>
                <a:cs typeface="Calibri"/>
              </a:rPr>
              <a:t> </a:t>
            </a:r>
            <a:r>
              <a:rPr sz="200" b="1" dirty="0">
                <a:latin typeface="Calibri"/>
                <a:cs typeface="Calibri"/>
              </a:rPr>
              <a:t>chart</a:t>
            </a:r>
            <a:r>
              <a:rPr sz="200" b="1" spc="10" dirty="0">
                <a:latin typeface="Calibri"/>
                <a:cs typeface="Calibri"/>
              </a:rPr>
              <a:t> </a:t>
            </a:r>
            <a:r>
              <a:rPr sz="200" b="1" dirty="0">
                <a:latin typeface="Calibri"/>
                <a:cs typeface="Calibri"/>
              </a:rPr>
              <a:t>represents</a:t>
            </a:r>
            <a:r>
              <a:rPr sz="200" b="1" spc="15" dirty="0">
                <a:latin typeface="Calibri"/>
                <a:cs typeface="Calibri"/>
              </a:rPr>
              <a:t> </a:t>
            </a:r>
            <a:r>
              <a:rPr sz="200" b="1" dirty="0">
                <a:latin typeface="Calibri"/>
                <a:cs typeface="Calibri"/>
              </a:rPr>
              <a:t>the</a:t>
            </a:r>
            <a:r>
              <a:rPr sz="200" b="1" spc="10" dirty="0">
                <a:latin typeface="Calibri"/>
                <a:cs typeface="Calibri"/>
              </a:rPr>
              <a:t> </a:t>
            </a:r>
            <a:r>
              <a:rPr sz="200" b="1" spc="-10" dirty="0">
                <a:latin typeface="Calibri"/>
                <a:cs typeface="Calibri"/>
              </a:rPr>
              <a:t>information</a:t>
            </a:r>
            <a:r>
              <a:rPr sz="200" b="1" spc="5" dirty="0">
                <a:latin typeface="Calibri"/>
                <a:cs typeface="Calibri"/>
              </a:rPr>
              <a:t> </a:t>
            </a:r>
            <a:r>
              <a:rPr sz="200" b="1" dirty="0">
                <a:latin typeface="Calibri"/>
                <a:cs typeface="Calibri"/>
              </a:rPr>
              <a:t>from the</a:t>
            </a:r>
            <a:r>
              <a:rPr sz="200" b="1" spc="15" dirty="0">
                <a:latin typeface="Calibri"/>
                <a:cs typeface="Calibri"/>
              </a:rPr>
              <a:t> </a:t>
            </a:r>
            <a:r>
              <a:rPr sz="200" b="1" dirty="0">
                <a:latin typeface="Calibri"/>
                <a:cs typeface="Calibri"/>
              </a:rPr>
              <a:t>table</a:t>
            </a:r>
            <a:r>
              <a:rPr sz="200" b="1" spc="10" dirty="0">
                <a:latin typeface="Calibri"/>
                <a:cs typeface="Calibri"/>
              </a:rPr>
              <a:t> </a:t>
            </a:r>
            <a:r>
              <a:rPr sz="200" b="1" dirty="0">
                <a:latin typeface="Calibri"/>
                <a:cs typeface="Calibri"/>
              </a:rPr>
              <a:t>as</a:t>
            </a:r>
            <a:r>
              <a:rPr sz="200" b="1" spc="15" dirty="0">
                <a:latin typeface="Calibri"/>
                <a:cs typeface="Calibri"/>
              </a:rPr>
              <a:t> </a:t>
            </a:r>
            <a:r>
              <a:rPr sz="200" b="1" dirty="0">
                <a:latin typeface="Calibri"/>
                <a:cs typeface="Calibri"/>
              </a:rPr>
              <a:t>percentages</a:t>
            </a:r>
            <a:r>
              <a:rPr sz="200" b="1" spc="10" dirty="0">
                <a:latin typeface="Calibri"/>
                <a:cs typeface="Calibri"/>
              </a:rPr>
              <a:t> </a:t>
            </a:r>
            <a:r>
              <a:rPr sz="200" b="1" dirty="0">
                <a:latin typeface="Calibri"/>
                <a:cs typeface="Calibri"/>
              </a:rPr>
              <a:t>of</a:t>
            </a:r>
            <a:r>
              <a:rPr sz="200" b="1" spc="10" dirty="0">
                <a:latin typeface="Calibri"/>
                <a:cs typeface="Calibri"/>
              </a:rPr>
              <a:t> </a:t>
            </a:r>
            <a:r>
              <a:rPr sz="200" b="1" dirty="0">
                <a:latin typeface="Calibri"/>
                <a:cs typeface="Calibri"/>
              </a:rPr>
              <a:t>the</a:t>
            </a:r>
            <a:r>
              <a:rPr sz="200" b="1" spc="10" dirty="0">
                <a:latin typeface="Calibri"/>
                <a:cs typeface="Calibri"/>
              </a:rPr>
              <a:t> </a:t>
            </a:r>
            <a:r>
              <a:rPr sz="200" b="1" dirty="0">
                <a:latin typeface="Calibri"/>
                <a:cs typeface="Calibri"/>
              </a:rPr>
              <a:t>overall</a:t>
            </a:r>
            <a:r>
              <a:rPr sz="200" b="1" spc="15" dirty="0">
                <a:latin typeface="Calibri"/>
                <a:cs typeface="Calibri"/>
              </a:rPr>
              <a:t> </a:t>
            </a:r>
            <a:r>
              <a:rPr sz="200" b="1" dirty="0">
                <a:latin typeface="Calibri"/>
                <a:cs typeface="Calibri"/>
              </a:rPr>
              <a:t>number</a:t>
            </a:r>
            <a:r>
              <a:rPr sz="200" b="1" spc="10" dirty="0">
                <a:latin typeface="Calibri"/>
                <a:cs typeface="Calibri"/>
              </a:rPr>
              <a:t> </a:t>
            </a:r>
            <a:r>
              <a:rPr sz="200" b="1" dirty="0">
                <a:latin typeface="Calibri"/>
                <a:cs typeface="Calibri"/>
              </a:rPr>
              <a:t>of</a:t>
            </a:r>
            <a:r>
              <a:rPr sz="200" b="1" spc="10" dirty="0">
                <a:latin typeface="Calibri"/>
                <a:cs typeface="Calibri"/>
              </a:rPr>
              <a:t> </a:t>
            </a:r>
            <a:r>
              <a:rPr sz="200" b="1" dirty="0">
                <a:latin typeface="Calibri"/>
                <a:cs typeface="Calibri"/>
              </a:rPr>
              <a:t>cases</a:t>
            </a:r>
            <a:r>
              <a:rPr sz="200" b="1" spc="10" dirty="0">
                <a:latin typeface="Calibri"/>
                <a:cs typeface="Calibri"/>
              </a:rPr>
              <a:t> </a:t>
            </a:r>
            <a:r>
              <a:rPr sz="200" b="1" spc="-10" dirty="0">
                <a:latin typeface="Calibri"/>
                <a:cs typeface="Calibri"/>
              </a:rPr>
              <a:t>initiated.</a:t>
            </a:r>
            <a:endParaRPr sz="200">
              <a:latin typeface="Calibri"/>
              <a:cs typeface="Calibri"/>
            </a:endParaRPr>
          </a:p>
          <a:p>
            <a:pPr algn="ctr">
              <a:lnSpc>
                <a:spcPct val="100000"/>
              </a:lnSpc>
              <a:spcBef>
                <a:spcPts val="40"/>
              </a:spcBef>
            </a:pPr>
            <a:r>
              <a:rPr sz="200" b="1" dirty="0">
                <a:latin typeface="Calibri"/>
                <a:cs typeface="Calibri"/>
              </a:rPr>
              <a:t>UNKNOWN</a:t>
            </a:r>
            <a:r>
              <a:rPr sz="200" b="1" spc="10" dirty="0">
                <a:latin typeface="Calibri"/>
                <a:cs typeface="Calibri"/>
              </a:rPr>
              <a:t> </a:t>
            </a:r>
            <a:r>
              <a:rPr sz="200" b="1" dirty="0">
                <a:latin typeface="Calibri"/>
                <a:cs typeface="Calibri"/>
              </a:rPr>
              <a:t>(Unk)</a:t>
            </a:r>
            <a:r>
              <a:rPr sz="200" b="1" spc="5" dirty="0">
                <a:latin typeface="Calibri"/>
                <a:cs typeface="Calibri"/>
              </a:rPr>
              <a:t> </a:t>
            </a:r>
            <a:r>
              <a:rPr sz="200" b="1" dirty="0">
                <a:latin typeface="Calibri"/>
                <a:cs typeface="Calibri"/>
              </a:rPr>
              <a:t>represents</a:t>
            </a:r>
            <a:r>
              <a:rPr sz="200" b="1" spc="5" dirty="0">
                <a:latin typeface="Calibri"/>
                <a:cs typeface="Calibri"/>
              </a:rPr>
              <a:t> </a:t>
            </a:r>
            <a:r>
              <a:rPr sz="200" b="1" dirty="0">
                <a:latin typeface="Calibri"/>
                <a:cs typeface="Calibri"/>
              </a:rPr>
              <a:t>service</a:t>
            </a:r>
            <a:r>
              <a:rPr sz="200" b="1" spc="10" dirty="0">
                <a:latin typeface="Calibri"/>
                <a:cs typeface="Calibri"/>
              </a:rPr>
              <a:t> </a:t>
            </a:r>
            <a:r>
              <a:rPr sz="200" b="1" dirty="0">
                <a:latin typeface="Calibri"/>
                <a:cs typeface="Calibri"/>
              </a:rPr>
              <a:t>tickets</a:t>
            </a:r>
            <a:r>
              <a:rPr sz="200" b="1" spc="5" dirty="0">
                <a:latin typeface="Calibri"/>
                <a:cs typeface="Calibri"/>
              </a:rPr>
              <a:t> </a:t>
            </a:r>
            <a:r>
              <a:rPr sz="200" b="1" dirty="0">
                <a:latin typeface="Calibri"/>
                <a:cs typeface="Calibri"/>
              </a:rPr>
              <a:t>where</a:t>
            </a:r>
            <a:r>
              <a:rPr sz="200" b="1" spc="5" dirty="0">
                <a:latin typeface="Calibri"/>
                <a:cs typeface="Calibri"/>
              </a:rPr>
              <a:t> </a:t>
            </a:r>
            <a:r>
              <a:rPr sz="200" b="1" dirty="0">
                <a:latin typeface="Calibri"/>
                <a:cs typeface="Calibri"/>
              </a:rPr>
              <a:t>the</a:t>
            </a:r>
            <a:r>
              <a:rPr sz="200" b="1" spc="5" dirty="0">
                <a:latin typeface="Calibri"/>
                <a:cs typeface="Calibri"/>
              </a:rPr>
              <a:t> </a:t>
            </a:r>
            <a:r>
              <a:rPr sz="200" b="1" spc="10" dirty="0">
                <a:latin typeface="Calibri"/>
                <a:cs typeface="Calibri"/>
              </a:rPr>
              <a:t>DODAAC</a:t>
            </a:r>
            <a:r>
              <a:rPr sz="200" b="1" spc="5" dirty="0">
                <a:latin typeface="Calibri"/>
                <a:cs typeface="Calibri"/>
              </a:rPr>
              <a:t> </a:t>
            </a:r>
            <a:r>
              <a:rPr sz="200" b="1" dirty="0">
                <a:latin typeface="Calibri"/>
                <a:cs typeface="Calibri"/>
              </a:rPr>
              <a:t>was</a:t>
            </a:r>
            <a:r>
              <a:rPr sz="200" b="1" spc="5" dirty="0">
                <a:latin typeface="Calibri"/>
                <a:cs typeface="Calibri"/>
              </a:rPr>
              <a:t> </a:t>
            </a:r>
            <a:r>
              <a:rPr sz="200" b="1" dirty="0">
                <a:latin typeface="Calibri"/>
                <a:cs typeface="Calibri"/>
              </a:rPr>
              <a:t>either</a:t>
            </a:r>
            <a:r>
              <a:rPr sz="200" b="1" spc="5" dirty="0">
                <a:latin typeface="Calibri"/>
                <a:cs typeface="Calibri"/>
              </a:rPr>
              <a:t> </a:t>
            </a:r>
            <a:r>
              <a:rPr sz="200" b="1" dirty="0">
                <a:latin typeface="Calibri"/>
                <a:cs typeface="Calibri"/>
              </a:rPr>
              <a:t>not</a:t>
            </a:r>
            <a:r>
              <a:rPr sz="200" b="1" spc="5" dirty="0">
                <a:latin typeface="Calibri"/>
                <a:cs typeface="Calibri"/>
              </a:rPr>
              <a:t> </a:t>
            </a:r>
            <a:r>
              <a:rPr sz="200" b="1" dirty="0">
                <a:latin typeface="Calibri"/>
                <a:cs typeface="Calibri"/>
              </a:rPr>
              <a:t>known,</a:t>
            </a:r>
            <a:r>
              <a:rPr sz="200" b="1" spc="10" dirty="0">
                <a:latin typeface="Calibri"/>
                <a:cs typeface="Calibri"/>
              </a:rPr>
              <a:t> </a:t>
            </a:r>
            <a:r>
              <a:rPr sz="200" b="1" dirty="0">
                <a:latin typeface="Calibri"/>
                <a:cs typeface="Calibri"/>
              </a:rPr>
              <a:t>or</a:t>
            </a:r>
            <a:r>
              <a:rPr sz="200" b="1" spc="5" dirty="0">
                <a:latin typeface="Calibri"/>
                <a:cs typeface="Calibri"/>
              </a:rPr>
              <a:t> </a:t>
            </a:r>
            <a:r>
              <a:rPr sz="200" b="1" dirty="0">
                <a:latin typeface="Calibri"/>
                <a:cs typeface="Calibri"/>
              </a:rPr>
              <a:t>where</a:t>
            </a:r>
            <a:r>
              <a:rPr sz="200" b="1" spc="5" dirty="0">
                <a:latin typeface="Calibri"/>
                <a:cs typeface="Calibri"/>
              </a:rPr>
              <a:t> </a:t>
            </a:r>
            <a:r>
              <a:rPr sz="200" b="1" dirty="0">
                <a:latin typeface="Calibri"/>
                <a:cs typeface="Calibri"/>
              </a:rPr>
              <a:t>one</a:t>
            </a:r>
            <a:r>
              <a:rPr sz="200" b="1" spc="5" dirty="0">
                <a:latin typeface="Calibri"/>
                <a:cs typeface="Calibri"/>
              </a:rPr>
              <a:t> </a:t>
            </a:r>
            <a:r>
              <a:rPr sz="200" b="1" dirty="0">
                <a:latin typeface="Calibri"/>
                <a:cs typeface="Calibri"/>
              </a:rPr>
              <a:t>was</a:t>
            </a:r>
            <a:r>
              <a:rPr sz="200" b="1" spc="10" dirty="0">
                <a:latin typeface="Calibri"/>
                <a:cs typeface="Calibri"/>
              </a:rPr>
              <a:t> </a:t>
            </a:r>
            <a:r>
              <a:rPr sz="200" b="1" dirty="0">
                <a:latin typeface="Calibri"/>
                <a:cs typeface="Calibri"/>
              </a:rPr>
              <a:t>not</a:t>
            </a:r>
            <a:r>
              <a:rPr sz="200" b="1" spc="5" dirty="0">
                <a:latin typeface="Calibri"/>
                <a:cs typeface="Calibri"/>
              </a:rPr>
              <a:t> </a:t>
            </a:r>
            <a:r>
              <a:rPr sz="200" b="1" dirty="0">
                <a:latin typeface="Calibri"/>
                <a:cs typeface="Calibri"/>
              </a:rPr>
              <a:t>provided,</a:t>
            </a:r>
            <a:r>
              <a:rPr sz="200" b="1" spc="5" dirty="0">
                <a:latin typeface="Calibri"/>
                <a:cs typeface="Calibri"/>
              </a:rPr>
              <a:t> </a:t>
            </a:r>
            <a:r>
              <a:rPr sz="200" b="1" dirty="0">
                <a:latin typeface="Calibri"/>
                <a:cs typeface="Calibri"/>
              </a:rPr>
              <a:t>at</a:t>
            </a:r>
            <a:r>
              <a:rPr sz="200" b="1" spc="5" dirty="0">
                <a:latin typeface="Calibri"/>
                <a:cs typeface="Calibri"/>
              </a:rPr>
              <a:t> </a:t>
            </a:r>
            <a:r>
              <a:rPr sz="200" b="1" dirty="0">
                <a:latin typeface="Calibri"/>
                <a:cs typeface="Calibri"/>
              </a:rPr>
              <a:t>the</a:t>
            </a:r>
            <a:r>
              <a:rPr sz="200" b="1" spc="10" dirty="0">
                <a:latin typeface="Calibri"/>
                <a:cs typeface="Calibri"/>
              </a:rPr>
              <a:t> </a:t>
            </a:r>
            <a:r>
              <a:rPr sz="200" b="1" dirty="0">
                <a:latin typeface="Calibri"/>
                <a:cs typeface="Calibri"/>
              </a:rPr>
              <a:t>time</a:t>
            </a:r>
            <a:r>
              <a:rPr sz="200" b="1" spc="5" dirty="0">
                <a:latin typeface="Calibri"/>
                <a:cs typeface="Calibri"/>
              </a:rPr>
              <a:t> </a:t>
            </a:r>
            <a:r>
              <a:rPr sz="200" b="1" dirty="0">
                <a:latin typeface="Calibri"/>
                <a:cs typeface="Calibri"/>
              </a:rPr>
              <a:t>the</a:t>
            </a:r>
            <a:r>
              <a:rPr sz="200" b="1" spc="5" dirty="0">
                <a:latin typeface="Calibri"/>
                <a:cs typeface="Calibri"/>
              </a:rPr>
              <a:t> </a:t>
            </a:r>
            <a:r>
              <a:rPr sz="200" b="1" dirty="0">
                <a:latin typeface="Calibri"/>
                <a:cs typeface="Calibri"/>
              </a:rPr>
              <a:t>ticket</a:t>
            </a:r>
            <a:r>
              <a:rPr sz="200" b="1" spc="5" dirty="0">
                <a:latin typeface="Calibri"/>
                <a:cs typeface="Calibri"/>
              </a:rPr>
              <a:t> </a:t>
            </a:r>
            <a:r>
              <a:rPr sz="200" b="1" dirty="0">
                <a:latin typeface="Calibri"/>
                <a:cs typeface="Calibri"/>
              </a:rPr>
              <a:t>was</a:t>
            </a:r>
            <a:r>
              <a:rPr sz="200" b="1" spc="10" dirty="0">
                <a:latin typeface="Calibri"/>
                <a:cs typeface="Calibri"/>
              </a:rPr>
              <a:t> </a:t>
            </a:r>
            <a:r>
              <a:rPr sz="200" b="1" spc="-10" dirty="0">
                <a:latin typeface="Calibri"/>
                <a:cs typeface="Calibri"/>
              </a:rPr>
              <a:t>created.</a:t>
            </a:r>
            <a:endParaRPr sz="200">
              <a:latin typeface="Calibri"/>
              <a:cs typeface="Calibri"/>
            </a:endParaRPr>
          </a:p>
        </p:txBody>
      </p:sp>
      <p:sp>
        <p:nvSpPr>
          <p:cNvPr id="101" name="object 101"/>
          <p:cNvSpPr txBox="1"/>
          <p:nvPr/>
        </p:nvSpPr>
        <p:spPr>
          <a:xfrm>
            <a:off x="279694" y="4137940"/>
            <a:ext cx="2393315" cy="58419"/>
          </a:xfrm>
          <a:prstGeom prst="rect">
            <a:avLst/>
          </a:prstGeom>
        </p:spPr>
        <p:txBody>
          <a:bodyPr vert="horz" wrap="square" lIns="0" tIns="12700" rIns="0" bIns="0" rtlCol="0">
            <a:spAutoFit/>
          </a:bodyPr>
          <a:lstStyle/>
          <a:p>
            <a:pPr marL="551815">
              <a:lnSpc>
                <a:spcPct val="100000"/>
              </a:lnSpc>
              <a:spcBef>
                <a:spcPts val="100"/>
              </a:spcBef>
            </a:pPr>
            <a:r>
              <a:rPr sz="200" b="1" dirty="0">
                <a:latin typeface="Calibri"/>
                <a:cs typeface="Calibri"/>
              </a:rPr>
              <a:t>This</a:t>
            </a:r>
            <a:r>
              <a:rPr sz="200" b="1" spc="10" dirty="0">
                <a:latin typeface="Calibri"/>
                <a:cs typeface="Calibri"/>
              </a:rPr>
              <a:t> </a:t>
            </a:r>
            <a:r>
              <a:rPr sz="200" b="1" dirty="0">
                <a:latin typeface="Calibri"/>
                <a:cs typeface="Calibri"/>
              </a:rPr>
              <a:t>table</a:t>
            </a:r>
            <a:r>
              <a:rPr sz="200" b="1" spc="10" dirty="0">
                <a:latin typeface="Calibri"/>
                <a:cs typeface="Calibri"/>
              </a:rPr>
              <a:t> </a:t>
            </a:r>
            <a:r>
              <a:rPr sz="200" b="1" dirty="0">
                <a:latin typeface="Calibri"/>
                <a:cs typeface="Calibri"/>
              </a:rPr>
              <a:t>represents</a:t>
            </a:r>
            <a:r>
              <a:rPr sz="200" b="1" spc="10" dirty="0">
                <a:latin typeface="Calibri"/>
                <a:cs typeface="Calibri"/>
              </a:rPr>
              <a:t> </a:t>
            </a:r>
            <a:r>
              <a:rPr sz="200" b="1" dirty="0">
                <a:latin typeface="Calibri"/>
                <a:cs typeface="Calibri"/>
              </a:rPr>
              <a:t>the</a:t>
            </a:r>
            <a:r>
              <a:rPr sz="200" b="1" spc="10" dirty="0">
                <a:latin typeface="Calibri"/>
                <a:cs typeface="Calibri"/>
              </a:rPr>
              <a:t> </a:t>
            </a:r>
            <a:r>
              <a:rPr sz="200" b="1" dirty="0">
                <a:latin typeface="Calibri"/>
                <a:cs typeface="Calibri"/>
              </a:rPr>
              <a:t>Units/Commands</a:t>
            </a:r>
            <a:r>
              <a:rPr sz="200" b="1" spc="10" dirty="0">
                <a:latin typeface="Calibri"/>
                <a:cs typeface="Calibri"/>
              </a:rPr>
              <a:t> </a:t>
            </a:r>
            <a:r>
              <a:rPr sz="200" b="1" dirty="0">
                <a:latin typeface="Calibri"/>
                <a:cs typeface="Calibri"/>
              </a:rPr>
              <a:t>with</a:t>
            </a:r>
            <a:r>
              <a:rPr sz="200" b="1" spc="5" dirty="0">
                <a:latin typeface="Calibri"/>
                <a:cs typeface="Calibri"/>
              </a:rPr>
              <a:t> </a:t>
            </a:r>
            <a:r>
              <a:rPr sz="200" b="1" dirty="0">
                <a:latin typeface="Calibri"/>
                <a:cs typeface="Calibri"/>
              </a:rPr>
              <a:t>the</a:t>
            </a:r>
            <a:r>
              <a:rPr sz="200" b="1" spc="10" dirty="0">
                <a:latin typeface="Calibri"/>
                <a:cs typeface="Calibri"/>
              </a:rPr>
              <a:t> </a:t>
            </a:r>
            <a:r>
              <a:rPr sz="200" b="1" dirty="0">
                <a:latin typeface="Calibri"/>
                <a:cs typeface="Calibri"/>
              </a:rPr>
              <a:t>highest</a:t>
            </a:r>
            <a:r>
              <a:rPr sz="200" b="1" spc="10" dirty="0">
                <a:latin typeface="Calibri"/>
                <a:cs typeface="Calibri"/>
              </a:rPr>
              <a:t> </a:t>
            </a:r>
            <a:r>
              <a:rPr sz="200" b="1" dirty="0">
                <a:latin typeface="Calibri"/>
                <a:cs typeface="Calibri"/>
              </a:rPr>
              <a:t>number</a:t>
            </a:r>
            <a:r>
              <a:rPr sz="200" b="1" spc="10" dirty="0">
                <a:latin typeface="Calibri"/>
                <a:cs typeface="Calibri"/>
              </a:rPr>
              <a:t> </a:t>
            </a:r>
            <a:r>
              <a:rPr sz="200" b="1" dirty="0">
                <a:latin typeface="Calibri"/>
                <a:cs typeface="Calibri"/>
              </a:rPr>
              <a:t>of</a:t>
            </a:r>
            <a:r>
              <a:rPr sz="200" b="1" spc="5" dirty="0">
                <a:latin typeface="Calibri"/>
                <a:cs typeface="Calibri"/>
              </a:rPr>
              <a:t> </a:t>
            </a:r>
            <a:r>
              <a:rPr sz="200" b="1" dirty="0">
                <a:latin typeface="Calibri"/>
                <a:cs typeface="Calibri"/>
              </a:rPr>
              <a:t>cases</a:t>
            </a:r>
            <a:r>
              <a:rPr sz="200" b="1" spc="10" dirty="0">
                <a:latin typeface="Calibri"/>
                <a:cs typeface="Calibri"/>
              </a:rPr>
              <a:t> </a:t>
            </a:r>
            <a:r>
              <a:rPr sz="200" b="1" dirty="0">
                <a:latin typeface="Calibri"/>
                <a:cs typeface="Calibri"/>
              </a:rPr>
              <a:t>initiated</a:t>
            </a:r>
            <a:r>
              <a:rPr sz="200" b="1" spc="5" dirty="0">
                <a:latin typeface="Calibri"/>
                <a:cs typeface="Calibri"/>
              </a:rPr>
              <a:t> </a:t>
            </a:r>
            <a:r>
              <a:rPr sz="200" b="1" spc="-10" dirty="0">
                <a:latin typeface="Calibri"/>
                <a:cs typeface="Calibri"/>
              </a:rPr>
              <a:t>during</a:t>
            </a:r>
            <a:r>
              <a:rPr sz="200" b="1" spc="5" dirty="0">
                <a:latin typeface="Calibri"/>
                <a:cs typeface="Calibri"/>
              </a:rPr>
              <a:t> </a:t>
            </a:r>
            <a:r>
              <a:rPr sz="200" b="1" dirty="0">
                <a:latin typeface="Calibri"/>
                <a:cs typeface="Calibri"/>
              </a:rPr>
              <a:t>the</a:t>
            </a:r>
            <a:r>
              <a:rPr sz="200" b="1" spc="10" dirty="0">
                <a:latin typeface="Calibri"/>
                <a:cs typeface="Calibri"/>
              </a:rPr>
              <a:t> </a:t>
            </a:r>
            <a:r>
              <a:rPr sz="200" b="1" dirty="0">
                <a:latin typeface="Calibri"/>
                <a:cs typeface="Calibri"/>
              </a:rPr>
              <a:t>reporting</a:t>
            </a:r>
            <a:r>
              <a:rPr sz="200" b="1" spc="5" dirty="0">
                <a:latin typeface="Calibri"/>
                <a:cs typeface="Calibri"/>
              </a:rPr>
              <a:t> </a:t>
            </a:r>
            <a:r>
              <a:rPr sz="200" b="1" spc="-10" dirty="0">
                <a:latin typeface="Calibri"/>
                <a:cs typeface="Calibri"/>
              </a:rPr>
              <a:t>period.</a:t>
            </a:r>
            <a:endParaRPr sz="200">
              <a:latin typeface="Calibri"/>
              <a:cs typeface="Calibri"/>
            </a:endParaRPr>
          </a:p>
        </p:txBody>
      </p:sp>
      <p:sp>
        <p:nvSpPr>
          <p:cNvPr id="102" name="object 102"/>
          <p:cNvSpPr txBox="1"/>
          <p:nvPr/>
        </p:nvSpPr>
        <p:spPr>
          <a:xfrm>
            <a:off x="772022" y="4623151"/>
            <a:ext cx="330835" cy="58419"/>
          </a:xfrm>
          <a:prstGeom prst="rect">
            <a:avLst/>
          </a:prstGeom>
        </p:spPr>
        <p:txBody>
          <a:bodyPr vert="horz" wrap="square" lIns="0" tIns="13970" rIns="0" bIns="0" rtlCol="0">
            <a:spAutoFit/>
          </a:bodyPr>
          <a:lstStyle/>
          <a:p>
            <a:pPr marL="12700">
              <a:lnSpc>
                <a:spcPct val="100000"/>
              </a:lnSpc>
              <a:spcBef>
                <a:spcPts val="110"/>
              </a:spcBef>
            </a:pPr>
            <a:r>
              <a:rPr sz="200" b="1" dirty="0">
                <a:latin typeface="Calibri"/>
                <a:cs typeface="Calibri"/>
              </a:rPr>
              <a:t>This</a:t>
            </a:r>
            <a:r>
              <a:rPr sz="200" b="1" spc="10" dirty="0">
                <a:latin typeface="Calibri"/>
                <a:cs typeface="Calibri"/>
              </a:rPr>
              <a:t> </a:t>
            </a:r>
            <a:r>
              <a:rPr sz="200" b="1" dirty="0">
                <a:latin typeface="Calibri"/>
                <a:cs typeface="Calibri"/>
              </a:rPr>
              <a:t>table</a:t>
            </a:r>
            <a:r>
              <a:rPr sz="200" b="1" spc="15" dirty="0">
                <a:latin typeface="Calibri"/>
                <a:cs typeface="Calibri"/>
              </a:rPr>
              <a:t> </a:t>
            </a:r>
            <a:r>
              <a:rPr sz="200" b="1" dirty="0">
                <a:latin typeface="Calibri"/>
                <a:cs typeface="Calibri"/>
              </a:rPr>
              <a:t>and</a:t>
            </a:r>
            <a:r>
              <a:rPr sz="200" b="1" spc="5" dirty="0">
                <a:latin typeface="Calibri"/>
                <a:cs typeface="Calibri"/>
              </a:rPr>
              <a:t> </a:t>
            </a:r>
            <a:r>
              <a:rPr sz="200" b="1" spc="-10" dirty="0">
                <a:latin typeface="Calibri"/>
                <a:cs typeface="Calibri"/>
              </a:rPr>
              <a:t>graph</a:t>
            </a:r>
            <a:r>
              <a:rPr sz="200" b="1" spc="10" dirty="0">
                <a:latin typeface="Calibri"/>
                <a:cs typeface="Calibri"/>
              </a:rPr>
              <a:t> </a:t>
            </a:r>
            <a:r>
              <a:rPr sz="200" b="1" spc="-10" dirty="0">
                <a:latin typeface="Calibri"/>
                <a:cs typeface="Calibri"/>
              </a:rPr>
              <a:t>repres</a:t>
            </a:r>
            <a:endParaRPr sz="200">
              <a:latin typeface="Calibri"/>
              <a:cs typeface="Calibri"/>
            </a:endParaRPr>
          </a:p>
        </p:txBody>
      </p:sp>
      <p:sp>
        <p:nvSpPr>
          <p:cNvPr id="103" name="object 103"/>
          <p:cNvSpPr txBox="1"/>
          <p:nvPr/>
        </p:nvSpPr>
        <p:spPr>
          <a:xfrm>
            <a:off x="796207" y="5280395"/>
            <a:ext cx="307975" cy="58419"/>
          </a:xfrm>
          <a:prstGeom prst="rect">
            <a:avLst/>
          </a:prstGeom>
        </p:spPr>
        <p:txBody>
          <a:bodyPr vert="horz" wrap="square" lIns="0" tIns="13970" rIns="0" bIns="0" rtlCol="0">
            <a:spAutoFit/>
          </a:bodyPr>
          <a:lstStyle/>
          <a:p>
            <a:pPr marL="12700">
              <a:lnSpc>
                <a:spcPct val="100000"/>
              </a:lnSpc>
              <a:spcBef>
                <a:spcPts val="110"/>
              </a:spcBef>
            </a:pPr>
            <a:r>
              <a:rPr sz="200" b="1" dirty="0">
                <a:latin typeface="Calibri"/>
                <a:cs typeface="Calibri"/>
              </a:rPr>
              <a:t>This</a:t>
            </a:r>
            <a:r>
              <a:rPr sz="200" b="1" spc="10" dirty="0">
                <a:latin typeface="Calibri"/>
                <a:cs typeface="Calibri"/>
              </a:rPr>
              <a:t> </a:t>
            </a:r>
            <a:r>
              <a:rPr sz="200" b="1" dirty="0">
                <a:latin typeface="Calibri"/>
                <a:cs typeface="Calibri"/>
              </a:rPr>
              <a:t>table</a:t>
            </a:r>
            <a:r>
              <a:rPr sz="200" b="1" spc="15" dirty="0">
                <a:latin typeface="Calibri"/>
                <a:cs typeface="Calibri"/>
              </a:rPr>
              <a:t> </a:t>
            </a:r>
            <a:r>
              <a:rPr sz="200" b="1" dirty="0">
                <a:latin typeface="Calibri"/>
                <a:cs typeface="Calibri"/>
              </a:rPr>
              <a:t>represents</a:t>
            </a:r>
            <a:r>
              <a:rPr sz="200" b="1" spc="15" dirty="0">
                <a:latin typeface="Calibri"/>
                <a:cs typeface="Calibri"/>
              </a:rPr>
              <a:t> </a:t>
            </a:r>
            <a:r>
              <a:rPr sz="200" b="1" spc="-25" dirty="0">
                <a:latin typeface="Calibri"/>
                <a:cs typeface="Calibri"/>
              </a:rPr>
              <a:t>the</a:t>
            </a:r>
            <a:endParaRPr sz="200">
              <a:latin typeface="Calibri"/>
              <a:cs typeface="Calibri"/>
            </a:endParaRPr>
          </a:p>
        </p:txBody>
      </p:sp>
      <p:sp>
        <p:nvSpPr>
          <p:cNvPr id="104" name="object 104"/>
          <p:cNvSpPr txBox="1"/>
          <p:nvPr/>
        </p:nvSpPr>
        <p:spPr>
          <a:xfrm>
            <a:off x="1080632" y="4642609"/>
            <a:ext cx="1569720" cy="1202690"/>
          </a:xfrm>
          <a:prstGeom prst="rect">
            <a:avLst/>
          </a:prstGeom>
        </p:spPr>
        <p:txBody>
          <a:bodyPr vert="horz" wrap="square" lIns="0" tIns="0" rIns="0" bIns="0" rtlCol="0">
            <a:spAutoFit/>
          </a:bodyPr>
          <a:lstStyle/>
          <a:p>
            <a:pPr marL="9525">
              <a:lnSpc>
                <a:spcPts val="200"/>
              </a:lnSpc>
            </a:pPr>
            <a:r>
              <a:rPr sz="200" b="1" dirty="0">
                <a:latin typeface="Calibri"/>
                <a:cs typeface="Calibri"/>
              </a:rPr>
              <a:t>ents</a:t>
            </a:r>
            <a:r>
              <a:rPr sz="200" b="1" spc="5" dirty="0">
                <a:latin typeface="Calibri"/>
                <a:cs typeface="Calibri"/>
              </a:rPr>
              <a:t> </a:t>
            </a:r>
            <a:r>
              <a:rPr sz="200" b="1" dirty="0">
                <a:latin typeface="Calibri"/>
                <a:cs typeface="Calibri"/>
              </a:rPr>
              <a:t>the</a:t>
            </a:r>
            <a:r>
              <a:rPr sz="200" b="1" spc="10" dirty="0">
                <a:latin typeface="Calibri"/>
                <a:cs typeface="Calibri"/>
              </a:rPr>
              <a:t> </a:t>
            </a:r>
            <a:r>
              <a:rPr sz="200" b="1" dirty="0">
                <a:latin typeface="Calibri"/>
                <a:cs typeface="Calibri"/>
              </a:rPr>
              <a:t>top</a:t>
            </a:r>
            <a:r>
              <a:rPr sz="200" b="1" spc="5" dirty="0">
                <a:latin typeface="Calibri"/>
                <a:cs typeface="Calibri"/>
              </a:rPr>
              <a:t> </a:t>
            </a:r>
            <a:r>
              <a:rPr sz="200" b="1" dirty="0">
                <a:latin typeface="Calibri"/>
                <a:cs typeface="Calibri"/>
              </a:rPr>
              <a:t>reasons</a:t>
            </a:r>
            <a:r>
              <a:rPr sz="200" b="1" spc="10" dirty="0">
                <a:latin typeface="Calibri"/>
                <a:cs typeface="Calibri"/>
              </a:rPr>
              <a:t> </a:t>
            </a:r>
            <a:r>
              <a:rPr sz="200" b="1" dirty="0">
                <a:latin typeface="Calibri"/>
                <a:cs typeface="Calibri"/>
              </a:rPr>
              <a:t>for</a:t>
            </a:r>
            <a:r>
              <a:rPr sz="200" b="1" spc="10" dirty="0">
                <a:latin typeface="Calibri"/>
                <a:cs typeface="Calibri"/>
              </a:rPr>
              <a:t> </a:t>
            </a:r>
            <a:r>
              <a:rPr sz="200" b="1" dirty="0">
                <a:latin typeface="Calibri"/>
                <a:cs typeface="Calibri"/>
              </a:rPr>
              <a:t>contact</a:t>
            </a:r>
            <a:r>
              <a:rPr sz="200" b="1" spc="10" dirty="0">
                <a:latin typeface="Calibri"/>
                <a:cs typeface="Calibri"/>
              </a:rPr>
              <a:t> </a:t>
            </a:r>
            <a:r>
              <a:rPr sz="200" b="1" dirty="0">
                <a:latin typeface="Calibri"/>
                <a:cs typeface="Calibri"/>
              </a:rPr>
              <a:t>associated with</a:t>
            </a:r>
            <a:r>
              <a:rPr sz="200" b="1" spc="5" dirty="0">
                <a:latin typeface="Calibri"/>
                <a:cs typeface="Calibri"/>
              </a:rPr>
              <a:t> </a:t>
            </a:r>
            <a:r>
              <a:rPr sz="200" b="1" dirty="0">
                <a:latin typeface="Calibri"/>
                <a:cs typeface="Calibri"/>
              </a:rPr>
              <a:t>the</a:t>
            </a:r>
            <a:r>
              <a:rPr sz="200" b="1" spc="10" dirty="0">
                <a:latin typeface="Calibri"/>
                <a:cs typeface="Calibri"/>
              </a:rPr>
              <a:t> </a:t>
            </a:r>
            <a:r>
              <a:rPr sz="200" b="1" dirty="0">
                <a:latin typeface="Calibri"/>
                <a:cs typeface="Calibri"/>
              </a:rPr>
              <a:t>cases</a:t>
            </a:r>
            <a:r>
              <a:rPr sz="200" b="1" spc="10" dirty="0">
                <a:latin typeface="Calibri"/>
                <a:cs typeface="Calibri"/>
              </a:rPr>
              <a:t> </a:t>
            </a:r>
            <a:r>
              <a:rPr sz="200" b="1" dirty="0">
                <a:latin typeface="Calibri"/>
                <a:cs typeface="Calibri"/>
              </a:rPr>
              <a:t>initiated</a:t>
            </a:r>
            <a:r>
              <a:rPr sz="200" b="1" spc="5" dirty="0">
                <a:latin typeface="Calibri"/>
                <a:cs typeface="Calibri"/>
              </a:rPr>
              <a:t> </a:t>
            </a:r>
            <a:r>
              <a:rPr sz="200" b="1" spc="-10" dirty="0">
                <a:latin typeface="Calibri"/>
                <a:cs typeface="Calibri"/>
              </a:rPr>
              <a:t>during</a:t>
            </a:r>
            <a:r>
              <a:rPr sz="200" b="1" dirty="0">
                <a:latin typeface="Calibri"/>
                <a:cs typeface="Calibri"/>
              </a:rPr>
              <a:t> the</a:t>
            </a:r>
            <a:r>
              <a:rPr sz="200" b="1" spc="10" dirty="0">
                <a:latin typeface="Calibri"/>
                <a:cs typeface="Calibri"/>
              </a:rPr>
              <a:t> </a:t>
            </a:r>
            <a:r>
              <a:rPr sz="200" b="1" dirty="0">
                <a:latin typeface="Calibri"/>
                <a:cs typeface="Calibri"/>
              </a:rPr>
              <a:t>reporting</a:t>
            </a:r>
            <a:r>
              <a:rPr sz="200" b="1" spc="5" dirty="0">
                <a:latin typeface="Calibri"/>
                <a:cs typeface="Calibri"/>
              </a:rPr>
              <a:t> </a:t>
            </a:r>
            <a:r>
              <a:rPr sz="200" b="1" spc="-10" dirty="0">
                <a:latin typeface="Calibri"/>
                <a:cs typeface="Calibri"/>
              </a:rPr>
              <a:t>period.</a:t>
            </a:r>
            <a:endParaRPr sz="200">
              <a:latin typeface="Calibri"/>
              <a:cs typeface="Calibri"/>
            </a:endParaRPr>
          </a:p>
          <a:p>
            <a:pPr>
              <a:lnSpc>
                <a:spcPct val="100000"/>
              </a:lnSpc>
              <a:spcBef>
                <a:spcPts val="95"/>
              </a:spcBef>
            </a:pPr>
            <a:endParaRPr sz="200">
              <a:latin typeface="Calibri"/>
              <a:cs typeface="Calibri"/>
            </a:endParaRPr>
          </a:p>
          <a:p>
            <a:pPr marL="161290">
              <a:lnSpc>
                <a:spcPct val="100000"/>
              </a:lnSpc>
              <a:spcBef>
                <a:spcPts val="5"/>
              </a:spcBef>
            </a:pPr>
            <a:r>
              <a:rPr sz="100" b="1" spc="-25" dirty="0">
                <a:latin typeface="Calibri"/>
                <a:cs typeface="Calibri"/>
              </a:rPr>
              <a:t>160</a:t>
            </a:r>
            <a:endParaRPr sz="100">
              <a:latin typeface="Calibri"/>
              <a:cs typeface="Calibri"/>
            </a:endParaRPr>
          </a:p>
          <a:p>
            <a:pPr>
              <a:lnSpc>
                <a:spcPct val="100000"/>
              </a:lnSpc>
              <a:spcBef>
                <a:spcPts val="30"/>
              </a:spcBef>
            </a:pPr>
            <a:endParaRPr sz="100">
              <a:latin typeface="Calibri"/>
              <a:cs typeface="Calibri"/>
            </a:endParaRPr>
          </a:p>
          <a:p>
            <a:pPr marL="161290">
              <a:lnSpc>
                <a:spcPct val="100000"/>
              </a:lnSpc>
            </a:pPr>
            <a:r>
              <a:rPr sz="100" b="1" dirty="0">
                <a:latin typeface="Calibri"/>
                <a:cs typeface="Calibri"/>
              </a:rPr>
              <a:t>140</a:t>
            </a:r>
            <a:r>
              <a:rPr sz="100" b="1" spc="295" dirty="0">
                <a:latin typeface="Calibri"/>
                <a:cs typeface="Calibri"/>
              </a:rPr>
              <a:t>  </a:t>
            </a:r>
            <a:r>
              <a:rPr sz="150" b="1" spc="-37" baseline="27777" dirty="0">
                <a:latin typeface="Calibri"/>
                <a:cs typeface="Calibri"/>
              </a:rPr>
              <a:t>134</a:t>
            </a:r>
            <a:endParaRPr sz="150" baseline="27777">
              <a:latin typeface="Calibri"/>
              <a:cs typeface="Calibri"/>
            </a:endParaRPr>
          </a:p>
          <a:p>
            <a:pPr>
              <a:lnSpc>
                <a:spcPct val="100000"/>
              </a:lnSpc>
              <a:spcBef>
                <a:spcPts val="35"/>
              </a:spcBef>
            </a:pPr>
            <a:endParaRPr sz="100">
              <a:latin typeface="Calibri"/>
              <a:cs typeface="Calibri"/>
            </a:endParaRPr>
          </a:p>
          <a:p>
            <a:pPr marL="161290">
              <a:lnSpc>
                <a:spcPct val="100000"/>
              </a:lnSpc>
            </a:pPr>
            <a:r>
              <a:rPr sz="100" b="1" spc="-25" dirty="0">
                <a:latin typeface="Calibri"/>
                <a:cs typeface="Calibri"/>
              </a:rPr>
              <a:t>120</a:t>
            </a:r>
            <a:endParaRPr sz="100">
              <a:latin typeface="Calibri"/>
              <a:cs typeface="Calibri"/>
            </a:endParaRPr>
          </a:p>
          <a:p>
            <a:pPr>
              <a:lnSpc>
                <a:spcPct val="100000"/>
              </a:lnSpc>
              <a:spcBef>
                <a:spcPts val="35"/>
              </a:spcBef>
            </a:pPr>
            <a:endParaRPr sz="100">
              <a:latin typeface="Calibri"/>
              <a:cs typeface="Calibri"/>
            </a:endParaRPr>
          </a:p>
          <a:p>
            <a:pPr marL="161290">
              <a:lnSpc>
                <a:spcPct val="100000"/>
              </a:lnSpc>
              <a:tabLst>
                <a:tab pos="393065" algn="l"/>
              </a:tabLst>
            </a:pPr>
            <a:r>
              <a:rPr sz="100" b="1" spc="-25" dirty="0">
                <a:latin typeface="Calibri"/>
                <a:cs typeface="Calibri"/>
              </a:rPr>
              <a:t>100</a:t>
            </a:r>
            <a:r>
              <a:rPr sz="100" b="1" dirty="0">
                <a:latin typeface="Calibri"/>
                <a:cs typeface="Calibri"/>
              </a:rPr>
              <a:t>	</a:t>
            </a:r>
            <a:r>
              <a:rPr sz="150" b="1" spc="-37" baseline="27777" dirty="0">
                <a:latin typeface="Calibri"/>
                <a:cs typeface="Calibri"/>
              </a:rPr>
              <a:t>92</a:t>
            </a:r>
            <a:endParaRPr sz="150" baseline="27777">
              <a:latin typeface="Calibri"/>
              <a:cs typeface="Calibri"/>
            </a:endParaRPr>
          </a:p>
          <a:p>
            <a:pPr>
              <a:lnSpc>
                <a:spcPct val="100000"/>
              </a:lnSpc>
              <a:spcBef>
                <a:spcPts val="35"/>
              </a:spcBef>
            </a:pPr>
            <a:endParaRPr sz="100">
              <a:latin typeface="Calibri"/>
              <a:cs typeface="Calibri"/>
            </a:endParaRPr>
          </a:p>
          <a:p>
            <a:pPr marL="169545">
              <a:lnSpc>
                <a:spcPct val="100000"/>
              </a:lnSpc>
            </a:pPr>
            <a:r>
              <a:rPr sz="100" b="1" spc="-25" dirty="0">
                <a:latin typeface="Calibri"/>
                <a:cs typeface="Calibri"/>
              </a:rPr>
              <a:t>80</a:t>
            </a:r>
            <a:endParaRPr sz="100">
              <a:latin typeface="Calibri"/>
              <a:cs typeface="Calibri"/>
            </a:endParaRPr>
          </a:p>
          <a:p>
            <a:pPr>
              <a:lnSpc>
                <a:spcPct val="100000"/>
              </a:lnSpc>
              <a:spcBef>
                <a:spcPts val="35"/>
              </a:spcBef>
            </a:pPr>
            <a:endParaRPr sz="100">
              <a:latin typeface="Calibri"/>
              <a:cs typeface="Calibri"/>
            </a:endParaRPr>
          </a:p>
          <a:p>
            <a:pPr marL="169545">
              <a:lnSpc>
                <a:spcPct val="100000"/>
              </a:lnSpc>
            </a:pPr>
            <a:r>
              <a:rPr sz="100" b="1" spc="-25" dirty="0">
                <a:latin typeface="Calibri"/>
                <a:cs typeface="Calibri"/>
              </a:rPr>
              <a:t>60</a:t>
            </a:r>
            <a:endParaRPr sz="100">
              <a:latin typeface="Calibri"/>
              <a:cs typeface="Calibri"/>
            </a:endParaRPr>
          </a:p>
          <a:p>
            <a:pPr>
              <a:lnSpc>
                <a:spcPct val="100000"/>
              </a:lnSpc>
              <a:spcBef>
                <a:spcPts val="110"/>
              </a:spcBef>
            </a:pPr>
            <a:endParaRPr sz="100">
              <a:latin typeface="Calibri"/>
              <a:cs typeface="Calibri"/>
            </a:endParaRPr>
          </a:p>
          <a:p>
            <a:pPr marL="169545">
              <a:lnSpc>
                <a:spcPct val="100000"/>
              </a:lnSpc>
              <a:tabLst>
                <a:tab pos="525145" algn="l"/>
              </a:tabLst>
            </a:pPr>
            <a:r>
              <a:rPr sz="150" b="1" spc="-37" baseline="55555" dirty="0">
                <a:latin typeface="Calibri"/>
                <a:cs typeface="Calibri"/>
              </a:rPr>
              <a:t>40</a:t>
            </a:r>
            <a:r>
              <a:rPr sz="150" b="1" baseline="55555" dirty="0">
                <a:latin typeface="Calibri"/>
                <a:cs typeface="Calibri"/>
              </a:rPr>
              <a:t>	</a:t>
            </a:r>
            <a:r>
              <a:rPr sz="100" b="1" spc="-25" dirty="0">
                <a:latin typeface="Calibri"/>
                <a:cs typeface="Calibri"/>
              </a:rPr>
              <a:t>24</a:t>
            </a:r>
            <a:endParaRPr sz="100">
              <a:latin typeface="Calibri"/>
              <a:cs typeface="Calibri"/>
            </a:endParaRPr>
          </a:p>
          <a:p>
            <a:pPr>
              <a:lnSpc>
                <a:spcPct val="100000"/>
              </a:lnSpc>
              <a:spcBef>
                <a:spcPts val="10"/>
              </a:spcBef>
            </a:pPr>
            <a:endParaRPr sz="100">
              <a:latin typeface="Calibri"/>
              <a:cs typeface="Calibri"/>
            </a:endParaRPr>
          </a:p>
          <a:p>
            <a:pPr marL="169545">
              <a:lnSpc>
                <a:spcPct val="100000"/>
              </a:lnSpc>
              <a:tabLst>
                <a:tab pos="657225" algn="l"/>
              </a:tabLst>
            </a:pPr>
            <a:r>
              <a:rPr sz="150" b="1" spc="-37" baseline="27777" dirty="0">
                <a:latin typeface="Calibri"/>
                <a:cs typeface="Calibri"/>
              </a:rPr>
              <a:t>20</a:t>
            </a:r>
            <a:r>
              <a:rPr sz="150" b="1" baseline="27777" dirty="0">
                <a:latin typeface="Calibri"/>
                <a:cs typeface="Calibri"/>
              </a:rPr>
              <a:t>	</a:t>
            </a:r>
            <a:r>
              <a:rPr sz="150" b="1" baseline="55555" dirty="0">
                <a:latin typeface="Calibri"/>
                <a:cs typeface="Calibri"/>
              </a:rPr>
              <a:t>13</a:t>
            </a:r>
            <a:r>
              <a:rPr sz="150" b="1" spc="727" baseline="55555" dirty="0">
                <a:latin typeface="Calibri"/>
                <a:cs typeface="Calibri"/>
              </a:rPr>
              <a:t>  </a:t>
            </a:r>
            <a:r>
              <a:rPr sz="150" b="1" baseline="55555" dirty="0">
                <a:latin typeface="Calibri"/>
                <a:cs typeface="Calibri"/>
              </a:rPr>
              <a:t>12</a:t>
            </a:r>
            <a:r>
              <a:rPr sz="150" b="1" spc="727" baseline="55555" dirty="0">
                <a:latin typeface="Calibri"/>
                <a:cs typeface="Calibri"/>
              </a:rPr>
              <a:t>  </a:t>
            </a:r>
            <a:r>
              <a:rPr sz="150" b="1" baseline="27777" dirty="0">
                <a:latin typeface="Calibri"/>
                <a:cs typeface="Calibri"/>
              </a:rPr>
              <a:t>11</a:t>
            </a:r>
            <a:r>
              <a:rPr sz="150" b="1" spc="494" baseline="27777" dirty="0">
                <a:latin typeface="Calibri"/>
                <a:cs typeface="Calibri"/>
              </a:rPr>
              <a:t>   </a:t>
            </a:r>
            <a:r>
              <a:rPr sz="150" b="1" baseline="27777" dirty="0">
                <a:latin typeface="Calibri"/>
                <a:cs typeface="Calibri"/>
              </a:rPr>
              <a:t>8</a:t>
            </a:r>
            <a:r>
              <a:rPr sz="150" b="1" spc="509" baseline="27777" dirty="0">
                <a:latin typeface="Calibri"/>
                <a:cs typeface="Calibri"/>
              </a:rPr>
              <a:t>   </a:t>
            </a:r>
            <a:r>
              <a:rPr sz="150" b="1" baseline="27777" dirty="0">
                <a:latin typeface="Calibri"/>
                <a:cs typeface="Calibri"/>
              </a:rPr>
              <a:t>8</a:t>
            </a:r>
            <a:r>
              <a:rPr sz="150" b="1" spc="517" baseline="27777" dirty="0">
                <a:latin typeface="Calibri"/>
                <a:cs typeface="Calibri"/>
              </a:rPr>
              <a:t>   </a:t>
            </a:r>
            <a:r>
              <a:rPr sz="150" b="1" baseline="27777" dirty="0">
                <a:latin typeface="Calibri"/>
                <a:cs typeface="Calibri"/>
              </a:rPr>
              <a:t>8</a:t>
            </a:r>
            <a:r>
              <a:rPr sz="150" b="1" spc="509" baseline="27777" dirty="0">
                <a:latin typeface="Calibri"/>
                <a:cs typeface="Calibri"/>
              </a:rPr>
              <a:t>   </a:t>
            </a:r>
            <a:r>
              <a:rPr sz="100" b="1" spc="-50" dirty="0">
                <a:latin typeface="Calibri"/>
                <a:cs typeface="Calibri"/>
              </a:rPr>
              <a:t>6</a:t>
            </a:r>
            <a:endParaRPr sz="100">
              <a:latin typeface="Calibri"/>
              <a:cs typeface="Calibri"/>
            </a:endParaRPr>
          </a:p>
          <a:p>
            <a:pPr marL="178435">
              <a:lnSpc>
                <a:spcPct val="100000"/>
              </a:lnSpc>
              <a:spcBef>
                <a:spcPts val="105"/>
              </a:spcBef>
            </a:pPr>
            <a:r>
              <a:rPr sz="100" b="1" spc="-50" dirty="0">
                <a:latin typeface="Calibri"/>
                <a:cs typeface="Calibri"/>
              </a:rPr>
              <a:t>0</a:t>
            </a:r>
            <a:endParaRPr sz="100">
              <a:latin typeface="Calibri"/>
              <a:cs typeface="Calibri"/>
            </a:endParaRPr>
          </a:p>
          <a:p>
            <a:pPr>
              <a:lnSpc>
                <a:spcPct val="100000"/>
              </a:lnSpc>
            </a:pPr>
            <a:endParaRPr sz="100">
              <a:latin typeface="Calibri"/>
              <a:cs typeface="Calibri"/>
            </a:endParaRPr>
          </a:p>
          <a:p>
            <a:pPr>
              <a:lnSpc>
                <a:spcPct val="100000"/>
              </a:lnSpc>
            </a:pPr>
            <a:endParaRPr sz="100">
              <a:latin typeface="Calibri"/>
              <a:cs typeface="Calibri"/>
            </a:endParaRPr>
          </a:p>
          <a:p>
            <a:pPr>
              <a:lnSpc>
                <a:spcPct val="100000"/>
              </a:lnSpc>
            </a:pPr>
            <a:endParaRPr sz="100">
              <a:latin typeface="Calibri"/>
              <a:cs typeface="Calibri"/>
            </a:endParaRPr>
          </a:p>
          <a:p>
            <a:pPr>
              <a:lnSpc>
                <a:spcPct val="100000"/>
              </a:lnSpc>
            </a:pPr>
            <a:endParaRPr sz="100">
              <a:latin typeface="Calibri"/>
              <a:cs typeface="Calibri"/>
            </a:endParaRPr>
          </a:p>
          <a:p>
            <a:pPr>
              <a:lnSpc>
                <a:spcPct val="100000"/>
              </a:lnSpc>
            </a:pPr>
            <a:endParaRPr sz="100">
              <a:latin typeface="Calibri"/>
              <a:cs typeface="Calibri"/>
            </a:endParaRPr>
          </a:p>
          <a:p>
            <a:pPr>
              <a:lnSpc>
                <a:spcPct val="100000"/>
              </a:lnSpc>
            </a:pPr>
            <a:endParaRPr sz="100">
              <a:latin typeface="Calibri"/>
              <a:cs typeface="Calibri"/>
            </a:endParaRPr>
          </a:p>
          <a:p>
            <a:pPr>
              <a:lnSpc>
                <a:spcPct val="100000"/>
              </a:lnSpc>
            </a:pPr>
            <a:endParaRPr sz="100">
              <a:latin typeface="Calibri"/>
              <a:cs typeface="Calibri"/>
            </a:endParaRPr>
          </a:p>
          <a:p>
            <a:pPr>
              <a:lnSpc>
                <a:spcPct val="100000"/>
              </a:lnSpc>
            </a:pPr>
            <a:endParaRPr sz="100">
              <a:latin typeface="Calibri"/>
              <a:cs typeface="Calibri"/>
            </a:endParaRPr>
          </a:p>
          <a:p>
            <a:pPr>
              <a:lnSpc>
                <a:spcPct val="100000"/>
              </a:lnSpc>
            </a:pPr>
            <a:endParaRPr sz="100">
              <a:latin typeface="Calibri"/>
              <a:cs typeface="Calibri"/>
            </a:endParaRPr>
          </a:p>
          <a:p>
            <a:pPr>
              <a:lnSpc>
                <a:spcPct val="100000"/>
              </a:lnSpc>
            </a:pPr>
            <a:endParaRPr sz="100">
              <a:latin typeface="Calibri"/>
              <a:cs typeface="Calibri"/>
            </a:endParaRPr>
          </a:p>
          <a:p>
            <a:pPr>
              <a:lnSpc>
                <a:spcPct val="100000"/>
              </a:lnSpc>
            </a:pPr>
            <a:endParaRPr sz="100">
              <a:latin typeface="Calibri"/>
              <a:cs typeface="Calibri"/>
            </a:endParaRPr>
          </a:p>
          <a:p>
            <a:pPr>
              <a:lnSpc>
                <a:spcPct val="100000"/>
              </a:lnSpc>
            </a:pPr>
            <a:endParaRPr sz="100">
              <a:latin typeface="Calibri"/>
              <a:cs typeface="Calibri"/>
            </a:endParaRPr>
          </a:p>
          <a:p>
            <a:pPr>
              <a:lnSpc>
                <a:spcPct val="100000"/>
              </a:lnSpc>
            </a:pPr>
            <a:endParaRPr sz="100">
              <a:latin typeface="Calibri"/>
              <a:cs typeface="Calibri"/>
            </a:endParaRPr>
          </a:p>
          <a:p>
            <a:pPr>
              <a:lnSpc>
                <a:spcPct val="100000"/>
              </a:lnSpc>
            </a:pPr>
            <a:endParaRPr sz="100">
              <a:latin typeface="Calibri"/>
              <a:cs typeface="Calibri"/>
            </a:endParaRPr>
          </a:p>
          <a:p>
            <a:pPr>
              <a:lnSpc>
                <a:spcPct val="100000"/>
              </a:lnSpc>
            </a:pPr>
            <a:endParaRPr sz="100">
              <a:latin typeface="Calibri"/>
              <a:cs typeface="Calibri"/>
            </a:endParaRPr>
          </a:p>
          <a:p>
            <a:pPr>
              <a:lnSpc>
                <a:spcPct val="100000"/>
              </a:lnSpc>
            </a:pPr>
            <a:endParaRPr sz="100">
              <a:latin typeface="Calibri"/>
              <a:cs typeface="Calibri"/>
            </a:endParaRPr>
          </a:p>
          <a:p>
            <a:pPr>
              <a:lnSpc>
                <a:spcPct val="100000"/>
              </a:lnSpc>
            </a:pPr>
            <a:endParaRPr sz="100">
              <a:latin typeface="Calibri"/>
              <a:cs typeface="Calibri"/>
            </a:endParaRPr>
          </a:p>
          <a:p>
            <a:pPr>
              <a:lnSpc>
                <a:spcPct val="100000"/>
              </a:lnSpc>
              <a:spcBef>
                <a:spcPts val="60"/>
              </a:spcBef>
            </a:pPr>
            <a:endParaRPr sz="100">
              <a:latin typeface="Calibri"/>
              <a:cs typeface="Calibri"/>
            </a:endParaRPr>
          </a:p>
          <a:p>
            <a:pPr marL="16510">
              <a:lnSpc>
                <a:spcPct val="100000"/>
              </a:lnSpc>
              <a:spcBef>
                <a:spcPts val="5"/>
              </a:spcBef>
            </a:pPr>
            <a:r>
              <a:rPr sz="200" b="1" dirty="0">
                <a:latin typeface="Calibri"/>
                <a:cs typeface="Calibri"/>
              </a:rPr>
              <a:t>top national</a:t>
            </a:r>
            <a:r>
              <a:rPr sz="200" b="1" spc="5" dirty="0">
                <a:latin typeface="Calibri"/>
                <a:cs typeface="Calibri"/>
              </a:rPr>
              <a:t> </a:t>
            </a:r>
            <a:r>
              <a:rPr sz="200" b="1" dirty="0">
                <a:latin typeface="Calibri"/>
                <a:cs typeface="Calibri"/>
              </a:rPr>
              <a:t>stock</a:t>
            </a:r>
            <a:r>
              <a:rPr sz="200" b="1" spc="5" dirty="0">
                <a:latin typeface="Calibri"/>
                <a:cs typeface="Calibri"/>
              </a:rPr>
              <a:t> </a:t>
            </a:r>
            <a:r>
              <a:rPr sz="200" b="1" dirty="0">
                <a:latin typeface="Calibri"/>
                <a:cs typeface="Calibri"/>
              </a:rPr>
              <a:t>numbers</a:t>
            </a:r>
            <a:r>
              <a:rPr sz="200" b="1" spc="5" dirty="0">
                <a:latin typeface="Calibri"/>
                <a:cs typeface="Calibri"/>
              </a:rPr>
              <a:t> </a:t>
            </a:r>
            <a:r>
              <a:rPr sz="200" b="1" dirty="0">
                <a:latin typeface="Calibri"/>
                <a:cs typeface="Calibri"/>
              </a:rPr>
              <a:t>associated</a:t>
            </a:r>
            <a:r>
              <a:rPr sz="200" b="1" spc="5" dirty="0">
                <a:latin typeface="Calibri"/>
                <a:cs typeface="Calibri"/>
              </a:rPr>
              <a:t> </a:t>
            </a:r>
            <a:r>
              <a:rPr sz="200" b="1" dirty="0">
                <a:latin typeface="Calibri"/>
                <a:cs typeface="Calibri"/>
              </a:rPr>
              <a:t>with the</a:t>
            </a:r>
            <a:r>
              <a:rPr sz="200" b="1" spc="10" dirty="0">
                <a:latin typeface="Calibri"/>
                <a:cs typeface="Calibri"/>
              </a:rPr>
              <a:t> </a:t>
            </a:r>
            <a:r>
              <a:rPr sz="200" b="1" dirty="0">
                <a:latin typeface="Calibri"/>
                <a:cs typeface="Calibri"/>
              </a:rPr>
              <a:t>actions</a:t>
            </a:r>
            <a:r>
              <a:rPr sz="200" b="1" spc="5" dirty="0">
                <a:latin typeface="Calibri"/>
                <a:cs typeface="Calibri"/>
              </a:rPr>
              <a:t> </a:t>
            </a:r>
            <a:r>
              <a:rPr sz="200" b="1" dirty="0">
                <a:latin typeface="Calibri"/>
                <a:cs typeface="Calibri"/>
              </a:rPr>
              <a:t>initiated</a:t>
            </a:r>
            <a:r>
              <a:rPr sz="200" b="1" spc="5" dirty="0">
                <a:latin typeface="Calibri"/>
                <a:cs typeface="Calibri"/>
              </a:rPr>
              <a:t> </a:t>
            </a:r>
            <a:r>
              <a:rPr sz="200" b="1" spc="-10" dirty="0">
                <a:latin typeface="Calibri"/>
                <a:cs typeface="Calibri"/>
              </a:rPr>
              <a:t>during</a:t>
            </a:r>
            <a:r>
              <a:rPr sz="200" b="1" dirty="0">
                <a:latin typeface="Calibri"/>
                <a:cs typeface="Calibri"/>
              </a:rPr>
              <a:t> the</a:t>
            </a:r>
            <a:r>
              <a:rPr sz="200" b="1" spc="10" dirty="0">
                <a:latin typeface="Calibri"/>
                <a:cs typeface="Calibri"/>
              </a:rPr>
              <a:t> </a:t>
            </a:r>
            <a:r>
              <a:rPr sz="200" b="1" dirty="0">
                <a:latin typeface="Calibri"/>
                <a:cs typeface="Calibri"/>
              </a:rPr>
              <a:t>reporting </a:t>
            </a:r>
            <a:r>
              <a:rPr sz="200" b="1" spc="-10" dirty="0">
                <a:latin typeface="Calibri"/>
                <a:cs typeface="Calibri"/>
              </a:rPr>
              <a:t>period.</a:t>
            </a:r>
            <a:endParaRPr sz="200">
              <a:latin typeface="Calibri"/>
              <a:cs typeface="Calibri"/>
            </a:endParaRPr>
          </a:p>
          <a:p>
            <a:pPr marL="168910">
              <a:lnSpc>
                <a:spcPct val="100000"/>
              </a:lnSpc>
              <a:spcBef>
                <a:spcPts val="135"/>
              </a:spcBef>
              <a:tabLst>
                <a:tab pos="555625" algn="l"/>
                <a:tab pos="941705" algn="l"/>
              </a:tabLst>
            </a:pPr>
            <a:r>
              <a:rPr sz="150" b="1" dirty="0">
                <a:latin typeface="Calibri"/>
                <a:cs typeface="Calibri"/>
              </a:rPr>
              <a:t>END</a:t>
            </a:r>
            <a:r>
              <a:rPr sz="150" b="1" spc="5" dirty="0">
                <a:latin typeface="Calibri"/>
                <a:cs typeface="Calibri"/>
              </a:rPr>
              <a:t> </a:t>
            </a:r>
            <a:r>
              <a:rPr sz="150" b="1" spc="-20" dirty="0">
                <a:latin typeface="Calibri"/>
                <a:cs typeface="Calibri"/>
              </a:rPr>
              <a:t>ITEM</a:t>
            </a:r>
            <a:r>
              <a:rPr sz="150" b="1" dirty="0">
                <a:latin typeface="Calibri"/>
                <a:cs typeface="Calibri"/>
              </a:rPr>
              <a:t>	</a:t>
            </a:r>
            <a:r>
              <a:rPr sz="150" b="1" spc="10" dirty="0">
                <a:latin typeface="Calibri"/>
                <a:cs typeface="Calibri"/>
              </a:rPr>
              <a:t>WEAPON</a:t>
            </a:r>
            <a:r>
              <a:rPr sz="150" b="1" spc="-5" dirty="0">
                <a:latin typeface="Calibri"/>
                <a:cs typeface="Calibri"/>
              </a:rPr>
              <a:t> </a:t>
            </a:r>
            <a:r>
              <a:rPr sz="150" b="1" spc="-10" dirty="0">
                <a:latin typeface="Calibri"/>
                <a:cs typeface="Calibri"/>
              </a:rPr>
              <a:t>SYSTEM</a:t>
            </a:r>
            <a:r>
              <a:rPr sz="150" b="1" dirty="0">
                <a:latin typeface="Calibri"/>
                <a:cs typeface="Calibri"/>
              </a:rPr>
              <a:t>	ACTIONS</a:t>
            </a:r>
            <a:r>
              <a:rPr sz="150" b="1" spc="45" dirty="0">
                <a:latin typeface="Calibri"/>
                <a:cs typeface="Calibri"/>
              </a:rPr>
              <a:t> </a:t>
            </a:r>
            <a:r>
              <a:rPr sz="150" b="1" spc="-10" dirty="0">
                <a:latin typeface="Calibri"/>
                <a:cs typeface="Calibri"/>
              </a:rPr>
              <a:t>INITIATED</a:t>
            </a:r>
            <a:endParaRPr sz="150">
              <a:latin typeface="Calibri"/>
              <a:cs typeface="Calibri"/>
            </a:endParaRPr>
          </a:p>
          <a:p>
            <a:pPr marL="95250">
              <a:lnSpc>
                <a:spcPct val="100000"/>
              </a:lnSpc>
              <a:spcBef>
                <a:spcPts val="55"/>
              </a:spcBef>
              <a:tabLst>
                <a:tab pos="335280" algn="l"/>
                <a:tab pos="1021080" algn="l"/>
              </a:tabLst>
            </a:pPr>
            <a:r>
              <a:rPr sz="150" spc="-25" dirty="0">
                <a:latin typeface="Calibri"/>
                <a:cs typeface="Calibri"/>
              </a:rPr>
              <a:t>N/A</a:t>
            </a:r>
            <a:r>
              <a:rPr sz="150" dirty="0">
                <a:latin typeface="Calibri"/>
                <a:cs typeface="Calibri"/>
              </a:rPr>
              <a:t>	SEAL,GUN,PORTWEAPON</a:t>
            </a:r>
            <a:r>
              <a:rPr sz="150" spc="95" dirty="0">
                <a:latin typeface="Calibri"/>
                <a:cs typeface="Calibri"/>
              </a:rPr>
              <a:t> </a:t>
            </a:r>
            <a:r>
              <a:rPr sz="150" spc="-10" dirty="0">
                <a:latin typeface="Calibri"/>
                <a:cs typeface="Calibri"/>
              </a:rPr>
              <a:t>SYSTEM</a:t>
            </a:r>
            <a:r>
              <a:rPr sz="150" dirty="0">
                <a:latin typeface="Calibri"/>
                <a:cs typeface="Calibri"/>
              </a:rPr>
              <a:t>	</a:t>
            </a:r>
            <a:r>
              <a:rPr sz="150" spc="-50" dirty="0">
                <a:latin typeface="Calibri"/>
                <a:cs typeface="Calibri"/>
              </a:rPr>
              <a:t>5</a:t>
            </a:r>
            <a:endParaRPr sz="150">
              <a:latin typeface="Calibri"/>
              <a:cs typeface="Calibri"/>
            </a:endParaRPr>
          </a:p>
          <a:p>
            <a:pPr marL="95250">
              <a:lnSpc>
                <a:spcPct val="100000"/>
              </a:lnSpc>
              <a:spcBef>
                <a:spcPts val="40"/>
              </a:spcBef>
              <a:tabLst>
                <a:tab pos="335280" algn="l"/>
                <a:tab pos="1021080" algn="l"/>
              </a:tabLst>
            </a:pPr>
            <a:r>
              <a:rPr sz="150" spc="-25" dirty="0">
                <a:latin typeface="Calibri"/>
                <a:cs typeface="Calibri"/>
              </a:rPr>
              <a:t>N/A</a:t>
            </a:r>
            <a:r>
              <a:rPr sz="150" dirty="0">
                <a:latin typeface="Calibri"/>
                <a:cs typeface="Calibri"/>
              </a:rPr>
              <a:t>	WINDSHIELD</a:t>
            </a:r>
            <a:r>
              <a:rPr sz="150" spc="80" dirty="0">
                <a:latin typeface="Calibri"/>
                <a:cs typeface="Calibri"/>
              </a:rPr>
              <a:t> </a:t>
            </a:r>
            <a:r>
              <a:rPr sz="150" dirty="0">
                <a:latin typeface="Calibri"/>
                <a:cs typeface="Calibri"/>
              </a:rPr>
              <a:t>PANEL,AIRCRAFTWEAPON</a:t>
            </a:r>
            <a:r>
              <a:rPr sz="150" spc="100" dirty="0">
                <a:latin typeface="Calibri"/>
                <a:cs typeface="Calibri"/>
              </a:rPr>
              <a:t> </a:t>
            </a:r>
            <a:r>
              <a:rPr sz="150" spc="-10" dirty="0">
                <a:latin typeface="Calibri"/>
                <a:cs typeface="Calibri"/>
              </a:rPr>
              <a:t>SYSTEM</a:t>
            </a:r>
            <a:r>
              <a:rPr sz="150" dirty="0">
                <a:latin typeface="Calibri"/>
                <a:cs typeface="Calibri"/>
              </a:rPr>
              <a:t>	</a:t>
            </a:r>
            <a:r>
              <a:rPr sz="150" spc="-50" dirty="0">
                <a:latin typeface="Calibri"/>
                <a:cs typeface="Calibri"/>
              </a:rPr>
              <a:t>5</a:t>
            </a:r>
            <a:endParaRPr sz="150">
              <a:latin typeface="Calibri"/>
              <a:cs typeface="Calibri"/>
            </a:endParaRPr>
          </a:p>
          <a:p>
            <a:pPr marL="95250">
              <a:lnSpc>
                <a:spcPct val="100000"/>
              </a:lnSpc>
              <a:spcBef>
                <a:spcPts val="45"/>
              </a:spcBef>
              <a:tabLst>
                <a:tab pos="335280" algn="l"/>
                <a:tab pos="1021080" algn="l"/>
              </a:tabLst>
            </a:pPr>
            <a:r>
              <a:rPr sz="150" spc="-25" dirty="0">
                <a:latin typeface="Calibri"/>
                <a:cs typeface="Calibri"/>
              </a:rPr>
              <a:t>N/A</a:t>
            </a:r>
            <a:r>
              <a:rPr sz="150" dirty="0">
                <a:latin typeface="Calibri"/>
                <a:cs typeface="Calibri"/>
              </a:rPr>
              <a:t>	SHELTER,FIRE,M-2002WEAPON</a:t>
            </a:r>
            <a:r>
              <a:rPr sz="150" spc="85" dirty="0">
                <a:latin typeface="Calibri"/>
                <a:cs typeface="Calibri"/>
              </a:rPr>
              <a:t> </a:t>
            </a:r>
            <a:r>
              <a:rPr sz="150" spc="-10" dirty="0">
                <a:latin typeface="Calibri"/>
                <a:cs typeface="Calibri"/>
              </a:rPr>
              <a:t>SYSTEM</a:t>
            </a:r>
            <a:r>
              <a:rPr sz="150" dirty="0">
                <a:latin typeface="Calibri"/>
                <a:cs typeface="Calibri"/>
              </a:rPr>
              <a:t>	</a:t>
            </a:r>
            <a:r>
              <a:rPr sz="150" spc="-50" dirty="0">
                <a:latin typeface="Calibri"/>
                <a:cs typeface="Calibri"/>
              </a:rPr>
              <a:t>4</a:t>
            </a:r>
            <a:endParaRPr sz="150">
              <a:latin typeface="Calibri"/>
              <a:cs typeface="Calibri"/>
            </a:endParaRPr>
          </a:p>
          <a:p>
            <a:pPr marL="95250">
              <a:lnSpc>
                <a:spcPct val="100000"/>
              </a:lnSpc>
              <a:spcBef>
                <a:spcPts val="45"/>
              </a:spcBef>
              <a:tabLst>
                <a:tab pos="335280" algn="l"/>
                <a:tab pos="1021080" algn="l"/>
              </a:tabLst>
            </a:pPr>
            <a:r>
              <a:rPr sz="150" spc="-25" dirty="0">
                <a:latin typeface="Calibri"/>
                <a:cs typeface="Calibri"/>
              </a:rPr>
              <a:t>N/A</a:t>
            </a:r>
            <a:r>
              <a:rPr sz="150" dirty="0">
                <a:latin typeface="Calibri"/>
                <a:cs typeface="Calibri"/>
              </a:rPr>
              <a:t>	ANGLE,STRUCTURALWEAPON</a:t>
            </a:r>
            <a:r>
              <a:rPr sz="150" spc="90" dirty="0">
                <a:latin typeface="Calibri"/>
                <a:cs typeface="Calibri"/>
              </a:rPr>
              <a:t> </a:t>
            </a:r>
            <a:r>
              <a:rPr sz="150" spc="-10" dirty="0">
                <a:latin typeface="Calibri"/>
                <a:cs typeface="Calibri"/>
              </a:rPr>
              <a:t>SYSTEM</a:t>
            </a:r>
            <a:r>
              <a:rPr sz="150" dirty="0">
                <a:latin typeface="Calibri"/>
                <a:cs typeface="Calibri"/>
              </a:rPr>
              <a:t>	</a:t>
            </a:r>
            <a:r>
              <a:rPr sz="150" spc="-50" dirty="0">
                <a:latin typeface="Calibri"/>
                <a:cs typeface="Calibri"/>
              </a:rPr>
              <a:t>4</a:t>
            </a:r>
            <a:endParaRPr sz="150">
              <a:latin typeface="Calibri"/>
              <a:cs typeface="Calibri"/>
            </a:endParaRPr>
          </a:p>
          <a:p>
            <a:pPr marL="6985" marR="528955" indent="87630" algn="just">
              <a:lnSpc>
                <a:spcPct val="124500"/>
              </a:lnSpc>
              <a:tabLst>
                <a:tab pos="325755" algn="l"/>
                <a:tab pos="1010919" algn="l"/>
              </a:tabLst>
            </a:pPr>
            <a:r>
              <a:rPr sz="150" spc="-25" dirty="0">
                <a:latin typeface="Calibri"/>
                <a:cs typeface="Calibri"/>
              </a:rPr>
              <a:t>N/A</a:t>
            </a:r>
            <a:r>
              <a:rPr sz="150" dirty="0">
                <a:latin typeface="Calibri"/>
                <a:cs typeface="Calibri"/>
              </a:rPr>
              <a:t>	</a:t>
            </a:r>
            <a:r>
              <a:rPr sz="150" spc="125" dirty="0">
                <a:latin typeface="Calibri"/>
                <a:cs typeface="Calibri"/>
              </a:rPr>
              <a:t> </a:t>
            </a:r>
            <a:r>
              <a:rPr sz="150" dirty="0">
                <a:latin typeface="Calibri"/>
                <a:cs typeface="Calibri"/>
              </a:rPr>
              <a:t>TAG,ELECTRONIC</a:t>
            </a:r>
            <a:r>
              <a:rPr sz="150" spc="35" dirty="0">
                <a:latin typeface="Calibri"/>
                <a:cs typeface="Calibri"/>
              </a:rPr>
              <a:t> </a:t>
            </a:r>
            <a:r>
              <a:rPr sz="150" dirty="0">
                <a:latin typeface="Calibri"/>
                <a:cs typeface="Calibri"/>
              </a:rPr>
              <a:t>IDENTIFICATIONWEAPON</a:t>
            </a:r>
            <a:r>
              <a:rPr sz="150" spc="45" dirty="0">
                <a:latin typeface="Calibri"/>
                <a:cs typeface="Calibri"/>
              </a:rPr>
              <a:t> </a:t>
            </a:r>
            <a:r>
              <a:rPr sz="150" dirty="0">
                <a:latin typeface="Calibri"/>
                <a:cs typeface="Calibri"/>
              </a:rPr>
              <a:t>SYSTEM	</a:t>
            </a:r>
            <a:r>
              <a:rPr sz="150" spc="-10" dirty="0">
                <a:latin typeface="Calibri"/>
                <a:cs typeface="Calibri"/>
              </a:rPr>
              <a:t> </a:t>
            </a:r>
            <a:r>
              <a:rPr sz="150" dirty="0">
                <a:latin typeface="Calibri"/>
                <a:cs typeface="Calibri"/>
              </a:rPr>
              <a:t>4</a:t>
            </a:r>
            <a:r>
              <a:rPr sz="150" spc="500" dirty="0">
                <a:latin typeface="Calibri"/>
                <a:cs typeface="Calibri"/>
              </a:rPr>
              <a:t> </a:t>
            </a:r>
            <a:r>
              <a:rPr sz="150" dirty="0">
                <a:latin typeface="Calibri"/>
                <a:cs typeface="Calibri"/>
              </a:rPr>
              <a:t>TRAT</a:t>
            </a:r>
            <a:r>
              <a:rPr sz="150" spc="350" dirty="0">
                <a:latin typeface="Calibri"/>
                <a:cs typeface="Calibri"/>
              </a:rPr>
              <a:t> </a:t>
            </a:r>
            <a:r>
              <a:rPr sz="150" spc="-25" dirty="0">
                <a:latin typeface="Calibri"/>
                <a:cs typeface="Calibri"/>
              </a:rPr>
              <a:t>N/A</a:t>
            </a:r>
            <a:r>
              <a:rPr sz="150" dirty="0">
                <a:latin typeface="Calibri"/>
                <a:cs typeface="Calibri"/>
              </a:rPr>
              <a:t>	</a:t>
            </a:r>
            <a:r>
              <a:rPr sz="150" spc="165" dirty="0">
                <a:latin typeface="Calibri"/>
                <a:cs typeface="Calibri"/>
              </a:rPr>
              <a:t> </a:t>
            </a:r>
            <a:r>
              <a:rPr sz="150" dirty="0">
                <a:latin typeface="Calibri"/>
                <a:cs typeface="Calibri"/>
              </a:rPr>
              <a:t>SOLUTION,PRESERVATION,CONCENTRATWEAPON</a:t>
            </a:r>
            <a:r>
              <a:rPr sz="150" spc="65" dirty="0">
                <a:latin typeface="Calibri"/>
                <a:cs typeface="Calibri"/>
              </a:rPr>
              <a:t> </a:t>
            </a:r>
            <a:r>
              <a:rPr sz="150" dirty="0">
                <a:latin typeface="Calibri"/>
                <a:cs typeface="Calibri"/>
              </a:rPr>
              <a:t>SYSTEM	</a:t>
            </a:r>
            <a:r>
              <a:rPr sz="150" spc="-10" dirty="0">
                <a:latin typeface="Calibri"/>
                <a:cs typeface="Calibri"/>
              </a:rPr>
              <a:t> </a:t>
            </a:r>
            <a:r>
              <a:rPr sz="150" dirty="0">
                <a:latin typeface="Calibri"/>
                <a:cs typeface="Calibri"/>
              </a:rPr>
              <a:t>3</a:t>
            </a:r>
            <a:r>
              <a:rPr sz="150" spc="500" dirty="0">
                <a:latin typeface="Calibri"/>
                <a:cs typeface="Calibri"/>
              </a:rPr>
              <a:t> </a:t>
            </a:r>
            <a:r>
              <a:rPr sz="150" dirty="0">
                <a:latin typeface="Calibri"/>
                <a:cs typeface="Calibri"/>
              </a:rPr>
              <a:t>E</a:t>
            </a:r>
            <a:r>
              <a:rPr sz="150" spc="254" dirty="0">
                <a:latin typeface="Calibri"/>
                <a:cs typeface="Calibri"/>
              </a:rPr>
              <a:t>  </a:t>
            </a:r>
            <a:r>
              <a:rPr sz="150" spc="-25" dirty="0">
                <a:latin typeface="Calibri"/>
                <a:cs typeface="Calibri"/>
              </a:rPr>
              <a:t>N/A</a:t>
            </a:r>
            <a:r>
              <a:rPr sz="150" dirty="0">
                <a:latin typeface="Calibri"/>
                <a:cs typeface="Calibri"/>
              </a:rPr>
              <a:t>	CYLINDER</a:t>
            </a:r>
            <a:r>
              <a:rPr sz="150" spc="80" dirty="0">
                <a:latin typeface="Calibri"/>
                <a:cs typeface="Calibri"/>
              </a:rPr>
              <a:t> </a:t>
            </a:r>
            <a:r>
              <a:rPr sz="150" dirty="0">
                <a:latin typeface="Calibri"/>
                <a:cs typeface="Calibri"/>
              </a:rPr>
              <a:t>ASSEMBLY,ACTUATING,LINEWEAPON</a:t>
            </a:r>
            <a:r>
              <a:rPr sz="150" spc="100" dirty="0">
                <a:latin typeface="Calibri"/>
                <a:cs typeface="Calibri"/>
              </a:rPr>
              <a:t> </a:t>
            </a:r>
            <a:r>
              <a:rPr sz="150" spc="-10" dirty="0">
                <a:latin typeface="Calibri"/>
                <a:cs typeface="Calibri"/>
              </a:rPr>
              <a:t>SYSTEM</a:t>
            </a:r>
            <a:r>
              <a:rPr sz="150" dirty="0">
                <a:latin typeface="Calibri"/>
                <a:cs typeface="Calibri"/>
              </a:rPr>
              <a:t>	</a:t>
            </a:r>
            <a:r>
              <a:rPr sz="150" spc="-50" dirty="0">
                <a:latin typeface="Calibri"/>
                <a:cs typeface="Calibri"/>
              </a:rPr>
              <a:t>3</a:t>
            </a:r>
            <a:endParaRPr sz="150">
              <a:latin typeface="Calibri"/>
              <a:cs typeface="Calibri"/>
            </a:endParaRPr>
          </a:p>
          <a:p>
            <a:pPr marL="95250">
              <a:lnSpc>
                <a:spcPct val="100000"/>
              </a:lnSpc>
              <a:spcBef>
                <a:spcPts val="45"/>
              </a:spcBef>
              <a:tabLst>
                <a:tab pos="335280" algn="l"/>
                <a:tab pos="1021080" algn="l"/>
              </a:tabLst>
            </a:pPr>
            <a:r>
              <a:rPr sz="150" spc="-25" dirty="0">
                <a:latin typeface="Calibri"/>
                <a:cs typeface="Calibri"/>
              </a:rPr>
              <a:t>N/A</a:t>
            </a:r>
            <a:r>
              <a:rPr sz="150" dirty="0">
                <a:latin typeface="Calibri"/>
                <a:cs typeface="Calibri"/>
              </a:rPr>
              <a:t>	BEAM,STRUCTURALWEAPON</a:t>
            </a:r>
            <a:r>
              <a:rPr sz="150" spc="90" dirty="0">
                <a:latin typeface="Calibri"/>
                <a:cs typeface="Calibri"/>
              </a:rPr>
              <a:t> </a:t>
            </a:r>
            <a:r>
              <a:rPr sz="150" spc="-10" dirty="0">
                <a:latin typeface="Calibri"/>
                <a:cs typeface="Calibri"/>
              </a:rPr>
              <a:t>SYSTEM</a:t>
            </a:r>
            <a:r>
              <a:rPr sz="150" dirty="0">
                <a:latin typeface="Calibri"/>
                <a:cs typeface="Calibri"/>
              </a:rPr>
              <a:t>	</a:t>
            </a:r>
            <a:r>
              <a:rPr sz="150" spc="-50" dirty="0">
                <a:latin typeface="Calibri"/>
                <a:cs typeface="Calibri"/>
              </a:rPr>
              <a:t>3</a:t>
            </a:r>
            <a:endParaRPr sz="150">
              <a:latin typeface="Calibri"/>
              <a:cs typeface="Calibri"/>
            </a:endParaRPr>
          </a:p>
          <a:p>
            <a:pPr marL="95250">
              <a:lnSpc>
                <a:spcPct val="100000"/>
              </a:lnSpc>
              <a:spcBef>
                <a:spcPts val="45"/>
              </a:spcBef>
              <a:tabLst>
                <a:tab pos="335280" algn="l"/>
                <a:tab pos="1021080" algn="l"/>
              </a:tabLst>
            </a:pPr>
            <a:r>
              <a:rPr sz="150" spc="-25" dirty="0">
                <a:latin typeface="Calibri"/>
                <a:cs typeface="Calibri"/>
              </a:rPr>
              <a:t>N/A</a:t>
            </a:r>
            <a:r>
              <a:rPr sz="150" dirty="0">
                <a:latin typeface="Calibri"/>
                <a:cs typeface="Calibri"/>
              </a:rPr>
              <a:t>	CIRCUIT</a:t>
            </a:r>
            <a:r>
              <a:rPr sz="150" spc="40" dirty="0">
                <a:latin typeface="Calibri"/>
                <a:cs typeface="Calibri"/>
              </a:rPr>
              <a:t> </a:t>
            </a:r>
            <a:r>
              <a:rPr sz="150" dirty="0">
                <a:latin typeface="Calibri"/>
                <a:cs typeface="Calibri"/>
              </a:rPr>
              <a:t>CARD</a:t>
            </a:r>
            <a:r>
              <a:rPr sz="150" spc="45" dirty="0">
                <a:latin typeface="Calibri"/>
                <a:cs typeface="Calibri"/>
              </a:rPr>
              <a:t> </a:t>
            </a:r>
            <a:r>
              <a:rPr sz="150" dirty="0">
                <a:latin typeface="Calibri"/>
                <a:cs typeface="Calibri"/>
              </a:rPr>
              <a:t>ASSEMBLYWEAPON</a:t>
            </a:r>
            <a:r>
              <a:rPr sz="150" spc="55" dirty="0">
                <a:latin typeface="Calibri"/>
                <a:cs typeface="Calibri"/>
              </a:rPr>
              <a:t> </a:t>
            </a:r>
            <a:r>
              <a:rPr sz="150" spc="-10" dirty="0">
                <a:latin typeface="Calibri"/>
                <a:cs typeface="Calibri"/>
              </a:rPr>
              <a:t>SYSTEM</a:t>
            </a:r>
            <a:r>
              <a:rPr sz="150" dirty="0">
                <a:latin typeface="Calibri"/>
                <a:cs typeface="Calibri"/>
              </a:rPr>
              <a:t>	</a:t>
            </a:r>
            <a:r>
              <a:rPr sz="150" spc="-50" dirty="0">
                <a:latin typeface="Calibri"/>
                <a:cs typeface="Calibri"/>
              </a:rPr>
              <a:t>3</a:t>
            </a:r>
            <a:endParaRPr sz="150">
              <a:latin typeface="Calibri"/>
              <a:cs typeface="Calibri"/>
            </a:endParaRPr>
          </a:p>
          <a:p>
            <a:pPr marL="95250">
              <a:lnSpc>
                <a:spcPct val="100000"/>
              </a:lnSpc>
              <a:spcBef>
                <a:spcPts val="40"/>
              </a:spcBef>
              <a:tabLst>
                <a:tab pos="335280" algn="l"/>
                <a:tab pos="1021080" algn="l"/>
              </a:tabLst>
            </a:pPr>
            <a:r>
              <a:rPr sz="150" spc="-25" dirty="0">
                <a:latin typeface="Calibri"/>
                <a:cs typeface="Calibri"/>
              </a:rPr>
              <a:t>N/A</a:t>
            </a:r>
            <a:r>
              <a:rPr sz="150" dirty="0">
                <a:latin typeface="Calibri"/>
                <a:cs typeface="Calibri"/>
              </a:rPr>
              <a:t>	ISOPROPYL</a:t>
            </a:r>
            <a:r>
              <a:rPr sz="150" spc="70" dirty="0">
                <a:latin typeface="Calibri"/>
                <a:cs typeface="Calibri"/>
              </a:rPr>
              <a:t> </a:t>
            </a:r>
            <a:r>
              <a:rPr sz="150" dirty="0">
                <a:latin typeface="Calibri"/>
                <a:cs typeface="Calibri"/>
              </a:rPr>
              <a:t>ALCOHOLWEAPON</a:t>
            </a:r>
            <a:r>
              <a:rPr sz="150" spc="90" dirty="0">
                <a:latin typeface="Calibri"/>
                <a:cs typeface="Calibri"/>
              </a:rPr>
              <a:t> </a:t>
            </a:r>
            <a:r>
              <a:rPr sz="150" spc="-10" dirty="0">
                <a:latin typeface="Calibri"/>
                <a:cs typeface="Calibri"/>
              </a:rPr>
              <a:t>SYSTEM</a:t>
            </a:r>
            <a:r>
              <a:rPr sz="150" dirty="0">
                <a:latin typeface="Calibri"/>
                <a:cs typeface="Calibri"/>
              </a:rPr>
              <a:t>	</a:t>
            </a:r>
            <a:r>
              <a:rPr sz="150" spc="-50" dirty="0">
                <a:latin typeface="Calibri"/>
                <a:cs typeface="Calibri"/>
              </a:rPr>
              <a:t>3</a:t>
            </a:r>
            <a:endParaRPr sz="150">
              <a:latin typeface="Calibri"/>
              <a:cs typeface="Calibri"/>
            </a:endParaRPr>
          </a:p>
          <a:p>
            <a:pPr>
              <a:lnSpc>
                <a:spcPct val="100000"/>
              </a:lnSpc>
            </a:pPr>
            <a:endParaRPr sz="150">
              <a:latin typeface="Calibri"/>
              <a:cs typeface="Calibri"/>
            </a:endParaRPr>
          </a:p>
          <a:p>
            <a:pPr>
              <a:lnSpc>
                <a:spcPct val="100000"/>
              </a:lnSpc>
            </a:pPr>
            <a:endParaRPr sz="150">
              <a:latin typeface="Calibri"/>
              <a:cs typeface="Calibri"/>
            </a:endParaRPr>
          </a:p>
          <a:p>
            <a:pPr>
              <a:lnSpc>
                <a:spcPct val="100000"/>
              </a:lnSpc>
            </a:pPr>
            <a:endParaRPr sz="150">
              <a:latin typeface="Calibri"/>
              <a:cs typeface="Calibri"/>
            </a:endParaRPr>
          </a:p>
          <a:p>
            <a:pPr>
              <a:lnSpc>
                <a:spcPct val="100000"/>
              </a:lnSpc>
            </a:pPr>
            <a:endParaRPr sz="150">
              <a:latin typeface="Calibri"/>
              <a:cs typeface="Calibri"/>
            </a:endParaRPr>
          </a:p>
          <a:p>
            <a:pPr>
              <a:lnSpc>
                <a:spcPct val="100000"/>
              </a:lnSpc>
              <a:spcBef>
                <a:spcPts val="35"/>
              </a:spcBef>
            </a:pPr>
            <a:endParaRPr sz="150">
              <a:latin typeface="Calibri"/>
              <a:cs typeface="Calibri"/>
            </a:endParaRPr>
          </a:p>
          <a:p>
            <a:pPr marL="85090" indent="-85725">
              <a:lnSpc>
                <a:spcPct val="116700"/>
              </a:lnSpc>
            </a:pPr>
            <a:r>
              <a:rPr sz="200" b="1" dirty="0">
                <a:latin typeface="Calibri"/>
                <a:cs typeface="Calibri"/>
              </a:rPr>
              <a:t>hen</a:t>
            </a:r>
            <a:r>
              <a:rPr sz="200" b="1" spc="5" dirty="0">
                <a:latin typeface="Calibri"/>
                <a:cs typeface="Calibri"/>
              </a:rPr>
              <a:t> </a:t>
            </a:r>
            <a:r>
              <a:rPr sz="200" b="1" dirty="0">
                <a:latin typeface="Calibri"/>
                <a:cs typeface="Calibri"/>
              </a:rPr>
              <a:t>DODAAC,</a:t>
            </a:r>
            <a:r>
              <a:rPr sz="200" b="1" spc="10" dirty="0">
                <a:latin typeface="Calibri"/>
                <a:cs typeface="Calibri"/>
              </a:rPr>
              <a:t> </a:t>
            </a:r>
            <a:r>
              <a:rPr sz="200" b="1" dirty="0">
                <a:latin typeface="Calibri"/>
                <a:cs typeface="Calibri"/>
              </a:rPr>
              <a:t>for</a:t>
            </a:r>
            <a:r>
              <a:rPr sz="200" b="1" spc="10" dirty="0">
                <a:latin typeface="Calibri"/>
                <a:cs typeface="Calibri"/>
              </a:rPr>
              <a:t> </a:t>
            </a:r>
            <a:r>
              <a:rPr sz="200" b="1" dirty="0">
                <a:latin typeface="Calibri"/>
                <a:cs typeface="Calibri"/>
              </a:rPr>
              <a:t>the</a:t>
            </a:r>
            <a:r>
              <a:rPr sz="200" b="1" spc="15" dirty="0">
                <a:latin typeface="Calibri"/>
                <a:cs typeface="Calibri"/>
              </a:rPr>
              <a:t> </a:t>
            </a:r>
            <a:r>
              <a:rPr sz="200" b="1" dirty="0">
                <a:latin typeface="Calibri"/>
                <a:cs typeface="Calibri"/>
              </a:rPr>
              <a:t>individuals</a:t>
            </a:r>
            <a:r>
              <a:rPr sz="200" b="1" spc="10" dirty="0">
                <a:latin typeface="Calibri"/>
                <a:cs typeface="Calibri"/>
              </a:rPr>
              <a:t> </a:t>
            </a:r>
            <a:r>
              <a:rPr sz="200" b="1" dirty="0">
                <a:latin typeface="Calibri"/>
                <a:cs typeface="Calibri"/>
              </a:rPr>
              <a:t>who</a:t>
            </a:r>
            <a:r>
              <a:rPr sz="200" b="1" spc="5" dirty="0">
                <a:latin typeface="Calibri"/>
                <a:cs typeface="Calibri"/>
              </a:rPr>
              <a:t> </a:t>
            </a:r>
            <a:r>
              <a:rPr sz="200" b="1" dirty="0">
                <a:latin typeface="Calibri"/>
                <a:cs typeface="Calibri"/>
              </a:rPr>
              <a:t>requested</a:t>
            </a:r>
            <a:r>
              <a:rPr sz="200" b="1" spc="5" dirty="0">
                <a:latin typeface="Calibri"/>
                <a:cs typeface="Calibri"/>
              </a:rPr>
              <a:t> </a:t>
            </a:r>
            <a:r>
              <a:rPr sz="200" b="1" dirty="0">
                <a:latin typeface="Calibri"/>
                <a:cs typeface="Calibri"/>
              </a:rPr>
              <a:t>assistance</a:t>
            </a:r>
            <a:r>
              <a:rPr sz="200" b="1" spc="10" dirty="0">
                <a:latin typeface="Calibri"/>
                <a:cs typeface="Calibri"/>
              </a:rPr>
              <a:t> </a:t>
            </a:r>
            <a:r>
              <a:rPr sz="200" b="1" dirty="0">
                <a:latin typeface="Calibri"/>
                <a:cs typeface="Calibri"/>
              </a:rPr>
              <a:t>for</a:t>
            </a:r>
            <a:r>
              <a:rPr sz="200" b="1" spc="15" dirty="0">
                <a:latin typeface="Calibri"/>
                <a:cs typeface="Calibri"/>
              </a:rPr>
              <a:t> </a:t>
            </a:r>
            <a:r>
              <a:rPr sz="200" b="1" dirty="0">
                <a:latin typeface="Calibri"/>
                <a:cs typeface="Calibri"/>
              </a:rPr>
              <a:t>those</a:t>
            </a:r>
            <a:r>
              <a:rPr sz="200" b="1" spc="10" dirty="0">
                <a:latin typeface="Calibri"/>
                <a:cs typeface="Calibri"/>
              </a:rPr>
              <a:t> </a:t>
            </a:r>
            <a:r>
              <a:rPr sz="200" b="1" dirty="0">
                <a:latin typeface="Calibri"/>
                <a:cs typeface="Calibri"/>
              </a:rPr>
              <a:t>cases</a:t>
            </a:r>
            <a:r>
              <a:rPr sz="200" b="1" spc="10" dirty="0">
                <a:latin typeface="Calibri"/>
                <a:cs typeface="Calibri"/>
              </a:rPr>
              <a:t> </a:t>
            </a:r>
            <a:r>
              <a:rPr sz="200" b="1" dirty="0">
                <a:latin typeface="Calibri"/>
                <a:cs typeface="Calibri"/>
              </a:rPr>
              <a:t>initiated</a:t>
            </a:r>
            <a:r>
              <a:rPr sz="200" b="1" spc="5" dirty="0">
                <a:latin typeface="Calibri"/>
                <a:cs typeface="Calibri"/>
              </a:rPr>
              <a:t> </a:t>
            </a:r>
            <a:r>
              <a:rPr sz="200" b="1" spc="-10" dirty="0">
                <a:latin typeface="Calibri"/>
                <a:cs typeface="Calibri"/>
              </a:rPr>
              <a:t>during</a:t>
            </a:r>
            <a:r>
              <a:rPr sz="200" b="1" spc="10" dirty="0">
                <a:latin typeface="Calibri"/>
                <a:cs typeface="Calibri"/>
              </a:rPr>
              <a:t> </a:t>
            </a:r>
            <a:r>
              <a:rPr sz="200" b="1" dirty="0">
                <a:latin typeface="Calibri"/>
                <a:cs typeface="Calibri"/>
              </a:rPr>
              <a:t>the</a:t>
            </a:r>
            <a:r>
              <a:rPr sz="200" b="1" spc="10" dirty="0">
                <a:latin typeface="Calibri"/>
                <a:cs typeface="Calibri"/>
              </a:rPr>
              <a:t> </a:t>
            </a:r>
            <a:r>
              <a:rPr sz="200" b="1" dirty="0">
                <a:latin typeface="Calibri"/>
                <a:cs typeface="Calibri"/>
              </a:rPr>
              <a:t>reporting</a:t>
            </a:r>
            <a:r>
              <a:rPr sz="200" b="1" spc="5" dirty="0">
                <a:latin typeface="Calibri"/>
                <a:cs typeface="Calibri"/>
              </a:rPr>
              <a:t> </a:t>
            </a:r>
            <a:r>
              <a:rPr sz="200" b="1" dirty="0">
                <a:latin typeface="Calibri"/>
                <a:cs typeface="Calibri"/>
              </a:rPr>
              <a:t>period.</a:t>
            </a:r>
            <a:r>
              <a:rPr sz="200" b="1" spc="5" dirty="0">
                <a:latin typeface="Calibri"/>
                <a:cs typeface="Calibri"/>
              </a:rPr>
              <a:t> </a:t>
            </a:r>
            <a:r>
              <a:rPr sz="200" b="1" dirty="0">
                <a:latin typeface="Calibri"/>
                <a:cs typeface="Calibri"/>
              </a:rPr>
              <a:t>It</a:t>
            </a:r>
            <a:r>
              <a:rPr sz="200" b="1" spc="10" dirty="0">
                <a:latin typeface="Calibri"/>
                <a:cs typeface="Calibri"/>
              </a:rPr>
              <a:t> </a:t>
            </a:r>
            <a:r>
              <a:rPr sz="200" b="1" dirty="0">
                <a:latin typeface="Calibri"/>
                <a:cs typeface="Calibri"/>
              </a:rPr>
              <a:t>also</a:t>
            </a:r>
            <a:r>
              <a:rPr sz="200" b="1" spc="5" dirty="0">
                <a:latin typeface="Calibri"/>
                <a:cs typeface="Calibri"/>
              </a:rPr>
              <a:t> </a:t>
            </a:r>
            <a:r>
              <a:rPr sz="200" b="1" dirty="0">
                <a:latin typeface="Calibri"/>
                <a:cs typeface="Calibri"/>
              </a:rPr>
              <a:t>provides</a:t>
            </a:r>
            <a:r>
              <a:rPr sz="200" b="1" spc="15" dirty="0">
                <a:latin typeface="Calibri"/>
                <a:cs typeface="Calibri"/>
              </a:rPr>
              <a:t> </a:t>
            </a:r>
            <a:r>
              <a:rPr sz="200" b="1" dirty="0">
                <a:latin typeface="Calibri"/>
                <a:cs typeface="Calibri"/>
              </a:rPr>
              <a:t>the</a:t>
            </a:r>
            <a:r>
              <a:rPr sz="200" b="1" spc="10" dirty="0">
                <a:latin typeface="Calibri"/>
                <a:cs typeface="Calibri"/>
              </a:rPr>
              <a:t> </a:t>
            </a:r>
            <a:r>
              <a:rPr sz="200" b="1" spc="-10" dirty="0">
                <a:latin typeface="Calibri"/>
                <a:cs typeface="Calibri"/>
              </a:rPr>
              <a:t>reason</a:t>
            </a:r>
            <a:r>
              <a:rPr sz="200" b="1" spc="500" dirty="0">
                <a:latin typeface="Calibri"/>
                <a:cs typeface="Calibri"/>
              </a:rPr>
              <a:t> </a:t>
            </a:r>
            <a:r>
              <a:rPr sz="200" b="1" dirty="0">
                <a:latin typeface="Calibri"/>
                <a:cs typeface="Calibri"/>
              </a:rPr>
              <a:t>for contact, email</a:t>
            </a:r>
            <a:r>
              <a:rPr sz="200" b="1" spc="5" dirty="0">
                <a:latin typeface="Calibri"/>
                <a:cs typeface="Calibri"/>
              </a:rPr>
              <a:t> </a:t>
            </a:r>
            <a:r>
              <a:rPr sz="200" b="1" dirty="0">
                <a:latin typeface="Calibri"/>
                <a:cs typeface="Calibri"/>
              </a:rPr>
              <a:t>and</a:t>
            </a:r>
            <a:r>
              <a:rPr sz="200" b="1" spc="-5" dirty="0">
                <a:latin typeface="Calibri"/>
                <a:cs typeface="Calibri"/>
              </a:rPr>
              <a:t> </a:t>
            </a:r>
            <a:r>
              <a:rPr sz="200" b="1" dirty="0">
                <a:latin typeface="Calibri"/>
                <a:cs typeface="Calibri"/>
              </a:rPr>
              <a:t>phones numbers</a:t>
            </a:r>
            <a:r>
              <a:rPr sz="200" b="1" spc="5" dirty="0">
                <a:latin typeface="Calibri"/>
                <a:cs typeface="Calibri"/>
              </a:rPr>
              <a:t> </a:t>
            </a:r>
            <a:r>
              <a:rPr sz="200" b="1" dirty="0">
                <a:latin typeface="Calibri"/>
                <a:cs typeface="Calibri"/>
              </a:rPr>
              <a:t>when</a:t>
            </a:r>
            <a:r>
              <a:rPr sz="200" b="1" spc="-5" dirty="0">
                <a:latin typeface="Calibri"/>
                <a:cs typeface="Calibri"/>
              </a:rPr>
              <a:t> </a:t>
            </a:r>
            <a:r>
              <a:rPr sz="200" b="1" spc="-10" dirty="0">
                <a:latin typeface="Calibri"/>
                <a:cs typeface="Calibri"/>
              </a:rPr>
              <a:t>available.</a:t>
            </a:r>
            <a:endParaRPr sz="200">
              <a:latin typeface="Calibri"/>
              <a:cs typeface="Calibri"/>
            </a:endParaRPr>
          </a:p>
        </p:txBody>
      </p:sp>
      <p:grpSp>
        <p:nvGrpSpPr>
          <p:cNvPr id="105" name="object 105"/>
          <p:cNvGrpSpPr/>
          <p:nvPr/>
        </p:nvGrpSpPr>
        <p:grpSpPr>
          <a:xfrm>
            <a:off x="278270" y="3735342"/>
            <a:ext cx="2329180" cy="2121535"/>
            <a:chOff x="278270" y="3735342"/>
            <a:chExt cx="2329180" cy="2121535"/>
          </a:xfrm>
        </p:grpSpPr>
        <p:sp>
          <p:nvSpPr>
            <p:cNvPr id="106" name="object 106"/>
            <p:cNvSpPr/>
            <p:nvPr/>
          </p:nvSpPr>
          <p:spPr>
            <a:xfrm>
              <a:off x="773341" y="3738187"/>
              <a:ext cx="0" cy="27305"/>
            </a:xfrm>
            <a:custGeom>
              <a:avLst/>
              <a:gdLst/>
              <a:ahLst/>
              <a:cxnLst/>
              <a:rect l="l" t="t" r="r" b="b"/>
              <a:pathLst>
                <a:path h="27304">
                  <a:moveTo>
                    <a:pt x="0" y="0"/>
                  </a:moveTo>
                  <a:lnTo>
                    <a:pt x="0" y="27029"/>
                  </a:lnTo>
                </a:path>
              </a:pathLst>
            </a:custGeom>
            <a:ln w="3175">
              <a:solidFill>
                <a:srgbClr val="000000"/>
              </a:solidFill>
            </a:ln>
          </p:spPr>
          <p:txBody>
            <a:bodyPr wrap="square" lIns="0" tIns="0" rIns="0" bIns="0" rtlCol="0"/>
            <a:lstStyle/>
            <a:p>
              <a:endParaRPr/>
            </a:p>
          </p:txBody>
        </p:sp>
        <p:sp>
          <p:nvSpPr>
            <p:cNvPr id="107" name="object 107"/>
            <p:cNvSpPr/>
            <p:nvPr/>
          </p:nvSpPr>
          <p:spPr>
            <a:xfrm>
              <a:off x="278269" y="3735349"/>
              <a:ext cx="496570" cy="290830"/>
            </a:xfrm>
            <a:custGeom>
              <a:avLst/>
              <a:gdLst/>
              <a:ahLst/>
              <a:cxnLst/>
              <a:rect l="l" t="t" r="r" b="b"/>
              <a:pathLst>
                <a:path w="496570" h="290829">
                  <a:moveTo>
                    <a:pt x="2844" y="0"/>
                  </a:moveTo>
                  <a:lnTo>
                    <a:pt x="0" y="0"/>
                  </a:lnTo>
                  <a:lnTo>
                    <a:pt x="0" y="290207"/>
                  </a:lnTo>
                  <a:lnTo>
                    <a:pt x="2844" y="290207"/>
                  </a:lnTo>
                  <a:lnTo>
                    <a:pt x="2844" y="0"/>
                  </a:lnTo>
                  <a:close/>
                </a:path>
                <a:path w="496570" h="290829">
                  <a:moveTo>
                    <a:pt x="496493" y="2844"/>
                  </a:moveTo>
                  <a:lnTo>
                    <a:pt x="495058" y="2844"/>
                  </a:lnTo>
                  <a:lnTo>
                    <a:pt x="495058" y="29870"/>
                  </a:lnTo>
                  <a:lnTo>
                    <a:pt x="496493" y="29870"/>
                  </a:lnTo>
                  <a:lnTo>
                    <a:pt x="496493" y="2844"/>
                  </a:lnTo>
                  <a:close/>
                </a:path>
              </a:pathLst>
            </a:custGeom>
            <a:solidFill>
              <a:srgbClr val="000000"/>
            </a:solidFill>
          </p:spPr>
          <p:txBody>
            <a:bodyPr wrap="square" lIns="0" tIns="0" rIns="0" bIns="0" rtlCol="0"/>
            <a:lstStyle/>
            <a:p>
              <a:endParaRPr/>
            </a:p>
          </p:txBody>
        </p:sp>
        <p:sp>
          <p:nvSpPr>
            <p:cNvPr id="108" name="object 108"/>
            <p:cNvSpPr/>
            <p:nvPr/>
          </p:nvSpPr>
          <p:spPr>
            <a:xfrm>
              <a:off x="773341" y="3768063"/>
              <a:ext cx="0" cy="255270"/>
            </a:xfrm>
            <a:custGeom>
              <a:avLst/>
              <a:gdLst/>
              <a:ahLst/>
              <a:cxnLst/>
              <a:rect l="l" t="t" r="r" b="b"/>
              <a:pathLst>
                <a:path h="255270">
                  <a:moveTo>
                    <a:pt x="0" y="0"/>
                  </a:moveTo>
                  <a:lnTo>
                    <a:pt x="0" y="254646"/>
                  </a:lnTo>
                </a:path>
              </a:pathLst>
            </a:custGeom>
            <a:ln w="3175">
              <a:solidFill>
                <a:srgbClr val="000000"/>
              </a:solidFill>
            </a:ln>
          </p:spPr>
          <p:txBody>
            <a:bodyPr wrap="square" lIns="0" tIns="0" rIns="0" bIns="0" rtlCol="0"/>
            <a:lstStyle/>
            <a:p>
              <a:endParaRPr/>
            </a:p>
          </p:txBody>
        </p:sp>
        <p:sp>
          <p:nvSpPr>
            <p:cNvPr id="109" name="object 109"/>
            <p:cNvSpPr/>
            <p:nvPr/>
          </p:nvSpPr>
          <p:spPr>
            <a:xfrm>
              <a:off x="773328" y="3738193"/>
              <a:ext cx="400050" cy="287655"/>
            </a:xfrm>
            <a:custGeom>
              <a:avLst/>
              <a:gdLst/>
              <a:ahLst/>
              <a:cxnLst/>
              <a:rect l="l" t="t" r="r" b="b"/>
              <a:pathLst>
                <a:path w="400050" h="287654">
                  <a:moveTo>
                    <a:pt x="1435" y="29870"/>
                  </a:moveTo>
                  <a:lnTo>
                    <a:pt x="0" y="29870"/>
                  </a:lnTo>
                  <a:lnTo>
                    <a:pt x="0" y="284518"/>
                  </a:lnTo>
                  <a:lnTo>
                    <a:pt x="1435" y="284518"/>
                  </a:lnTo>
                  <a:lnTo>
                    <a:pt x="1435" y="29870"/>
                  </a:lnTo>
                  <a:close/>
                </a:path>
                <a:path w="400050" h="287654">
                  <a:moveTo>
                    <a:pt x="399757" y="0"/>
                  </a:moveTo>
                  <a:lnTo>
                    <a:pt x="396913" y="0"/>
                  </a:lnTo>
                  <a:lnTo>
                    <a:pt x="396913" y="287362"/>
                  </a:lnTo>
                  <a:lnTo>
                    <a:pt x="399757" y="287362"/>
                  </a:lnTo>
                  <a:lnTo>
                    <a:pt x="399757" y="0"/>
                  </a:lnTo>
                  <a:close/>
                </a:path>
              </a:pathLst>
            </a:custGeom>
            <a:solidFill>
              <a:srgbClr val="000000"/>
            </a:solidFill>
          </p:spPr>
          <p:txBody>
            <a:bodyPr wrap="square" lIns="0" tIns="0" rIns="0" bIns="0" rtlCol="0"/>
            <a:lstStyle/>
            <a:p>
              <a:endParaRPr/>
            </a:p>
          </p:txBody>
        </p:sp>
        <p:sp>
          <p:nvSpPr>
            <p:cNvPr id="110" name="object 110"/>
            <p:cNvSpPr/>
            <p:nvPr/>
          </p:nvSpPr>
          <p:spPr>
            <a:xfrm>
              <a:off x="773341" y="4196268"/>
              <a:ext cx="0" cy="27305"/>
            </a:xfrm>
            <a:custGeom>
              <a:avLst/>
              <a:gdLst/>
              <a:ahLst/>
              <a:cxnLst/>
              <a:rect l="l" t="t" r="r" b="b"/>
              <a:pathLst>
                <a:path h="27304">
                  <a:moveTo>
                    <a:pt x="0" y="0"/>
                  </a:moveTo>
                  <a:lnTo>
                    <a:pt x="0" y="27029"/>
                  </a:lnTo>
                </a:path>
              </a:pathLst>
            </a:custGeom>
            <a:ln w="3175">
              <a:solidFill>
                <a:srgbClr val="000000"/>
              </a:solidFill>
            </a:ln>
          </p:spPr>
          <p:txBody>
            <a:bodyPr wrap="square" lIns="0" tIns="0" rIns="0" bIns="0" rtlCol="0"/>
            <a:lstStyle/>
            <a:p>
              <a:endParaRPr/>
            </a:p>
          </p:txBody>
        </p:sp>
        <p:sp>
          <p:nvSpPr>
            <p:cNvPr id="111" name="object 111"/>
            <p:cNvSpPr/>
            <p:nvPr/>
          </p:nvSpPr>
          <p:spPr>
            <a:xfrm>
              <a:off x="773340" y="4196269"/>
              <a:ext cx="1905" cy="27305"/>
            </a:xfrm>
            <a:custGeom>
              <a:avLst/>
              <a:gdLst/>
              <a:ahLst/>
              <a:cxnLst/>
              <a:rect l="l" t="t" r="r" b="b"/>
              <a:pathLst>
                <a:path w="1904" h="27304">
                  <a:moveTo>
                    <a:pt x="1422" y="27029"/>
                  </a:moveTo>
                  <a:lnTo>
                    <a:pt x="0" y="27029"/>
                  </a:lnTo>
                  <a:lnTo>
                    <a:pt x="0" y="0"/>
                  </a:lnTo>
                  <a:lnTo>
                    <a:pt x="1422" y="0"/>
                  </a:lnTo>
                  <a:lnTo>
                    <a:pt x="1422" y="27029"/>
                  </a:lnTo>
                  <a:close/>
                </a:path>
              </a:pathLst>
            </a:custGeom>
            <a:solidFill>
              <a:srgbClr val="000000"/>
            </a:solidFill>
          </p:spPr>
          <p:txBody>
            <a:bodyPr wrap="square" lIns="0" tIns="0" rIns="0" bIns="0" rtlCol="0"/>
            <a:lstStyle/>
            <a:p>
              <a:endParaRPr/>
            </a:p>
          </p:txBody>
        </p:sp>
        <p:sp>
          <p:nvSpPr>
            <p:cNvPr id="112" name="object 112"/>
            <p:cNvSpPr/>
            <p:nvPr/>
          </p:nvSpPr>
          <p:spPr>
            <a:xfrm>
              <a:off x="1171673" y="4196269"/>
              <a:ext cx="0" cy="27305"/>
            </a:xfrm>
            <a:custGeom>
              <a:avLst/>
              <a:gdLst/>
              <a:ahLst/>
              <a:cxnLst/>
              <a:rect l="l" t="t" r="r" b="b"/>
              <a:pathLst>
                <a:path h="27304">
                  <a:moveTo>
                    <a:pt x="0" y="0"/>
                  </a:moveTo>
                  <a:lnTo>
                    <a:pt x="0" y="27029"/>
                  </a:lnTo>
                </a:path>
              </a:pathLst>
            </a:custGeom>
            <a:ln w="3175">
              <a:solidFill>
                <a:srgbClr val="000000"/>
              </a:solidFill>
            </a:ln>
          </p:spPr>
          <p:txBody>
            <a:bodyPr wrap="square" lIns="0" tIns="0" rIns="0" bIns="0" rtlCol="0"/>
            <a:lstStyle/>
            <a:p>
              <a:endParaRPr/>
            </a:p>
          </p:txBody>
        </p:sp>
        <p:sp>
          <p:nvSpPr>
            <p:cNvPr id="113" name="object 113"/>
            <p:cNvSpPr/>
            <p:nvPr/>
          </p:nvSpPr>
          <p:spPr>
            <a:xfrm>
              <a:off x="1171672" y="4196269"/>
              <a:ext cx="1905" cy="27305"/>
            </a:xfrm>
            <a:custGeom>
              <a:avLst/>
              <a:gdLst/>
              <a:ahLst/>
              <a:cxnLst/>
              <a:rect l="l" t="t" r="r" b="b"/>
              <a:pathLst>
                <a:path w="1905" h="27304">
                  <a:moveTo>
                    <a:pt x="1422" y="27029"/>
                  </a:moveTo>
                  <a:lnTo>
                    <a:pt x="0" y="27029"/>
                  </a:lnTo>
                  <a:lnTo>
                    <a:pt x="0" y="0"/>
                  </a:lnTo>
                  <a:lnTo>
                    <a:pt x="1422" y="0"/>
                  </a:lnTo>
                  <a:lnTo>
                    <a:pt x="1422" y="27029"/>
                  </a:lnTo>
                  <a:close/>
                </a:path>
              </a:pathLst>
            </a:custGeom>
            <a:solidFill>
              <a:srgbClr val="000000"/>
            </a:solidFill>
          </p:spPr>
          <p:txBody>
            <a:bodyPr wrap="square" lIns="0" tIns="0" rIns="0" bIns="0" rtlCol="0"/>
            <a:lstStyle/>
            <a:p>
              <a:endParaRPr/>
            </a:p>
          </p:txBody>
        </p:sp>
        <p:sp>
          <p:nvSpPr>
            <p:cNvPr id="114" name="object 114"/>
            <p:cNvSpPr/>
            <p:nvPr/>
          </p:nvSpPr>
          <p:spPr>
            <a:xfrm>
              <a:off x="1412094" y="4196270"/>
              <a:ext cx="0" cy="27305"/>
            </a:xfrm>
            <a:custGeom>
              <a:avLst/>
              <a:gdLst/>
              <a:ahLst/>
              <a:cxnLst/>
              <a:rect l="l" t="t" r="r" b="b"/>
              <a:pathLst>
                <a:path h="27304">
                  <a:moveTo>
                    <a:pt x="0" y="0"/>
                  </a:moveTo>
                  <a:lnTo>
                    <a:pt x="0" y="27029"/>
                  </a:lnTo>
                </a:path>
              </a:pathLst>
            </a:custGeom>
            <a:ln w="3175">
              <a:solidFill>
                <a:srgbClr val="000000"/>
              </a:solidFill>
            </a:ln>
          </p:spPr>
          <p:txBody>
            <a:bodyPr wrap="square" lIns="0" tIns="0" rIns="0" bIns="0" rtlCol="0"/>
            <a:lstStyle/>
            <a:p>
              <a:endParaRPr/>
            </a:p>
          </p:txBody>
        </p:sp>
        <p:sp>
          <p:nvSpPr>
            <p:cNvPr id="115" name="object 115"/>
            <p:cNvSpPr/>
            <p:nvPr/>
          </p:nvSpPr>
          <p:spPr>
            <a:xfrm>
              <a:off x="278269" y="4193425"/>
              <a:ext cx="1135380" cy="318770"/>
            </a:xfrm>
            <a:custGeom>
              <a:avLst/>
              <a:gdLst/>
              <a:ahLst/>
              <a:cxnLst/>
              <a:rect l="l" t="t" r="r" b="b"/>
              <a:pathLst>
                <a:path w="1135380" h="318770">
                  <a:moveTo>
                    <a:pt x="2844" y="0"/>
                  </a:moveTo>
                  <a:lnTo>
                    <a:pt x="0" y="0"/>
                  </a:lnTo>
                  <a:lnTo>
                    <a:pt x="0" y="318668"/>
                  </a:lnTo>
                  <a:lnTo>
                    <a:pt x="2844" y="318668"/>
                  </a:lnTo>
                  <a:lnTo>
                    <a:pt x="2844" y="0"/>
                  </a:lnTo>
                  <a:close/>
                </a:path>
                <a:path w="1135380" h="318770">
                  <a:moveTo>
                    <a:pt x="1135240" y="2857"/>
                  </a:moveTo>
                  <a:lnTo>
                    <a:pt x="1133817" y="2857"/>
                  </a:lnTo>
                  <a:lnTo>
                    <a:pt x="1133817" y="29883"/>
                  </a:lnTo>
                  <a:lnTo>
                    <a:pt x="1135240" y="29883"/>
                  </a:lnTo>
                  <a:lnTo>
                    <a:pt x="1135240" y="2857"/>
                  </a:lnTo>
                  <a:close/>
                </a:path>
              </a:pathLst>
            </a:custGeom>
            <a:solidFill>
              <a:srgbClr val="000000"/>
            </a:solidFill>
          </p:spPr>
          <p:txBody>
            <a:bodyPr wrap="square" lIns="0" tIns="0" rIns="0" bIns="0" rtlCol="0"/>
            <a:lstStyle/>
            <a:p>
              <a:endParaRPr/>
            </a:p>
          </p:txBody>
        </p:sp>
        <p:sp>
          <p:nvSpPr>
            <p:cNvPr id="116" name="object 116"/>
            <p:cNvSpPr/>
            <p:nvPr/>
          </p:nvSpPr>
          <p:spPr>
            <a:xfrm>
              <a:off x="773341" y="4226145"/>
              <a:ext cx="0" cy="283210"/>
            </a:xfrm>
            <a:custGeom>
              <a:avLst/>
              <a:gdLst/>
              <a:ahLst/>
              <a:cxnLst/>
              <a:rect l="l" t="t" r="r" b="b"/>
              <a:pathLst>
                <a:path h="283210">
                  <a:moveTo>
                    <a:pt x="0" y="0"/>
                  </a:moveTo>
                  <a:lnTo>
                    <a:pt x="0" y="283098"/>
                  </a:lnTo>
                </a:path>
              </a:pathLst>
            </a:custGeom>
            <a:ln w="3175">
              <a:solidFill>
                <a:srgbClr val="000000"/>
              </a:solidFill>
            </a:ln>
          </p:spPr>
          <p:txBody>
            <a:bodyPr wrap="square" lIns="0" tIns="0" rIns="0" bIns="0" rtlCol="0"/>
            <a:lstStyle/>
            <a:p>
              <a:endParaRPr/>
            </a:p>
          </p:txBody>
        </p:sp>
        <p:sp>
          <p:nvSpPr>
            <p:cNvPr id="117" name="object 117"/>
            <p:cNvSpPr/>
            <p:nvPr/>
          </p:nvSpPr>
          <p:spPr>
            <a:xfrm>
              <a:off x="773340" y="4226146"/>
              <a:ext cx="1905" cy="283210"/>
            </a:xfrm>
            <a:custGeom>
              <a:avLst/>
              <a:gdLst/>
              <a:ahLst/>
              <a:cxnLst/>
              <a:rect l="l" t="t" r="r" b="b"/>
              <a:pathLst>
                <a:path w="1904" h="283210">
                  <a:moveTo>
                    <a:pt x="1422" y="283098"/>
                  </a:moveTo>
                  <a:lnTo>
                    <a:pt x="0" y="283098"/>
                  </a:lnTo>
                  <a:lnTo>
                    <a:pt x="0" y="0"/>
                  </a:lnTo>
                  <a:lnTo>
                    <a:pt x="1422" y="0"/>
                  </a:lnTo>
                  <a:lnTo>
                    <a:pt x="1422" y="283098"/>
                  </a:lnTo>
                  <a:close/>
                </a:path>
              </a:pathLst>
            </a:custGeom>
            <a:solidFill>
              <a:srgbClr val="000000"/>
            </a:solidFill>
          </p:spPr>
          <p:txBody>
            <a:bodyPr wrap="square" lIns="0" tIns="0" rIns="0" bIns="0" rtlCol="0"/>
            <a:lstStyle/>
            <a:p>
              <a:endParaRPr/>
            </a:p>
          </p:txBody>
        </p:sp>
        <p:sp>
          <p:nvSpPr>
            <p:cNvPr id="118" name="object 118"/>
            <p:cNvSpPr/>
            <p:nvPr/>
          </p:nvSpPr>
          <p:spPr>
            <a:xfrm>
              <a:off x="1171672" y="4226146"/>
              <a:ext cx="0" cy="283210"/>
            </a:xfrm>
            <a:custGeom>
              <a:avLst/>
              <a:gdLst/>
              <a:ahLst/>
              <a:cxnLst/>
              <a:rect l="l" t="t" r="r" b="b"/>
              <a:pathLst>
                <a:path h="283210">
                  <a:moveTo>
                    <a:pt x="0" y="0"/>
                  </a:moveTo>
                  <a:lnTo>
                    <a:pt x="0" y="283098"/>
                  </a:lnTo>
                </a:path>
              </a:pathLst>
            </a:custGeom>
            <a:ln w="3175">
              <a:solidFill>
                <a:srgbClr val="000000"/>
              </a:solidFill>
            </a:ln>
          </p:spPr>
          <p:txBody>
            <a:bodyPr wrap="square" lIns="0" tIns="0" rIns="0" bIns="0" rtlCol="0"/>
            <a:lstStyle/>
            <a:p>
              <a:endParaRPr/>
            </a:p>
          </p:txBody>
        </p:sp>
        <p:sp>
          <p:nvSpPr>
            <p:cNvPr id="119" name="object 119"/>
            <p:cNvSpPr/>
            <p:nvPr/>
          </p:nvSpPr>
          <p:spPr>
            <a:xfrm>
              <a:off x="1171672" y="4226147"/>
              <a:ext cx="1905" cy="283210"/>
            </a:xfrm>
            <a:custGeom>
              <a:avLst/>
              <a:gdLst/>
              <a:ahLst/>
              <a:cxnLst/>
              <a:rect l="l" t="t" r="r" b="b"/>
              <a:pathLst>
                <a:path w="1905" h="283210">
                  <a:moveTo>
                    <a:pt x="1422" y="283098"/>
                  </a:moveTo>
                  <a:lnTo>
                    <a:pt x="0" y="283098"/>
                  </a:lnTo>
                  <a:lnTo>
                    <a:pt x="0" y="0"/>
                  </a:lnTo>
                  <a:lnTo>
                    <a:pt x="1422" y="0"/>
                  </a:lnTo>
                  <a:lnTo>
                    <a:pt x="1422" y="283098"/>
                  </a:lnTo>
                  <a:close/>
                </a:path>
              </a:pathLst>
            </a:custGeom>
            <a:solidFill>
              <a:srgbClr val="000000"/>
            </a:solidFill>
          </p:spPr>
          <p:txBody>
            <a:bodyPr wrap="square" lIns="0" tIns="0" rIns="0" bIns="0" rtlCol="0"/>
            <a:lstStyle/>
            <a:p>
              <a:endParaRPr/>
            </a:p>
          </p:txBody>
        </p:sp>
        <p:sp>
          <p:nvSpPr>
            <p:cNvPr id="120" name="object 120"/>
            <p:cNvSpPr/>
            <p:nvPr/>
          </p:nvSpPr>
          <p:spPr>
            <a:xfrm>
              <a:off x="773341" y="4682803"/>
              <a:ext cx="0" cy="27305"/>
            </a:xfrm>
            <a:custGeom>
              <a:avLst/>
              <a:gdLst/>
              <a:ahLst/>
              <a:cxnLst/>
              <a:rect l="l" t="t" r="r" b="b"/>
              <a:pathLst>
                <a:path h="27304">
                  <a:moveTo>
                    <a:pt x="0" y="0"/>
                  </a:moveTo>
                  <a:lnTo>
                    <a:pt x="0" y="27029"/>
                  </a:lnTo>
                </a:path>
              </a:pathLst>
            </a:custGeom>
            <a:ln w="3175">
              <a:solidFill>
                <a:srgbClr val="000000"/>
              </a:solidFill>
            </a:ln>
          </p:spPr>
          <p:txBody>
            <a:bodyPr wrap="square" lIns="0" tIns="0" rIns="0" bIns="0" rtlCol="0"/>
            <a:lstStyle/>
            <a:p>
              <a:endParaRPr/>
            </a:p>
          </p:txBody>
        </p:sp>
        <p:sp>
          <p:nvSpPr>
            <p:cNvPr id="121" name="object 121"/>
            <p:cNvSpPr/>
            <p:nvPr/>
          </p:nvSpPr>
          <p:spPr>
            <a:xfrm>
              <a:off x="278269" y="4679962"/>
              <a:ext cx="496570" cy="318770"/>
            </a:xfrm>
            <a:custGeom>
              <a:avLst/>
              <a:gdLst/>
              <a:ahLst/>
              <a:cxnLst/>
              <a:rect l="l" t="t" r="r" b="b"/>
              <a:pathLst>
                <a:path w="496570" h="318770">
                  <a:moveTo>
                    <a:pt x="2844" y="0"/>
                  </a:moveTo>
                  <a:lnTo>
                    <a:pt x="0" y="0"/>
                  </a:lnTo>
                  <a:lnTo>
                    <a:pt x="0" y="318668"/>
                  </a:lnTo>
                  <a:lnTo>
                    <a:pt x="2844" y="318668"/>
                  </a:lnTo>
                  <a:lnTo>
                    <a:pt x="2844" y="0"/>
                  </a:lnTo>
                  <a:close/>
                </a:path>
                <a:path w="496570" h="318770">
                  <a:moveTo>
                    <a:pt x="496481" y="2844"/>
                  </a:moveTo>
                  <a:lnTo>
                    <a:pt x="495058" y="2844"/>
                  </a:lnTo>
                  <a:lnTo>
                    <a:pt x="495058" y="29883"/>
                  </a:lnTo>
                  <a:lnTo>
                    <a:pt x="496481" y="29883"/>
                  </a:lnTo>
                  <a:lnTo>
                    <a:pt x="496481" y="2844"/>
                  </a:lnTo>
                  <a:close/>
                </a:path>
              </a:pathLst>
            </a:custGeom>
            <a:solidFill>
              <a:srgbClr val="000000"/>
            </a:solidFill>
          </p:spPr>
          <p:txBody>
            <a:bodyPr wrap="square" lIns="0" tIns="0" rIns="0" bIns="0" rtlCol="0"/>
            <a:lstStyle/>
            <a:p>
              <a:endParaRPr/>
            </a:p>
          </p:txBody>
        </p:sp>
        <p:sp>
          <p:nvSpPr>
            <p:cNvPr id="122" name="object 122"/>
            <p:cNvSpPr/>
            <p:nvPr/>
          </p:nvSpPr>
          <p:spPr>
            <a:xfrm>
              <a:off x="773341" y="4712679"/>
              <a:ext cx="0" cy="283210"/>
            </a:xfrm>
            <a:custGeom>
              <a:avLst/>
              <a:gdLst/>
              <a:ahLst/>
              <a:cxnLst/>
              <a:rect l="l" t="t" r="r" b="b"/>
              <a:pathLst>
                <a:path h="283210">
                  <a:moveTo>
                    <a:pt x="0" y="0"/>
                  </a:moveTo>
                  <a:lnTo>
                    <a:pt x="0" y="283098"/>
                  </a:lnTo>
                </a:path>
              </a:pathLst>
            </a:custGeom>
            <a:ln w="3175">
              <a:solidFill>
                <a:srgbClr val="000000"/>
              </a:solidFill>
            </a:ln>
          </p:spPr>
          <p:txBody>
            <a:bodyPr wrap="square" lIns="0" tIns="0" rIns="0" bIns="0" rtlCol="0"/>
            <a:lstStyle/>
            <a:p>
              <a:endParaRPr/>
            </a:p>
          </p:txBody>
        </p:sp>
        <p:sp>
          <p:nvSpPr>
            <p:cNvPr id="123" name="object 123"/>
            <p:cNvSpPr/>
            <p:nvPr/>
          </p:nvSpPr>
          <p:spPr>
            <a:xfrm>
              <a:off x="773328" y="4682807"/>
              <a:ext cx="400050" cy="316230"/>
            </a:xfrm>
            <a:custGeom>
              <a:avLst/>
              <a:gdLst/>
              <a:ahLst/>
              <a:cxnLst/>
              <a:rect l="l" t="t" r="r" b="b"/>
              <a:pathLst>
                <a:path w="400050" h="316229">
                  <a:moveTo>
                    <a:pt x="1422" y="29883"/>
                  </a:moveTo>
                  <a:lnTo>
                    <a:pt x="0" y="29883"/>
                  </a:lnTo>
                  <a:lnTo>
                    <a:pt x="0" y="312978"/>
                  </a:lnTo>
                  <a:lnTo>
                    <a:pt x="1422" y="312978"/>
                  </a:lnTo>
                  <a:lnTo>
                    <a:pt x="1422" y="29883"/>
                  </a:lnTo>
                  <a:close/>
                </a:path>
                <a:path w="400050" h="316229">
                  <a:moveTo>
                    <a:pt x="399757" y="0"/>
                  </a:moveTo>
                  <a:lnTo>
                    <a:pt x="396913" y="0"/>
                  </a:lnTo>
                  <a:lnTo>
                    <a:pt x="396913" y="315823"/>
                  </a:lnTo>
                  <a:lnTo>
                    <a:pt x="399757" y="315823"/>
                  </a:lnTo>
                  <a:lnTo>
                    <a:pt x="399757" y="0"/>
                  </a:lnTo>
                  <a:close/>
                </a:path>
              </a:pathLst>
            </a:custGeom>
            <a:solidFill>
              <a:srgbClr val="000000"/>
            </a:solidFill>
          </p:spPr>
          <p:txBody>
            <a:bodyPr wrap="square" lIns="0" tIns="0" rIns="0" bIns="0" rtlCol="0"/>
            <a:lstStyle/>
            <a:p>
              <a:endParaRPr/>
            </a:p>
          </p:txBody>
        </p:sp>
        <p:sp>
          <p:nvSpPr>
            <p:cNvPr id="124" name="object 124"/>
            <p:cNvSpPr/>
            <p:nvPr/>
          </p:nvSpPr>
          <p:spPr>
            <a:xfrm>
              <a:off x="1412094" y="4226149"/>
              <a:ext cx="0" cy="283210"/>
            </a:xfrm>
            <a:custGeom>
              <a:avLst/>
              <a:gdLst/>
              <a:ahLst/>
              <a:cxnLst/>
              <a:rect l="l" t="t" r="r" b="b"/>
              <a:pathLst>
                <a:path h="283210">
                  <a:moveTo>
                    <a:pt x="0" y="0"/>
                  </a:moveTo>
                  <a:lnTo>
                    <a:pt x="0" y="283098"/>
                  </a:lnTo>
                </a:path>
              </a:pathLst>
            </a:custGeom>
            <a:ln w="3175">
              <a:solidFill>
                <a:srgbClr val="000000"/>
              </a:solidFill>
            </a:ln>
          </p:spPr>
          <p:txBody>
            <a:bodyPr wrap="square" lIns="0" tIns="0" rIns="0" bIns="0" rtlCol="0"/>
            <a:lstStyle/>
            <a:p>
              <a:endParaRPr/>
            </a:p>
          </p:txBody>
        </p:sp>
        <p:sp>
          <p:nvSpPr>
            <p:cNvPr id="125" name="object 125"/>
            <p:cNvSpPr/>
            <p:nvPr/>
          </p:nvSpPr>
          <p:spPr>
            <a:xfrm>
              <a:off x="1412087" y="4196282"/>
              <a:ext cx="607695" cy="316230"/>
            </a:xfrm>
            <a:custGeom>
              <a:avLst/>
              <a:gdLst/>
              <a:ahLst/>
              <a:cxnLst/>
              <a:rect l="l" t="t" r="r" b="b"/>
              <a:pathLst>
                <a:path w="607694" h="316229">
                  <a:moveTo>
                    <a:pt x="1422" y="29870"/>
                  </a:moveTo>
                  <a:lnTo>
                    <a:pt x="0" y="29870"/>
                  </a:lnTo>
                  <a:lnTo>
                    <a:pt x="0" y="312966"/>
                  </a:lnTo>
                  <a:lnTo>
                    <a:pt x="1422" y="312966"/>
                  </a:lnTo>
                  <a:lnTo>
                    <a:pt x="1422" y="29870"/>
                  </a:lnTo>
                  <a:close/>
                </a:path>
                <a:path w="607694" h="316229">
                  <a:moveTo>
                    <a:pt x="607453" y="0"/>
                  </a:moveTo>
                  <a:lnTo>
                    <a:pt x="604608" y="0"/>
                  </a:lnTo>
                  <a:lnTo>
                    <a:pt x="604608" y="315823"/>
                  </a:lnTo>
                  <a:lnTo>
                    <a:pt x="607453" y="315823"/>
                  </a:lnTo>
                  <a:lnTo>
                    <a:pt x="607453" y="0"/>
                  </a:lnTo>
                  <a:close/>
                </a:path>
              </a:pathLst>
            </a:custGeom>
            <a:solidFill>
              <a:srgbClr val="000000"/>
            </a:solidFill>
          </p:spPr>
          <p:txBody>
            <a:bodyPr wrap="square" lIns="0" tIns="0" rIns="0" bIns="0" rtlCol="0"/>
            <a:lstStyle/>
            <a:p>
              <a:endParaRPr/>
            </a:p>
          </p:txBody>
        </p:sp>
        <p:sp>
          <p:nvSpPr>
            <p:cNvPr id="126" name="object 126"/>
            <p:cNvSpPr/>
            <p:nvPr/>
          </p:nvSpPr>
          <p:spPr>
            <a:xfrm>
              <a:off x="773340" y="5340051"/>
              <a:ext cx="0" cy="27305"/>
            </a:xfrm>
            <a:custGeom>
              <a:avLst/>
              <a:gdLst/>
              <a:ahLst/>
              <a:cxnLst/>
              <a:rect l="l" t="t" r="r" b="b"/>
              <a:pathLst>
                <a:path h="27304">
                  <a:moveTo>
                    <a:pt x="0" y="0"/>
                  </a:moveTo>
                  <a:lnTo>
                    <a:pt x="0" y="27029"/>
                  </a:lnTo>
                </a:path>
              </a:pathLst>
            </a:custGeom>
            <a:ln w="3175">
              <a:solidFill>
                <a:srgbClr val="000000"/>
              </a:solidFill>
            </a:ln>
          </p:spPr>
          <p:txBody>
            <a:bodyPr wrap="square" lIns="0" tIns="0" rIns="0" bIns="0" rtlCol="0"/>
            <a:lstStyle/>
            <a:p>
              <a:endParaRPr/>
            </a:p>
          </p:txBody>
        </p:sp>
        <p:sp>
          <p:nvSpPr>
            <p:cNvPr id="127" name="object 127"/>
            <p:cNvSpPr/>
            <p:nvPr/>
          </p:nvSpPr>
          <p:spPr>
            <a:xfrm>
              <a:off x="773340" y="5340051"/>
              <a:ext cx="1905" cy="27305"/>
            </a:xfrm>
            <a:custGeom>
              <a:avLst/>
              <a:gdLst/>
              <a:ahLst/>
              <a:cxnLst/>
              <a:rect l="l" t="t" r="r" b="b"/>
              <a:pathLst>
                <a:path w="1904" h="27304">
                  <a:moveTo>
                    <a:pt x="1422" y="27029"/>
                  </a:moveTo>
                  <a:lnTo>
                    <a:pt x="0" y="27029"/>
                  </a:lnTo>
                  <a:lnTo>
                    <a:pt x="0" y="0"/>
                  </a:lnTo>
                  <a:lnTo>
                    <a:pt x="1422" y="0"/>
                  </a:lnTo>
                  <a:lnTo>
                    <a:pt x="1422" y="27029"/>
                  </a:lnTo>
                  <a:close/>
                </a:path>
              </a:pathLst>
            </a:custGeom>
            <a:solidFill>
              <a:srgbClr val="000000"/>
            </a:solidFill>
          </p:spPr>
          <p:txBody>
            <a:bodyPr wrap="square" lIns="0" tIns="0" rIns="0" bIns="0" rtlCol="0"/>
            <a:lstStyle/>
            <a:p>
              <a:endParaRPr/>
            </a:p>
          </p:txBody>
        </p:sp>
        <p:sp>
          <p:nvSpPr>
            <p:cNvPr id="128" name="object 128"/>
            <p:cNvSpPr/>
            <p:nvPr/>
          </p:nvSpPr>
          <p:spPr>
            <a:xfrm>
              <a:off x="1171672" y="5340052"/>
              <a:ext cx="0" cy="27305"/>
            </a:xfrm>
            <a:custGeom>
              <a:avLst/>
              <a:gdLst/>
              <a:ahLst/>
              <a:cxnLst/>
              <a:rect l="l" t="t" r="r" b="b"/>
              <a:pathLst>
                <a:path h="27304">
                  <a:moveTo>
                    <a:pt x="0" y="0"/>
                  </a:moveTo>
                  <a:lnTo>
                    <a:pt x="0" y="27029"/>
                  </a:lnTo>
                </a:path>
              </a:pathLst>
            </a:custGeom>
            <a:ln w="3175">
              <a:solidFill>
                <a:srgbClr val="000000"/>
              </a:solidFill>
            </a:ln>
          </p:spPr>
          <p:txBody>
            <a:bodyPr wrap="square" lIns="0" tIns="0" rIns="0" bIns="0" rtlCol="0"/>
            <a:lstStyle/>
            <a:p>
              <a:endParaRPr/>
            </a:p>
          </p:txBody>
        </p:sp>
        <p:sp>
          <p:nvSpPr>
            <p:cNvPr id="129" name="object 129"/>
            <p:cNvSpPr/>
            <p:nvPr/>
          </p:nvSpPr>
          <p:spPr>
            <a:xfrm>
              <a:off x="1171672" y="5340052"/>
              <a:ext cx="1905" cy="27305"/>
            </a:xfrm>
            <a:custGeom>
              <a:avLst/>
              <a:gdLst/>
              <a:ahLst/>
              <a:cxnLst/>
              <a:rect l="l" t="t" r="r" b="b"/>
              <a:pathLst>
                <a:path w="1905" h="27304">
                  <a:moveTo>
                    <a:pt x="1422" y="27029"/>
                  </a:moveTo>
                  <a:lnTo>
                    <a:pt x="0" y="27029"/>
                  </a:lnTo>
                  <a:lnTo>
                    <a:pt x="0" y="0"/>
                  </a:lnTo>
                  <a:lnTo>
                    <a:pt x="1422" y="0"/>
                  </a:lnTo>
                  <a:lnTo>
                    <a:pt x="1422" y="27029"/>
                  </a:lnTo>
                  <a:close/>
                </a:path>
              </a:pathLst>
            </a:custGeom>
            <a:solidFill>
              <a:srgbClr val="000000"/>
            </a:solidFill>
          </p:spPr>
          <p:txBody>
            <a:bodyPr wrap="square" lIns="0" tIns="0" rIns="0" bIns="0" rtlCol="0"/>
            <a:lstStyle/>
            <a:p>
              <a:endParaRPr/>
            </a:p>
          </p:txBody>
        </p:sp>
        <p:sp>
          <p:nvSpPr>
            <p:cNvPr id="130" name="object 130"/>
            <p:cNvSpPr/>
            <p:nvPr/>
          </p:nvSpPr>
          <p:spPr>
            <a:xfrm>
              <a:off x="1412094" y="5340052"/>
              <a:ext cx="0" cy="27305"/>
            </a:xfrm>
            <a:custGeom>
              <a:avLst/>
              <a:gdLst/>
              <a:ahLst/>
              <a:cxnLst/>
              <a:rect l="l" t="t" r="r" b="b"/>
              <a:pathLst>
                <a:path h="27304">
                  <a:moveTo>
                    <a:pt x="0" y="0"/>
                  </a:moveTo>
                  <a:lnTo>
                    <a:pt x="0" y="27029"/>
                  </a:lnTo>
                </a:path>
              </a:pathLst>
            </a:custGeom>
            <a:ln w="3175">
              <a:solidFill>
                <a:srgbClr val="000000"/>
              </a:solidFill>
            </a:ln>
          </p:spPr>
          <p:txBody>
            <a:bodyPr wrap="square" lIns="0" tIns="0" rIns="0" bIns="0" rtlCol="0"/>
            <a:lstStyle/>
            <a:p>
              <a:endParaRPr/>
            </a:p>
          </p:txBody>
        </p:sp>
        <p:sp>
          <p:nvSpPr>
            <p:cNvPr id="131" name="object 131"/>
            <p:cNvSpPr/>
            <p:nvPr/>
          </p:nvSpPr>
          <p:spPr>
            <a:xfrm>
              <a:off x="1412093" y="5340053"/>
              <a:ext cx="1905" cy="27305"/>
            </a:xfrm>
            <a:custGeom>
              <a:avLst/>
              <a:gdLst/>
              <a:ahLst/>
              <a:cxnLst/>
              <a:rect l="l" t="t" r="r" b="b"/>
              <a:pathLst>
                <a:path w="1905" h="27304">
                  <a:moveTo>
                    <a:pt x="1422" y="27029"/>
                  </a:moveTo>
                  <a:lnTo>
                    <a:pt x="0" y="27029"/>
                  </a:lnTo>
                  <a:lnTo>
                    <a:pt x="0" y="0"/>
                  </a:lnTo>
                  <a:lnTo>
                    <a:pt x="1422" y="0"/>
                  </a:lnTo>
                  <a:lnTo>
                    <a:pt x="1422" y="27029"/>
                  </a:lnTo>
                  <a:close/>
                </a:path>
              </a:pathLst>
            </a:custGeom>
            <a:solidFill>
              <a:srgbClr val="000000"/>
            </a:solidFill>
          </p:spPr>
          <p:txBody>
            <a:bodyPr wrap="square" lIns="0" tIns="0" rIns="0" bIns="0" rtlCol="0"/>
            <a:lstStyle/>
            <a:p>
              <a:endParaRPr/>
            </a:p>
          </p:txBody>
        </p:sp>
        <p:sp>
          <p:nvSpPr>
            <p:cNvPr id="132" name="object 132"/>
            <p:cNvSpPr/>
            <p:nvPr/>
          </p:nvSpPr>
          <p:spPr>
            <a:xfrm>
              <a:off x="2018127" y="5340053"/>
              <a:ext cx="0" cy="27305"/>
            </a:xfrm>
            <a:custGeom>
              <a:avLst/>
              <a:gdLst/>
              <a:ahLst/>
              <a:cxnLst/>
              <a:rect l="l" t="t" r="r" b="b"/>
              <a:pathLst>
                <a:path h="27304">
                  <a:moveTo>
                    <a:pt x="0" y="0"/>
                  </a:moveTo>
                  <a:lnTo>
                    <a:pt x="0" y="27029"/>
                  </a:lnTo>
                </a:path>
              </a:pathLst>
            </a:custGeom>
            <a:ln w="3175">
              <a:solidFill>
                <a:srgbClr val="000000"/>
              </a:solidFill>
            </a:ln>
          </p:spPr>
          <p:txBody>
            <a:bodyPr wrap="square" lIns="0" tIns="0" rIns="0" bIns="0" rtlCol="0"/>
            <a:lstStyle/>
            <a:p>
              <a:endParaRPr/>
            </a:p>
          </p:txBody>
        </p:sp>
        <p:sp>
          <p:nvSpPr>
            <p:cNvPr id="133" name="object 133"/>
            <p:cNvSpPr/>
            <p:nvPr/>
          </p:nvSpPr>
          <p:spPr>
            <a:xfrm>
              <a:off x="278269" y="5337212"/>
              <a:ext cx="1741805" cy="318770"/>
            </a:xfrm>
            <a:custGeom>
              <a:avLst/>
              <a:gdLst/>
              <a:ahLst/>
              <a:cxnLst/>
              <a:rect l="l" t="t" r="r" b="b"/>
              <a:pathLst>
                <a:path w="1741805" h="318770">
                  <a:moveTo>
                    <a:pt x="2844" y="0"/>
                  </a:moveTo>
                  <a:lnTo>
                    <a:pt x="0" y="0"/>
                  </a:lnTo>
                  <a:lnTo>
                    <a:pt x="0" y="318668"/>
                  </a:lnTo>
                  <a:lnTo>
                    <a:pt x="2844" y="318668"/>
                  </a:lnTo>
                  <a:lnTo>
                    <a:pt x="2844" y="0"/>
                  </a:lnTo>
                  <a:close/>
                </a:path>
                <a:path w="1741805" h="318770">
                  <a:moveTo>
                    <a:pt x="1741271" y="2844"/>
                  </a:moveTo>
                  <a:lnTo>
                    <a:pt x="1739849" y="2844"/>
                  </a:lnTo>
                  <a:lnTo>
                    <a:pt x="1739849" y="29883"/>
                  </a:lnTo>
                  <a:lnTo>
                    <a:pt x="1741271" y="29883"/>
                  </a:lnTo>
                  <a:lnTo>
                    <a:pt x="1741271" y="2844"/>
                  </a:lnTo>
                  <a:close/>
                </a:path>
              </a:pathLst>
            </a:custGeom>
            <a:solidFill>
              <a:srgbClr val="000000"/>
            </a:solidFill>
          </p:spPr>
          <p:txBody>
            <a:bodyPr wrap="square" lIns="0" tIns="0" rIns="0" bIns="0" rtlCol="0"/>
            <a:lstStyle/>
            <a:p>
              <a:endParaRPr/>
            </a:p>
          </p:txBody>
        </p:sp>
        <p:sp>
          <p:nvSpPr>
            <p:cNvPr id="134" name="object 134"/>
            <p:cNvSpPr/>
            <p:nvPr/>
          </p:nvSpPr>
          <p:spPr>
            <a:xfrm>
              <a:off x="773340" y="5369929"/>
              <a:ext cx="0" cy="283210"/>
            </a:xfrm>
            <a:custGeom>
              <a:avLst/>
              <a:gdLst/>
              <a:ahLst/>
              <a:cxnLst/>
              <a:rect l="l" t="t" r="r" b="b"/>
              <a:pathLst>
                <a:path h="283210">
                  <a:moveTo>
                    <a:pt x="0" y="0"/>
                  </a:moveTo>
                  <a:lnTo>
                    <a:pt x="0" y="283098"/>
                  </a:lnTo>
                </a:path>
              </a:pathLst>
            </a:custGeom>
            <a:ln w="3175">
              <a:solidFill>
                <a:srgbClr val="000000"/>
              </a:solidFill>
            </a:ln>
          </p:spPr>
          <p:txBody>
            <a:bodyPr wrap="square" lIns="0" tIns="0" rIns="0" bIns="0" rtlCol="0"/>
            <a:lstStyle/>
            <a:p>
              <a:endParaRPr/>
            </a:p>
          </p:txBody>
        </p:sp>
        <p:sp>
          <p:nvSpPr>
            <p:cNvPr id="135" name="object 135"/>
            <p:cNvSpPr/>
            <p:nvPr/>
          </p:nvSpPr>
          <p:spPr>
            <a:xfrm>
              <a:off x="773340" y="5369930"/>
              <a:ext cx="1905" cy="283210"/>
            </a:xfrm>
            <a:custGeom>
              <a:avLst/>
              <a:gdLst/>
              <a:ahLst/>
              <a:cxnLst/>
              <a:rect l="l" t="t" r="r" b="b"/>
              <a:pathLst>
                <a:path w="1904" h="283210">
                  <a:moveTo>
                    <a:pt x="1422" y="283098"/>
                  </a:moveTo>
                  <a:lnTo>
                    <a:pt x="0" y="283098"/>
                  </a:lnTo>
                  <a:lnTo>
                    <a:pt x="0" y="0"/>
                  </a:lnTo>
                  <a:lnTo>
                    <a:pt x="1422" y="0"/>
                  </a:lnTo>
                  <a:lnTo>
                    <a:pt x="1422" y="283098"/>
                  </a:lnTo>
                  <a:close/>
                </a:path>
              </a:pathLst>
            </a:custGeom>
            <a:solidFill>
              <a:srgbClr val="000000"/>
            </a:solidFill>
          </p:spPr>
          <p:txBody>
            <a:bodyPr wrap="square" lIns="0" tIns="0" rIns="0" bIns="0" rtlCol="0"/>
            <a:lstStyle/>
            <a:p>
              <a:endParaRPr/>
            </a:p>
          </p:txBody>
        </p:sp>
        <p:sp>
          <p:nvSpPr>
            <p:cNvPr id="136" name="object 136"/>
            <p:cNvSpPr/>
            <p:nvPr/>
          </p:nvSpPr>
          <p:spPr>
            <a:xfrm>
              <a:off x="1171672" y="5369930"/>
              <a:ext cx="0" cy="283210"/>
            </a:xfrm>
            <a:custGeom>
              <a:avLst/>
              <a:gdLst/>
              <a:ahLst/>
              <a:cxnLst/>
              <a:rect l="l" t="t" r="r" b="b"/>
              <a:pathLst>
                <a:path h="283210">
                  <a:moveTo>
                    <a:pt x="0" y="0"/>
                  </a:moveTo>
                  <a:lnTo>
                    <a:pt x="0" y="283098"/>
                  </a:lnTo>
                </a:path>
              </a:pathLst>
            </a:custGeom>
            <a:ln w="3175">
              <a:solidFill>
                <a:srgbClr val="000000"/>
              </a:solidFill>
            </a:ln>
          </p:spPr>
          <p:txBody>
            <a:bodyPr wrap="square" lIns="0" tIns="0" rIns="0" bIns="0" rtlCol="0"/>
            <a:lstStyle/>
            <a:p>
              <a:endParaRPr/>
            </a:p>
          </p:txBody>
        </p:sp>
        <p:sp>
          <p:nvSpPr>
            <p:cNvPr id="137" name="object 137"/>
            <p:cNvSpPr/>
            <p:nvPr/>
          </p:nvSpPr>
          <p:spPr>
            <a:xfrm>
              <a:off x="278269" y="5369940"/>
              <a:ext cx="895350" cy="485140"/>
            </a:xfrm>
            <a:custGeom>
              <a:avLst/>
              <a:gdLst/>
              <a:ahLst/>
              <a:cxnLst/>
              <a:rect l="l" t="t" r="r" b="b"/>
              <a:pathLst>
                <a:path w="895350" h="485139">
                  <a:moveTo>
                    <a:pt x="2844" y="482257"/>
                  </a:moveTo>
                  <a:lnTo>
                    <a:pt x="0" y="482257"/>
                  </a:lnTo>
                  <a:lnTo>
                    <a:pt x="0" y="485089"/>
                  </a:lnTo>
                  <a:lnTo>
                    <a:pt x="2844" y="485089"/>
                  </a:lnTo>
                  <a:lnTo>
                    <a:pt x="2844" y="482257"/>
                  </a:lnTo>
                  <a:close/>
                </a:path>
                <a:path w="895350" h="485139">
                  <a:moveTo>
                    <a:pt x="894816" y="0"/>
                  </a:moveTo>
                  <a:lnTo>
                    <a:pt x="893394" y="0"/>
                  </a:lnTo>
                  <a:lnTo>
                    <a:pt x="893394" y="283095"/>
                  </a:lnTo>
                  <a:lnTo>
                    <a:pt x="894816" y="283095"/>
                  </a:lnTo>
                  <a:lnTo>
                    <a:pt x="894816" y="0"/>
                  </a:lnTo>
                  <a:close/>
                </a:path>
              </a:pathLst>
            </a:custGeom>
            <a:solidFill>
              <a:srgbClr val="000000"/>
            </a:solidFill>
          </p:spPr>
          <p:txBody>
            <a:bodyPr wrap="square" lIns="0" tIns="0" rIns="0" bIns="0" rtlCol="0"/>
            <a:lstStyle/>
            <a:p>
              <a:endParaRPr/>
            </a:p>
          </p:txBody>
        </p:sp>
        <p:sp>
          <p:nvSpPr>
            <p:cNvPr id="138" name="object 138"/>
            <p:cNvSpPr/>
            <p:nvPr/>
          </p:nvSpPr>
          <p:spPr>
            <a:xfrm>
              <a:off x="773340" y="5855039"/>
              <a:ext cx="0" cy="1905"/>
            </a:xfrm>
            <a:custGeom>
              <a:avLst/>
              <a:gdLst/>
              <a:ahLst/>
              <a:cxnLst/>
              <a:rect l="l" t="t" r="r" b="b"/>
              <a:pathLst>
                <a:path h="1904">
                  <a:moveTo>
                    <a:pt x="0" y="0"/>
                  </a:moveTo>
                  <a:lnTo>
                    <a:pt x="0" y="1422"/>
                  </a:lnTo>
                </a:path>
              </a:pathLst>
            </a:custGeom>
            <a:ln w="3175">
              <a:solidFill>
                <a:srgbClr val="000000"/>
              </a:solidFill>
            </a:ln>
          </p:spPr>
          <p:txBody>
            <a:bodyPr wrap="square" lIns="0" tIns="0" rIns="0" bIns="0" rtlCol="0"/>
            <a:lstStyle/>
            <a:p>
              <a:endParaRPr/>
            </a:p>
          </p:txBody>
        </p:sp>
        <p:sp>
          <p:nvSpPr>
            <p:cNvPr id="139" name="object 139"/>
            <p:cNvSpPr/>
            <p:nvPr/>
          </p:nvSpPr>
          <p:spPr>
            <a:xfrm>
              <a:off x="773328" y="5855042"/>
              <a:ext cx="400050" cy="1905"/>
            </a:xfrm>
            <a:custGeom>
              <a:avLst/>
              <a:gdLst/>
              <a:ahLst/>
              <a:cxnLst/>
              <a:rect l="l" t="t" r="r" b="b"/>
              <a:pathLst>
                <a:path w="400050" h="1904">
                  <a:moveTo>
                    <a:pt x="1422" y="0"/>
                  </a:moveTo>
                  <a:lnTo>
                    <a:pt x="0" y="0"/>
                  </a:lnTo>
                  <a:lnTo>
                    <a:pt x="0" y="1422"/>
                  </a:lnTo>
                  <a:lnTo>
                    <a:pt x="1422" y="1422"/>
                  </a:lnTo>
                  <a:lnTo>
                    <a:pt x="1422" y="0"/>
                  </a:lnTo>
                  <a:close/>
                </a:path>
                <a:path w="400050" h="1904">
                  <a:moveTo>
                    <a:pt x="399757" y="0"/>
                  </a:moveTo>
                  <a:lnTo>
                    <a:pt x="396913" y="0"/>
                  </a:lnTo>
                  <a:lnTo>
                    <a:pt x="396913" y="1422"/>
                  </a:lnTo>
                  <a:lnTo>
                    <a:pt x="399757" y="1422"/>
                  </a:lnTo>
                  <a:lnTo>
                    <a:pt x="399757" y="0"/>
                  </a:lnTo>
                  <a:close/>
                </a:path>
              </a:pathLst>
            </a:custGeom>
            <a:solidFill>
              <a:srgbClr val="000000"/>
            </a:solidFill>
          </p:spPr>
          <p:txBody>
            <a:bodyPr wrap="square" lIns="0" tIns="0" rIns="0" bIns="0" rtlCol="0"/>
            <a:lstStyle/>
            <a:p>
              <a:endParaRPr/>
            </a:p>
          </p:txBody>
        </p:sp>
        <p:sp>
          <p:nvSpPr>
            <p:cNvPr id="140" name="object 140"/>
            <p:cNvSpPr/>
            <p:nvPr/>
          </p:nvSpPr>
          <p:spPr>
            <a:xfrm>
              <a:off x="1412093" y="5369932"/>
              <a:ext cx="0" cy="283210"/>
            </a:xfrm>
            <a:custGeom>
              <a:avLst/>
              <a:gdLst/>
              <a:ahLst/>
              <a:cxnLst/>
              <a:rect l="l" t="t" r="r" b="b"/>
              <a:pathLst>
                <a:path h="283210">
                  <a:moveTo>
                    <a:pt x="0" y="0"/>
                  </a:moveTo>
                  <a:lnTo>
                    <a:pt x="0" y="283098"/>
                  </a:lnTo>
                </a:path>
              </a:pathLst>
            </a:custGeom>
            <a:ln w="3175">
              <a:solidFill>
                <a:srgbClr val="000000"/>
              </a:solidFill>
            </a:ln>
          </p:spPr>
          <p:txBody>
            <a:bodyPr wrap="square" lIns="0" tIns="0" rIns="0" bIns="0" rtlCol="0"/>
            <a:lstStyle/>
            <a:p>
              <a:endParaRPr/>
            </a:p>
          </p:txBody>
        </p:sp>
        <p:sp>
          <p:nvSpPr>
            <p:cNvPr id="141" name="object 141"/>
            <p:cNvSpPr/>
            <p:nvPr/>
          </p:nvSpPr>
          <p:spPr>
            <a:xfrm>
              <a:off x="1412093" y="5369933"/>
              <a:ext cx="1905" cy="283210"/>
            </a:xfrm>
            <a:custGeom>
              <a:avLst/>
              <a:gdLst/>
              <a:ahLst/>
              <a:cxnLst/>
              <a:rect l="l" t="t" r="r" b="b"/>
              <a:pathLst>
                <a:path w="1905" h="283210">
                  <a:moveTo>
                    <a:pt x="1422" y="283098"/>
                  </a:moveTo>
                  <a:lnTo>
                    <a:pt x="0" y="283098"/>
                  </a:lnTo>
                  <a:lnTo>
                    <a:pt x="0" y="0"/>
                  </a:lnTo>
                  <a:lnTo>
                    <a:pt x="1422" y="0"/>
                  </a:lnTo>
                  <a:lnTo>
                    <a:pt x="1422" y="283098"/>
                  </a:lnTo>
                  <a:close/>
                </a:path>
              </a:pathLst>
            </a:custGeom>
            <a:solidFill>
              <a:srgbClr val="000000"/>
            </a:solidFill>
          </p:spPr>
          <p:txBody>
            <a:bodyPr wrap="square" lIns="0" tIns="0" rIns="0" bIns="0" rtlCol="0"/>
            <a:lstStyle/>
            <a:p>
              <a:endParaRPr/>
            </a:p>
          </p:txBody>
        </p:sp>
        <p:sp>
          <p:nvSpPr>
            <p:cNvPr id="142" name="object 142"/>
            <p:cNvSpPr/>
            <p:nvPr/>
          </p:nvSpPr>
          <p:spPr>
            <a:xfrm>
              <a:off x="2018127" y="5369933"/>
              <a:ext cx="0" cy="283210"/>
            </a:xfrm>
            <a:custGeom>
              <a:avLst/>
              <a:gdLst/>
              <a:ahLst/>
              <a:cxnLst/>
              <a:rect l="l" t="t" r="r" b="b"/>
              <a:pathLst>
                <a:path h="283210">
                  <a:moveTo>
                    <a:pt x="0" y="0"/>
                  </a:moveTo>
                  <a:lnTo>
                    <a:pt x="0" y="283098"/>
                  </a:lnTo>
                </a:path>
              </a:pathLst>
            </a:custGeom>
            <a:ln w="3175">
              <a:solidFill>
                <a:srgbClr val="000000"/>
              </a:solidFill>
            </a:ln>
          </p:spPr>
          <p:txBody>
            <a:bodyPr wrap="square" lIns="0" tIns="0" rIns="0" bIns="0" rtlCol="0"/>
            <a:lstStyle/>
            <a:p>
              <a:endParaRPr/>
            </a:p>
          </p:txBody>
        </p:sp>
        <p:sp>
          <p:nvSpPr>
            <p:cNvPr id="143" name="object 143"/>
            <p:cNvSpPr/>
            <p:nvPr/>
          </p:nvSpPr>
          <p:spPr>
            <a:xfrm>
              <a:off x="281114" y="3735361"/>
              <a:ext cx="1915160" cy="1920875"/>
            </a:xfrm>
            <a:custGeom>
              <a:avLst/>
              <a:gdLst/>
              <a:ahLst/>
              <a:cxnLst/>
              <a:rect l="l" t="t" r="r" b="b"/>
              <a:pathLst>
                <a:path w="1915160" h="1920875">
                  <a:moveTo>
                    <a:pt x="891971" y="29883"/>
                  </a:moveTo>
                  <a:lnTo>
                    <a:pt x="0" y="29883"/>
                  </a:lnTo>
                  <a:lnTo>
                    <a:pt x="0" y="32727"/>
                  </a:lnTo>
                  <a:lnTo>
                    <a:pt x="891971" y="32727"/>
                  </a:lnTo>
                  <a:lnTo>
                    <a:pt x="891971" y="29883"/>
                  </a:lnTo>
                  <a:close/>
                </a:path>
                <a:path w="1915160" h="1920875">
                  <a:moveTo>
                    <a:pt x="891971" y="0"/>
                  </a:moveTo>
                  <a:lnTo>
                    <a:pt x="0" y="0"/>
                  </a:lnTo>
                  <a:lnTo>
                    <a:pt x="0" y="2844"/>
                  </a:lnTo>
                  <a:lnTo>
                    <a:pt x="891971" y="2844"/>
                  </a:lnTo>
                  <a:lnTo>
                    <a:pt x="891971" y="0"/>
                  </a:lnTo>
                  <a:close/>
                </a:path>
                <a:path w="1915160" h="1920875">
                  <a:moveTo>
                    <a:pt x="1738426" y="1634578"/>
                  </a:moveTo>
                  <a:lnTo>
                    <a:pt x="1737004" y="1634578"/>
                  </a:lnTo>
                  <a:lnTo>
                    <a:pt x="1737004" y="1917674"/>
                  </a:lnTo>
                  <a:lnTo>
                    <a:pt x="1738426" y="1917674"/>
                  </a:lnTo>
                  <a:lnTo>
                    <a:pt x="1738426" y="1634578"/>
                  </a:lnTo>
                  <a:close/>
                </a:path>
                <a:path w="1915160" h="1920875">
                  <a:moveTo>
                    <a:pt x="1914829" y="1604708"/>
                  </a:moveTo>
                  <a:lnTo>
                    <a:pt x="1911985" y="1604708"/>
                  </a:lnTo>
                  <a:lnTo>
                    <a:pt x="1911985" y="1920519"/>
                  </a:lnTo>
                  <a:lnTo>
                    <a:pt x="1914829" y="1920519"/>
                  </a:lnTo>
                  <a:lnTo>
                    <a:pt x="1914829" y="1604708"/>
                  </a:lnTo>
                  <a:close/>
                </a:path>
              </a:pathLst>
            </a:custGeom>
            <a:solidFill>
              <a:srgbClr val="000000"/>
            </a:solidFill>
          </p:spPr>
          <p:txBody>
            <a:bodyPr wrap="square" lIns="0" tIns="0" rIns="0" bIns="0" rtlCol="0"/>
            <a:lstStyle/>
            <a:p>
              <a:endParaRPr/>
            </a:p>
          </p:txBody>
        </p:sp>
        <p:sp>
          <p:nvSpPr>
            <p:cNvPr id="144" name="object 144"/>
            <p:cNvSpPr/>
            <p:nvPr/>
          </p:nvSpPr>
          <p:spPr>
            <a:xfrm>
              <a:off x="281116" y="3795110"/>
              <a:ext cx="889635" cy="0"/>
            </a:xfrm>
            <a:custGeom>
              <a:avLst/>
              <a:gdLst/>
              <a:ahLst/>
              <a:cxnLst/>
              <a:rect l="l" t="t" r="r" b="b"/>
              <a:pathLst>
                <a:path w="889635">
                  <a:moveTo>
                    <a:pt x="0" y="0"/>
                  </a:moveTo>
                  <a:lnTo>
                    <a:pt x="889133" y="0"/>
                  </a:lnTo>
                </a:path>
              </a:pathLst>
            </a:custGeom>
            <a:ln w="3175">
              <a:solidFill>
                <a:srgbClr val="000000"/>
              </a:solidFill>
            </a:ln>
          </p:spPr>
          <p:txBody>
            <a:bodyPr wrap="square" lIns="0" tIns="0" rIns="0" bIns="0" rtlCol="0"/>
            <a:lstStyle/>
            <a:p>
              <a:endParaRPr/>
            </a:p>
          </p:txBody>
        </p:sp>
        <p:sp>
          <p:nvSpPr>
            <p:cNvPr id="145" name="object 145"/>
            <p:cNvSpPr/>
            <p:nvPr/>
          </p:nvSpPr>
          <p:spPr>
            <a:xfrm>
              <a:off x="281117" y="3795111"/>
              <a:ext cx="889635" cy="1905"/>
            </a:xfrm>
            <a:custGeom>
              <a:avLst/>
              <a:gdLst/>
              <a:ahLst/>
              <a:cxnLst/>
              <a:rect l="l" t="t" r="r" b="b"/>
              <a:pathLst>
                <a:path w="889635" h="1904">
                  <a:moveTo>
                    <a:pt x="889133" y="1422"/>
                  </a:moveTo>
                  <a:lnTo>
                    <a:pt x="0" y="1422"/>
                  </a:lnTo>
                  <a:lnTo>
                    <a:pt x="0" y="0"/>
                  </a:lnTo>
                  <a:lnTo>
                    <a:pt x="889133" y="0"/>
                  </a:lnTo>
                  <a:lnTo>
                    <a:pt x="889133" y="1422"/>
                  </a:lnTo>
                  <a:close/>
                </a:path>
              </a:pathLst>
            </a:custGeom>
            <a:solidFill>
              <a:srgbClr val="000000"/>
            </a:solidFill>
          </p:spPr>
          <p:txBody>
            <a:bodyPr wrap="square" lIns="0" tIns="0" rIns="0" bIns="0" rtlCol="0"/>
            <a:lstStyle/>
            <a:p>
              <a:endParaRPr/>
            </a:p>
          </p:txBody>
        </p:sp>
        <p:sp>
          <p:nvSpPr>
            <p:cNvPr id="146" name="object 146"/>
            <p:cNvSpPr/>
            <p:nvPr/>
          </p:nvSpPr>
          <p:spPr>
            <a:xfrm>
              <a:off x="281116" y="3823563"/>
              <a:ext cx="889635" cy="0"/>
            </a:xfrm>
            <a:custGeom>
              <a:avLst/>
              <a:gdLst/>
              <a:ahLst/>
              <a:cxnLst/>
              <a:rect l="l" t="t" r="r" b="b"/>
              <a:pathLst>
                <a:path w="889635">
                  <a:moveTo>
                    <a:pt x="0" y="0"/>
                  </a:moveTo>
                  <a:lnTo>
                    <a:pt x="889133" y="0"/>
                  </a:lnTo>
                </a:path>
              </a:pathLst>
            </a:custGeom>
            <a:ln w="3175">
              <a:solidFill>
                <a:srgbClr val="000000"/>
              </a:solidFill>
            </a:ln>
          </p:spPr>
          <p:txBody>
            <a:bodyPr wrap="square" lIns="0" tIns="0" rIns="0" bIns="0" rtlCol="0"/>
            <a:lstStyle/>
            <a:p>
              <a:endParaRPr/>
            </a:p>
          </p:txBody>
        </p:sp>
        <p:sp>
          <p:nvSpPr>
            <p:cNvPr id="147" name="object 147"/>
            <p:cNvSpPr/>
            <p:nvPr/>
          </p:nvSpPr>
          <p:spPr>
            <a:xfrm>
              <a:off x="281117" y="3823562"/>
              <a:ext cx="889635" cy="1905"/>
            </a:xfrm>
            <a:custGeom>
              <a:avLst/>
              <a:gdLst/>
              <a:ahLst/>
              <a:cxnLst/>
              <a:rect l="l" t="t" r="r" b="b"/>
              <a:pathLst>
                <a:path w="889635" h="1904">
                  <a:moveTo>
                    <a:pt x="889133" y="1424"/>
                  </a:moveTo>
                  <a:lnTo>
                    <a:pt x="0" y="1424"/>
                  </a:lnTo>
                  <a:lnTo>
                    <a:pt x="0" y="0"/>
                  </a:lnTo>
                  <a:lnTo>
                    <a:pt x="889133" y="0"/>
                  </a:lnTo>
                  <a:lnTo>
                    <a:pt x="889133" y="1424"/>
                  </a:lnTo>
                  <a:close/>
                </a:path>
              </a:pathLst>
            </a:custGeom>
            <a:solidFill>
              <a:srgbClr val="000000"/>
            </a:solidFill>
          </p:spPr>
          <p:txBody>
            <a:bodyPr wrap="square" lIns="0" tIns="0" rIns="0" bIns="0" rtlCol="0"/>
            <a:lstStyle/>
            <a:p>
              <a:endParaRPr/>
            </a:p>
          </p:txBody>
        </p:sp>
        <p:sp>
          <p:nvSpPr>
            <p:cNvPr id="148" name="object 148"/>
            <p:cNvSpPr/>
            <p:nvPr/>
          </p:nvSpPr>
          <p:spPr>
            <a:xfrm>
              <a:off x="281116" y="3852016"/>
              <a:ext cx="889635" cy="0"/>
            </a:xfrm>
            <a:custGeom>
              <a:avLst/>
              <a:gdLst/>
              <a:ahLst/>
              <a:cxnLst/>
              <a:rect l="l" t="t" r="r" b="b"/>
              <a:pathLst>
                <a:path w="889635">
                  <a:moveTo>
                    <a:pt x="0" y="0"/>
                  </a:moveTo>
                  <a:lnTo>
                    <a:pt x="889133" y="0"/>
                  </a:lnTo>
                </a:path>
              </a:pathLst>
            </a:custGeom>
            <a:ln w="3175">
              <a:solidFill>
                <a:srgbClr val="000000"/>
              </a:solidFill>
            </a:ln>
          </p:spPr>
          <p:txBody>
            <a:bodyPr wrap="square" lIns="0" tIns="0" rIns="0" bIns="0" rtlCol="0"/>
            <a:lstStyle/>
            <a:p>
              <a:endParaRPr/>
            </a:p>
          </p:txBody>
        </p:sp>
        <p:sp>
          <p:nvSpPr>
            <p:cNvPr id="149" name="object 149"/>
            <p:cNvSpPr/>
            <p:nvPr/>
          </p:nvSpPr>
          <p:spPr>
            <a:xfrm>
              <a:off x="281116" y="3852017"/>
              <a:ext cx="889635" cy="1905"/>
            </a:xfrm>
            <a:custGeom>
              <a:avLst/>
              <a:gdLst/>
              <a:ahLst/>
              <a:cxnLst/>
              <a:rect l="l" t="t" r="r" b="b"/>
              <a:pathLst>
                <a:path w="889635" h="1904">
                  <a:moveTo>
                    <a:pt x="889133" y="1422"/>
                  </a:moveTo>
                  <a:lnTo>
                    <a:pt x="0" y="1422"/>
                  </a:lnTo>
                  <a:lnTo>
                    <a:pt x="0" y="0"/>
                  </a:lnTo>
                  <a:lnTo>
                    <a:pt x="889133" y="0"/>
                  </a:lnTo>
                  <a:lnTo>
                    <a:pt x="889133" y="1422"/>
                  </a:lnTo>
                  <a:close/>
                </a:path>
              </a:pathLst>
            </a:custGeom>
            <a:solidFill>
              <a:srgbClr val="000000"/>
            </a:solidFill>
          </p:spPr>
          <p:txBody>
            <a:bodyPr wrap="square" lIns="0" tIns="0" rIns="0" bIns="0" rtlCol="0"/>
            <a:lstStyle/>
            <a:p>
              <a:endParaRPr/>
            </a:p>
          </p:txBody>
        </p:sp>
        <p:sp>
          <p:nvSpPr>
            <p:cNvPr id="150" name="object 150"/>
            <p:cNvSpPr/>
            <p:nvPr/>
          </p:nvSpPr>
          <p:spPr>
            <a:xfrm>
              <a:off x="281116" y="3880469"/>
              <a:ext cx="889635" cy="0"/>
            </a:xfrm>
            <a:custGeom>
              <a:avLst/>
              <a:gdLst/>
              <a:ahLst/>
              <a:cxnLst/>
              <a:rect l="l" t="t" r="r" b="b"/>
              <a:pathLst>
                <a:path w="889635">
                  <a:moveTo>
                    <a:pt x="0" y="0"/>
                  </a:moveTo>
                  <a:lnTo>
                    <a:pt x="889133" y="0"/>
                  </a:lnTo>
                </a:path>
              </a:pathLst>
            </a:custGeom>
            <a:ln w="3175">
              <a:solidFill>
                <a:srgbClr val="000000"/>
              </a:solidFill>
            </a:ln>
          </p:spPr>
          <p:txBody>
            <a:bodyPr wrap="square" lIns="0" tIns="0" rIns="0" bIns="0" rtlCol="0"/>
            <a:lstStyle/>
            <a:p>
              <a:endParaRPr/>
            </a:p>
          </p:txBody>
        </p:sp>
        <p:sp>
          <p:nvSpPr>
            <p:cNvPr id="151" name="object 151"/>
            <p:cNvSpPr/>
            <p:nvPr/>
          </p:nvSpPr>
          <p:spPr>
            <a:xfrm>
              <a:off x="281116" y="3880470"/>
              <a:ext cx="889635" cy="1905"/>
            </a:xfrm>
            <a:custGeom>
              <a:avLst/>
              <a:gdLst/>
              <a:ahLst/>
              <a:cxnLst/>
              <a:rect l="l" t="t" r="r" b="b"/>
              <a:pathLst>
                <a:path w="889635" h="1904">
                  <a:moveTo>
                    <a:pt x="889133" y="1422"/>
                  </a:moveTo>
                  <a:lnTo>
                    <a:pt x="0" y="1422"/>
                  </a:lnTo>
                  <a:lnTo>
                    <a:pt x="0" y="0"/>
                  </a:lnTo>
                  <a:lnTo>
                    <a:pt x="889133" y="0"/>
                  </a:lnTo>
                  <a:lnTo>
                    <a:pt x="889133" y="1422"/>
                  </a:lnTo>
                  <a:close/>
                </a:path>
              </a:pathLst>
            </a:custGeom>
            <a:solidFill>
              <a:srgbClr val="000000"/>
            </a:solidFill>
          </p:spPr>
          <p:txBody>
            <a:bodyPr wrap="square" lIns="0" tIns="0" rIns="0" bIns="0" rtlCol="0"/>
            <a:lstStyle/>
            <a:p>
              <a:endParaRPr/>
            </a:p>
          </p:txBody>
        </p:sp>
        <p:sp>
          <p:nvSpPr>
            <p:cNvPr id="152" name="object 152"/>
            <p:cNvSpPr/>
            <p:nvPr/>
          </p:nvSpPr>
          <p:spPr>
            <a:xfrm>
              <a:off x="281116" y="3908922"/>
              <a:ext cx="889635" cy="0"/>
            </a:xfrm>
            <a:custGeom>
              <a:avLst/>
              <a:gdLst/>
              <a:ahLst/>
              <a:cxnLst/>
              <a:rect l="l" t="t" r="r" b="b"/>
              <a:pathLst>
                <a:path w="889635">
                  <a:moveTo>
                    <a:pt x="0" y="0"/>
                  </a:moveTo>
                  <a:lnTo>
                    <a:pt x="889133" y="0"/>
                  </a:lnTo>
                </a:path>
              </a:pathLst>
            </a:custGeom>
            <a:ln w="3175">
              <a:solidFill>
                <a:srgbClr val="000000"/>
              </a:solidFill>
            </a:ln>
          </p:spPr>
          <p:txBody>
            <a:bodyPr wrap="square" lIns="0" tIns="0" rIns="0" bIns="0" rtlCol="0"/>
            <a:lstStyle/>
            <a:p>
              <a:endParaRPr/>
            </a:p>
          </p:txBody>
        </p:sp>
        <p:sp>
          <p:nvSpPr>
            <p:cNvPr id="153" name="object 153"/>
            <p:cNvSpPr/>
            <p:nvPr/>
          </p:nvSpPr>
          <p:spPr>
            <a:xfrm>
              <a:off x="281116" y="3908922"/>
              <a:ext cx="889635" cy="1905"/>
            </a:xfrm>
            <a:custGeom>
              <a:avLst/>
              <a:gdLst/>
              <a:ahLst/>
              <a:cxnLst/>
              <a:rect l="l" t="t" r="r" b="b"/>
              <a:pathLst>
                <a:path w="889635" h="1904">
                  <a:moveTo>
                    <a:pt x="889133" y="1422"/>
                  </a:moveTo>
                  <a:lnTo>
                    <a:pt x="0" y="1422"/>
                  </a:lnTo>
                  <a:lnTo>
                    <a:pt x="0" y="0"/>
                  </a:lnTo>
                  <a:lnTo>
                    <a:pt x="889133" y="0"/>
                  </a:lnTo>
                  <a:lnTo>
                    <a:pt x="889133" y="1422"/>
                  </a:lnTo>
                  <a:close/>
                </a:path>
              </a:pathLst>
            </a:custGeom>
            <a:solidFill>
              <a:srgbClr val="000000"/>
            </a:solidFill>
          </p:spPr>
          <p:txBody>
            <a:bodyPr wrap="square" lIns="0" tIns="0" rIns="0" bIns="0" rtlCol="0"/>
            <a:lstStyle/>
            <a:p>
              <a:endParaRPr/>
            </a:p>
          </p:txBody>
        </p:sp>
        <p:sp>
          <p:nvSpPr>
            <p:cNvPr id="154" name="object 154"/>
            <p:cNvSpPr/>
            <p:nvPr/>
          </p:nvSpPr>
          <p:spPr>
            <a:xfrm>
              <a:off x="281116" y="3937375"/>
              <a:ext cx="889635" cy="0"/>
            </a:xfrm>
            <a:custGeom>
              <a:avLst/>
              <a:gdLst/>
              <a:ahLst/>
              <a:cxnLst/>
              <a:rect l="l" t="t" r="r" b="b"/>
              <a:pathLst>
                <a:path w="889635">
                  <a:moveTo>
                    <a:pt x="0" y="0"/>
                  </a:moveTo>
                  <a:lnTo>
                    <a:pt x="889133" y="0"/>
                  </a:lnTo>
                </a:path>
              </a:pathLst>
            </a:custGeom>
            <a:ln w="3175">
              <a:solidFill>
                <a:srgbClr val="000000"/>
              </a:solidFill>
            </a:ln>
          </p:spPr>
          <p:txBody>
            <a:bodyPr wrap="square" lIns="0" tIns="0" rIns="0" bIns="0" rtlCol="0"/>
            <a:lstStyle/>
            <a:p>
              <a:endParaRPr/>
            </a:p>
          </p:txBody>
        </p:sp>
        <p:sp>
          <p:nvSpPr>
            <p:cNvPr id="155" name="object 155"/>
            <p:cNvSpPr/>
            <p:nvPr/>
          </p:nvSpPr>
          <p:spPr>
            <a:xfrm>
              <a:off x="281116" y="3937374"/>
              <a:ext cx="889635" cy="1905"/>
            </a:xfrm>
            <a:custGeom>
              <a:avLst/>
              <a:gdLst/>
              <a:ahLst/>
              <a:cxnLst/>
              <a:rect l="l" t="t" r="r" b="b"/>
              <a:pathLst>
                <a:path w="889635" h="1904">
                  <a:moveTo>
                    <a:pt x="889133" y="1422"/>
                  </a:moveTo>
                  <a:lnTo>
                    <a:pt x="0" y="1422"/>
                  </a:lnTo>
                  <a:lnTo>
                    <a:pt x="0" y="0"/>
                  </a:lnTo>
                  <a:lnTo>
                    <a:pt x="889133" y="0"/>
                  </a:lnTo>
                  <a:lnTo>
                    <a:pt x="889133" y="1422"/>
                  </a:lnTo>
                  <a:close/>
                </a:path>
              </a:pathLst>
            </a:custGeom>
            <a:solidFill>
              <a:srgbClr val="000000"/>
            </a:solidFill>
          </p:spPr>
          <p:txBody>
            <a:bodyPr wrap="square" lIns="0" tIns="0" rIns="0" bIns="0" rtlCol="0"/>
            <a:lstStyle/>
            <a:p>
              <a:endParaRPr/>
            </a:p>
          </p:txBody>
        </p:sp>
        <p:sp>
          <p:nvSpPr>
            <p:cNvPr id="156" name="object 156"/>
            <p:cNvSpPr/>
            <p:nvPr/>
          </p:nvSpPr>
          <p:spPr>
            <a:xfrm>
              <a:off x="281115" y="3965828"/>
              <a:ext cx="889635" cy="0"/>
            </a:xfrm>
            <a:custGeom>
              <a:avLst/>
              <a:gdLst/>
              <a:ahLst/>
              <a:cxnLst/>
              <a:rect l="l" t="t" r="r" b="b"/>
              <a:pathLst>
                <a:path w="889635">
                  <a:moveTo>
                    <a:pt x="0" y="0"/>
                  </a:moveTo>
                  <a:lnTo>
                    <a:pt x="889133" y="0"/>
                  </a:lnTo>
                </a:path>
              </a:pathLst>
            </a:custGeom>
            <a:ln w="3175">
              <a:solidFill>
                <a:srgbClr val="000000"/>
              </a:solidFill>
            </a:ln>
          </p:spPr>
          <p:txBody>
            <a:bodyPr wrap="square" lIns="0" tIns="0" rIns="0" bIns="0" rtlCol="0"/>
            <a:lstStyle/>
            <a:p>
              <a:endParaRPr/>
            </a:p>
          </p:txBody>
        </p:sp>
        <p:sp>
          <p:nvSpPr>
            <p:cNvPr id="157" name="object 157"/>
            <p:cNvSpPr/>
            <p:nvPr/>
          </p:nvSpPr>
          <p:spPr>
            <a:xfrm>
              <a:off x="281116" y="3965828"/>
              <a:ext cx="889635" cy="1905"/>
            </a:xfrm>
            <a:custGeom>
              <a:avLst/>
              <a:gdLst/>
              <a:ahLst/>
              <a:cxnLst/>
              <a:rect l="l" t="t" r="r" b="b"/>
              <a:pathLst>
                <a:path w="889635" h="1904">
                  <a:moveTo>
                    <a:pt x="889133" y="1422"/>
                  </a:moveTo>
                  <a:lnTo>
                    <a:pt x="0" y="1422"/>
                  </a:lnTo>
                  <a:lnTo>
                    <a:pt x="0" y="0"/>
                  </a:lnTo>
                  <a:lnTo>
                    <a:pt x="889133" y="0"/>
                  </a:lnTo>
                  <a:lnTo>
                    <a:pt x="889133" y="1422"/>
                  </a:lnTo>
                  <a:close/>
                </a:path>
              </a:pathLst>
            </a:custGeom>
            <a:solidFill>
              <a:srgbClr val="000000"/>
            </a:solidFill>
          </p:spPr>
          <p:txBody>
            <a:bodyPr wrap="square" lIns="0" tIns="0" rIns="0" bIns="0" rtlCol="0"/>
            <a:lstStyle/>
            <a:p>
              <a:endParaRPr/>
            </a:p>
          </p:txBody>
        </p:sp>
        <p:sp>
          <p:nvSpPr>
            <p:cNvPr id="158" name="object 158"/>
            <p:cNvSpPr/>
            <p:nvPr/>
          </p:nvSpPr>
          <p:spPr>
            <a:xfrm>
              <a:off x="281115" y="3994280"/>
              <a:ext cx="889635" cy="0"/>
            </a:xfrm>
            <a:custGeom>
              <a:avLst/>
              <a:gdLst/>
              <a:ahLst/>
              <a:cxnLst/>
              <a:rect l="l" t="t" r="r" b="b"/>
              <a:pathLst>
                <a:path w="889635">
                  <a:moveTo>
                    <a:pt x="0" y="0"/>
                  </a:moveTo>
                  <a:lnTo>
                    <a:pt x="889133" y="0"/>
                  </a:lnTo>
                </a:path>
              </a:pathLst>
            </a:custGeom>
            <a:ln w="3175">
              <a:solidFill>
                <a:srgbClr val="000000"/>
              </a:solidFill>
            </a:ln>
          </p:spPr>
          <p:txBody>
            <a:bodyPr wrap="square" lIns="0" tIns="0" rIns="0" bIns="0" rtlCol="0"/>
            <a:lstStyle/>
            <a:p>
              <a:endParaRPr/>
            </a:p>
          </p:txBody>
        </p:sp>
        <p:sp>
          <p:nvSpPr>
            <p:cNvPr id="159" name="object 159"/>
            <p:cNvSpPr/>
            <p:nvPr/>
          </p:nvSpPr>
          <p:spPr>
            <a:xfrm>
              <a:off x="281114" y="3994289"/>
              <a:ext cx="1738630" cy="232410"/>
            </a:xfrm>
            <a:custGeom>
              <a:avLst/>
              <a:gdLst/>
              <a:ahLst/>
              <a:cxnLst/>
              <a:rect l="l" t="t" r="r" b="b"/>
              <a:pathLst>
                <a:path w="1738630" h="232410">
                  <a:moveTo>
                    <a:pt x="889127" y="0"/>
                  </a:moveTo>
                  <a:lnTo>
                    <a:pt x="0" y="0"/>
                  </a:lnTo>
                  <a:lnTo>
                    <a:pt x="0" y="1422"/>
                  </a:lnTo>
                  <a:lnTo>
                    <a:pt x="889127" y="1422"/>
                  </a:lnTo>
                  <a:lnTo>
                    <a:pt x="889127" y="0"/>
                  </a:lnTo>
                  <a:close/>
                </a:path>
                <a:path w="1738630" h="232410">
                  <a:moveTo>
                    <a:pt x="891971" y="28448"/>
                  </a:moveTo>
                  <a:lnTo>
                    <a:pt x="0" y="28448"/>
                  </a:lnTo>
                  <a:lnTo>
                    <a:pt x="0" y="31292"/>
                  </a:lnTo>
                  <a:lnTo>
                    <a:pt x="891971" y="31292"/>
                  </a:lnTo>
                  <a:lnTo>
                    <a:pt x="891971" y="28448"/>
                  </a:lnTo>
                  <a:close/>
                </a:path>
                <a:path w="1738630" h="232410">
                  <a:moveTo>
                    <a:pt x="1738426" y="229044"/>
                  </a:moveTo>
                  <a:lnTo>
                    <a:pt x="0" y="229044"/>
                  </a:lnTo>
                  <a:lnTo>
                    <a:pt x="0" y="231889"/>
                  </a:lnTo>
                  <a:lnTo>
                    <a:pt x="1738426" y="231889"/>
                  </a:lnTo>
                  <a:lnTo>
                    <a:pt x="1738426" y="229044"/>
                  </a:lnTo>
                  <a:close/>
                </a:path>
                <a:path w="1738630" h="232410">
                  <a:moveTo>
                    <a:pt x="1738426" y="199161"/>
                  </a:moveTo>
                  <a:lnTo>
                    <a:pt x="0" y="199161"/>
                  </a:lnTo>
                  <a:lnTo>
                    <a:pt x="0" y="202006"/>
                  </a:lnTo>
                  <a:lnTo>
                    <a:pt x="1738426" y="202006"/>
                  </a:lnTo>
                  <a:lnTo>
                    <a:pt x="1738426" y="199161"/>
                  </a:lnTo>
                  <a:close/>
                </a:path>
              </a:pathLst>
            </a:custGeom>
            <a:solidFill>
              <a:srgbClr val="000000"/>
            </a:solidFill>
          </p:spPr>
          <p:txBody>
            <a:bodyPr wrap="square" lIns="0" tIns="0" rIns="0" bIns="0" rtlCol="0"/>
            <a:lstStyle/>
            <a:p>
              <a:endParaRPr/>
            </a:p>
          </p:txBody>
        </p:sp>
        <p:sp>
          <p:nvSpPr>
            <p:cNvPr id="160" name="object 160"/>
            <p:cNvSpPr/>
            <p:nvPr/>
          </p:nvSpPr>
          <p:spPr>
            <a:xfrm>
              <a:off x="281115" y="4253197"/>
              <a:ext cx="1736089" cy="0"/>
            </a:xfrm>
            <a:custGeom>
              <a:avLst/>
              <a:gdLst/>
              <a:ahLst/>
              <a:cxnLst/>
              <a:rect l="l" t="t" r="r" b="b"/>
              <a:pathLst>
                <a:path w="1736089">
                  <a:moveTo>
                    <a:pt x="0" y="0"/>
                  </a:moveTo>
                  <a:lnTo>
                    <a:pt x="1735588" y="0"/>
                  </a:lnTo>
                </a:path>
              </a:pathLst>
            </a:custGeom>
            <a:ln w="3175">
              <a:solidFill>
                <a:srgbClr val="000000"/>
              </a:solidFill>
            </a:ln>
          </p:spPr>
          <p:txBody>
            <a:bodyPr wrap="square" lIns="0" tIns="0" rIns="0" bIns="0" rtlCol="0"/>
            <a:lstStyle/>
            <a:p>
              <a:endParaRPr/>
            </a:p>
          </p:txBody>
        </p:sp>
        <p:sp>
          <p:nvSpPr>
            <p:cNvPr id="161" name="object 161"/>
            <p:cNvSpPr/>
            <p:nvPr/>
          </p:nvSpPr>
          <p:spPr>
            <a:xfrm>
              <a:off x="281116" y="4253197"/>
              <a:ext cx="1736089" cy="1905"/>
            </a:xfrm>
            <a:custGeom>
              <a:avLst/>
              <a:gdLst/>
              <a:ahLst/>
              <a:cxnLst/>
              <a:rect l="l" t="t" r="r" b="b"/>
              <a:pathLst>
                <a:path w="1736089" h="1904">
                  <a:moveTo>
                    <a:pt x="1735588" y="1422"/>
                  </a:moveTo>
                  <a:lnTo>
                    <a:pt x="0" y="1422"/>
                  </a:lnTo>
                  <a:lnTo>
                    <a:pt x="0" y="0"/>
                  </a:lnTo>
                  <a:lnTo>
                    <a:pt x="1735588" y="0"/>
                  </a:lnTo>
                  <a:lnTo>
                    <a:pt x="1735588" y="1422"/>
                  </a:lnTo>
                  <a:close/>
                </a:path>
              </a:pathLst>
            </a:custGeom>
            <a:solidFill>
              <a:srgbClr val="000000"/>
            </a:solidFill>
          </p:spPr>
          <p:txBody>
            <a:bodyPr wrap="square" lIns="0" tIns="0" rIns="0" bIns="0" rtlCol="0"/>
            <a:lstStyle/>
            <a:p>
              <a:endParaRPr/>
            </a:p>
          </p:txBody>
        </p:sp>
        <p:sp>
          <p:nvSpPr>
            <p:cNvPr id="162" name="object 162"/>
            <p:cNvSpPr/>
            <p:nvPr/>
          </p:nvSpPr>
          <p:spPr>
            <a:xfrm>
              <a:off x="281115" y="4281650"/>
              <a:ext cx="1736089" cy="0"/>
            </a:xfrm>
            <a:custGeom>
              <a:avLst/>
              <a:gdLst/>
              <a:ahLst/>
              <a:cxnLst/>
              <a:rect l="l" t="t" r="r" b="b"/>
              <a:pathLst>
                <a:path w="1736089">
                  <a:moveTo>
                    <a:pt x="0" y="0"/>
                  </a:moveTo>
                  <a:lnTo>
                    <a:pt x="1735588" y="0"/>
                  </a:lnTo>
                </a:path>
              </a:pathLst>
            </a:custGeom>
            <a:ln w="3175">
              <a:solidFill>
                <a:srgbClr val="000000"/>
              </a:solidFill>
            </a:ln>
          </p:spPr>
          <p:txBody>
            <a:bodyPr wrap="square" lIns="0" tIns="0" rIns="0" bIns="0" rtlCol="0"/>
            <a:lstStyle/>
            <a:p>
              <a:endParaRPr/>
            </a:p>
          </p:txBody>
        </p:sp>
        <p:sp>
          <p:nvSpPr>
            <p:cNvPr id="163" name="object 163"/>
            <p:cNvSpPr/>
            <p:nvPr/>
          </p:nvSpPr>
          <p:spPr>
            <a:xfrm>
              <a:off x="281116" y="4281650"/>
              <a:ext cx="1736089" cy="1905"/>
            </a:xfrm>
            <a:custGeom>
              <a:avLst/>
              <a:gdLst/>
              <a:ahLst/>
              <a:cxnLst/>
              <a:rect l="l" t="t" r="r" b="b"/>
              <a:pathLst>
                <a:path w="1736089" h="1904">
                  <a:moveTo>
                    <a:pt x="1735588" y="1422"/>
                  </a:moveTo>
                  <a:lnTo>
                    <a:pt x="0" y="1422"/>
                  </a:lnTo>
                  <a:lnTo>
                    <a:pt x="0" y="0"/>
                  </a:lnTo>
                  <a:lnTo>
                    <a:pt x="1735588" y="0"/>
                  </a:lnTo>
                  <a:lnTo>
                    <a:pt x="1735588" y="1422"/>
                  </a:lnTo>
                  <a:close/>
                </a:path>
              </a:pathLst>
            </a:custGeom>
            <a:solidFill>
              <a:srgbClr val="000000"/>
            </a:solidFill>
          </p:spPr>
          <p:txBody>
            <a:bodyPr wrap="square" lIns="0" tIns="0" rIns="0" bIns="0" rtlCol="0"/>
            <a:lstStyle/>
            <a:p>
              <a:endParaRPr/>
            </a:p>
          </p:txBody>
        </p:sp>
        <p:sp>
          <p:nvSpPr>
            <p:cNvPr id="164" name="object 164"/>
            <p:cNvSpPr/>
            <p:nvPr/>
          </p:nvSpPr>
          <p:spPr>
            <a:xfrm>
              <a:off x="281115" y="4310102"/>
              <a:ext cx="1736089" cy="0"/>
            </a:xfrm>
            <a:custGeom>
              <a:avLst/>
              <a:gdLst/>
              <a:ahLst/>
              <a:cxnLst/>
              <a:rect l="l" t="t" r="r" b="b"/>
              <a:pathLst>
                <a:path w="1736089">
                  <a:moveTo>
                    <a:pt x="0" y="0"/>
                  </a:moveTo>
                  <a:lnTo>
                    <a:pt x="1735588" y="0"/>
                  </a:lnTo>
                </a:path>
              </a:pathLst>
            </a:custGeom>
            <a:ln w="3175">
              <a:solidFill>
                <a:srgbClr val="000000"/>
              </a:solidFill>
            </a:ln>
          </p:spPr>
          <p:txBody>
            <a:bodyPr wrap="square" lIns="0" tIns="0" rIns="0" bIns="0" rtlCol="0"/>
            <a:lstStyle/>
            <a:p>
              <a:endParaRPr/>
            </a:p>
          </p:txBody>
        </p:sp>
        <p:sp>
          <p:nvSpPr>
            <p:cNvPr id="165" name="object 165"/>
            <p:cNvSpPr/>
            <p:nvPr/>
          </p:nvSpPr>
          <p:spPr>
            <a:xfrm>
              <a:off x="281116" y="4310102"/>
              <a:ext cx="1736089" cy="1905"/>
            </a:xfrm>
            <a:custGeom>
              <a:avLst/>
              <a:gdLst/>
              <a:ahLst/>
              <a:cxnLst/>
              <a:rect l="l" t="t" r="r" b="b"/>
              <a:pathLst>
                <a:path w="1736089" h="1904">
                  <a:moveTo>
                    <a:pt x="1735588" y="1424"/>
                  </a:moveTo>
                  <a:lnTo>
                    <a:pt x="0" y="1424"/>
                  </a:lnTo>
                  <a:lnTo>
                    <a:pt x="0" y="0"/>
                  </a:lnTo>
                  <a:lnTo>
                    <a:pt x="1735588" y="0"/>
                  </a:lnTo>
                  <a:lnTo>
                    <a:pt x="1735588" y="1424"/>
                  </a:lnTo>
                  <a:close/>
                </a:path>
              </a:pathLst>
            </a:custGeom>
            <a:solidFill>
              <a:srgbClr val="000000"/>
            </a:solidFill>
          </p:spPr>
          <p:txBody>
            <a:bodyPr wrap="square" lIns="0" tIns="0" rIns="0" bIns="0" rtlCol="0"/>
            <a:lstStyle/>
            <a:p>
              <a:endParaRPr/>
            </a:p>
          </p:txBody>
        </p:sp>
        <p:sp>
          <p:nvSpPr>
            <p:cNvPr id="166" name="object 166"/>
            <p:cNvSpPr/>
            <p:nvPr/>
          </p:nvSpPr>
          <p:spPr>
            <a:xfrm>
              <a:off x="281115" y="4338555"/>
              <a:ext cx="1736089" cy="0"/>
            </a:xfrm>
            <a:custGeom>
              <a:avLst/>
              <a:gdLst/>
              <a:ahLst/>
              <a:cxnLst/>
              <a:rect l="l" t="t" r="r" b="b"/>
              <a:pathLst>
                <a:path w="1736089">
                  <a:moveTo>
                    <a:pt x="0" y="0"/>
                  </a:moveTo>
                  <a:lnTo>
                    <a:pt x="1735588" y="0"/>
                  </a:lnTo>
                </a:path>
              </a:pathLst>
            </a:custGeom>
            <a:ln w="3175">
              <a:solidFill>
                <a:srgbClr val="000000"/>
              </a:solidFill>
            </a:ln>
          </p:spPr>
          <p:txBody>
            <a:bodyPr wrap="square" lIns="0" tIns="0" rIns="0" bIns="0" rtlCol="0"/>
            <a:lstStyle/>
            <a:p>
              <a:endParaRPr/>
            </a:p>
          </p:txBody>
        </p:sp>
        <p:sp>
          <p:nvSpPr>
            <p:cNvPr id="167" name="object 167"/>
            <p:cNvSpPr/>
            <p:nvPr/>
          </p:nvSpPr>
          <p:spPr>
            <a:xfrm>
              <a:off x="281116" y="4338556"/>
              <a:ext cx="1736089" cy="1905"/>
            </a:xfrm>
            <a:custGeom>
              <a:avLst/>
              <a:gdLst/>
              <a:ahLst/>
              <a:cxnLst/>
              <a:rect l="l" t="t" r="r" b="b"/>
              <a:pathLst>
                <a:path w="1736089" h="1904">
                  <a:moveTo>
                    <a:pt x="1735588" y="1422"/>
                  </a:moveTo>
                  <a:lnTo>
                    <a:pt x="0" y="1422"/>
                  </a:lnTo>
                  <a:lnTo>
                    <a:pt x="0" y="0"/>
                  </a:lnTo>
                  <a:lnTo>
                    <a:pt x="1735588" y="0"/>
                  </a:lnTo>
                  <a:lnTo>
                    <a:pt x="1735588" y="1422"/>
                  </a:lnTo>
                  <a:close/>
                </a:path>
              </a:pathLst>
            </a:custGeom>
            <a:solidFill>
              <a:srgbClr val="000000"/>
            </a:solidFill>
          </p:spPr>
          <p:txBody>
            <a:bodyPr wrap="square" lIns="0" tIns="0" rIns="0" bIns="0" rtlCol="0"/>
            <a:lstStyle/>
            <a:p>
              <a:endParaRPr/>
            </a:p>
          </p:txBody>
        </p:sp>
        <p:sp>
          <p:nvSpPr>
            <p:cNvPr id="168" name="object 168"/>
            <p:cNvSpPr/>
            <p:nvPr/>
          </p:nvSpPr>
          <p:spPr>
            <a:xfrm>
              <a:off x="281115" y="4367008"/>
              <a:ext cx="1736089" cy="0"/>
            </a:xfrm>
            <a:custGeom>
              <a:avLst/>
              <a:gdLst/>
              <a:ahLst/>
              <a:cxnLst/>
              <a:rect l="l" t="t" r="r" b="b"/>
              <a:pathLst>
                <a:path w="1736089">
                  <a:moveTo>
                    <a:pt x="0" y="0"/>
                  </a:moveTo>
                  <a:lnTo>
                    <a:pt x="1735588" y="0"/>
                  </a:lnTo>
                </a:path>
              </a:pathLst>
            </a:custGeom>
            <a:ln w="3175">
              <a:solidFill>
                <a:srgbClr val="000000"/>
              </a:solidFill>
            </a:ln>
          </p:spPr>
          <p:txBody>
            <a:bodyPr wrap="square" lIns="0" tIns="0" rIns="0" bIns="0" rtlCol="0"/>
            <a:lstStyle/>
            <a:p>
              <a:endParaRPr/>
            </a:p>
          </p:txBody>
        </p:sp>
        <p:sp>
          <p:nvSpPr>
            <p:cNvPr id="169" name="object 169"/>
            <p:cNvSpPr/>
            <p:nvPr/>
          </p:nvSpPr>
          <p:spPr>
            <a:xfrm>
              <a:off x="281116" y="4367009"/>
              <a:ext cx="1736089" cy="1905"/>
            </a:xfrm>
            <a:custGeom>
              <a:avLst/>
              <a:gdLst/>
              <a:ahLst/>
              <a:cxnLst/>
              <a:rect l="l" t="t" r="r" b="b"/>
              <a:pathLst>
                <a:path w="1736089" h="1904">
                  <a:moveTo>
                    <a:pt x="1735588" y="1422"/>
                  </a:moveTo>
                  <a:lnTo>
                    <a:pt x="0" y="1422"/>
                  </a:lnTo>
                  <a:lnTo>
                    <a:pt x="0" y="0"/>
                  </a:lnTo>
                  <a:lnTo>
                    <a:pt x="1735588" y="0"/>
                  </a:lnTo>
                  <a:lnTo>
                    <a:pt x="1735588" y="1422"/>
                  </a:lnTo>
                  <a:close/>
                </a:path>
              </a:pathLst>
            </a:custGeom>
            <a:solidFill>
              <a:srgbClr val="000000"/>
            </a:solidFill>
          </p:spPr>
          <p:txBody>
            <a:bodyPr wrap="square" lIns="0" tIns="0" rIns="0" bIns="0" rtlCol="0"/>
            <a:lstStyle/>
            <a:p>
              <a:endParaRPr/>
            </a:p>
          </p:txBody>
        </p:sp>
        <p:sp>
          <p:nvSpPr>
            <p:cNvPr id="170" name="object 170"/>
            <p:cNvSpPr/>
            <p:nvPr/>
          </p:nvSpPr>
          <p:spPr>
            <a:xfrm>
              <a:off x="281115" y="4395461"/>
              <a:ext cx="1736089" cy="0"/>
            </a:xfrm>
            <a:custGeom>
              <a:avLst/>
              <a:gdLst/>
              <a:ahLst/>
              <a:cxnLst/>
              <a:rect l="l" t="t" r="r" b="b"/>
              <a:pathLst>
                <a:path w="1736089">
                  <a:moveTo>
                    <a:pt x="0" y="0"/>
                  </a:moveTo>
                  <a:lnTo>
                    <a:pt x="1735588" y="0"/>
                  </a:lnTo>
                </a:path>
              </a:pathLst>
            </a:custGeom>
            <a:ln w="3175">
              <a:solidFill>
                <a:srgbClr val="000000"/>
              </a:solidFill>
            </a:ln>
          </p:spPr>
          <p:txBody>
            <a:bodyPr wrap="square" lIns="0" tIns="0" rIns="0" bIns="0" rtlCol="0"/>
            <a:lstStyle/>
            <a:p>
              <a:endParaRPr/>
            </a:p>
          </p:txBody>
        </p:sp>
        <p:sp>
          <p:nvSpPr>
            <p:cNvPr id="171" name="object 171"/>
            <p:cNvSpPr/>
            <p:nvPr/>
          </p:nvSpPr>
          <p:spPr>
            <a:xfrm>
              <a:off x="281116" y="4395462"/>
              <a:ext cx="1736089" cy="1905"/>
            </a:xfrm>
            <a:custGeom>
              <a:avLst/>
              <a:gdLst/>
              <a:ahLst/>
              <a:cxnLst/>
              <a:rect l="l" t="t" r="r" b="b"/>
              <a:pathLst>
                <a:path w="1736089" h="1904">
                  <a:moveTo>
                    <a:pt x="1735588" y="1422"/>
                  </a:moveTo>
                  <a:lnTo>
                    <a:pt x="0" y="1422"/>
                  </a:lnTo>
                  <a:lnTo>
                    <a:pt x="0" y="0"/>
                  </a:lnTo>
                  <a:lnTo>
                    <a:pt x="1735588" y="0"/>
                  </a:lnTo>
                  <a:lnTo>
                    <a:pt x="1735588" y="1422"/>
                  </a:lnTo>
                  <a:close/>
                </a:path>
              </a:pathLst>
            </a:custGeom>
            <a:solidFill>
              <a:srgbClr val="000000"/>
            </a:solidFill>
          </p:spPr>
          <p:txBody>
            <a:bodyPr wrap="square" lIns="0" tIns="0" rIns="0" bIns="0" rtlCol="0"/>
            <a:lstStyle/>
            <a:p>
              <a:endParaRPr/>
            </a:p>
          </p:txBody>
        </p:sp>
        <p:sp>
          <p:nvSpPr>
            <p:cNvPr id="172" name="object 172"/>
            <p:cNvSpPr/>
            <p:nvPr/>
          </p:nvSpPr>
          <p:spPr>
            <a:xfrm>
              <a:off x="281115" y="4423914"/>
              <a:ext cx="1736089" cy="0"/>
            </a:xfrm>
            <a:custGeom>
              <a:avLst/>
              <a:gdLst/>
              <a:ahLst/>
              <a:cxnLst/>
              <a:rect l="l" t="t" r="r" b="b"/>
              <a:pathLst>
                <a:path w="1736089">
                  <a:moveTo>
                    <a:pt x="0" y="0"/>
                  </a:moveTo>
                  <a:lnTo>
                    <a:pt x="1735588" y="0"/>
                  </a:lnTo>
                </a:path>
              </a:pathLst>
            </a:custGeom>
            <a:ln w="3175">
              <a:solidFill>
                <a:srgbClr val="000000"/>
              </a:solidFill>
            </a:ln>
          </p:spPr>
          <p:txBody>
            <a:bodyPr wrap="square" lIns="0" tIns="0" rIns="0" bIns="0" rtlCol="0"/>
            <a:lstStyle/>
            <a:p>
              <a:endParaRPr/>
            </a:p>
          </p:txBody>
        </p:sp>
        <p:sp>
          <p:nvSpPr>
            <p:cNvPr id="173" name="object 173"/>
            <p:cNvSpPr/>
            <p:nvPr/>
          </p:nvSpPr>
          <p:spPr>
            <a:xfrm>
              <a:off x="281116" y="4423913"/>
              <a:ext cx="1736089" cy="1905"/>
            </a:xfrm>
            <a:custGeom>
              <a:avLst/>
              <a:gdLst/>
              <a:ahLst/>
              <a:cxnLst/>
              <a:rect l="l" t="t" r="r" b="b"/>
              <a:pathLst>
                <a:path w="1736089" h="1904">
                  <a:moveTo>
                    <a:pt x="1735588" y="1422"/>
                  </a:moveTo>
                  <a:lnTo>
                    <a:pt x="0" y="1422"/>
                  </a:lnTo>
                  <a:lnTo>
                    <a:pt x="0" y="0"/>
                  </a:lnTo>
                  <a:lnTo>
                    <a:pt x="1735588" y="0"/>
                  </a:lnTo>
                  <a:lnTo>
                    <a:pt x="1735588" y="1422"/>
                  </a:lnTo>
                  <a:close/>
                </a:path>
              </a:pathLst>
            </a:custGeom>
            <a:solidFill>
              <a:srgbClr val="000000"/>
            </a:solidFill>
          </p:spPr>
          <p:txBody>
            <a:bodyPr wrap="square" lIns="0" tIns="0" rIns="0" bIns="0" rtlCol="0"/>
            <a:lstStyle/>
            <a:p>
              <a:endParaRPr/>
            </a:p>
          </p:txBody>
        </p:sp>
        <p:sp>
          <p:nvSpPr>
            <p:cNvPr id="174" name="object 174"/>
            <p:cNvSpPr/>
            <p:nvPr/>
          </p:nvSpPr>
          <p:spPr>
            <a:xfrm>
              <a:off x="281115" y="4452367"/>
              <a:ext cx="1736089" cy="0"/>
            </a:xfrm>
            <a:custGeom>
              <a:avLst/>
              <a:gdLst/>
              <a:ahLst/>
              <a:cxnLst/>
              <a:rect l="l" t="t" r="r" b="b"/>
              <a:pathLst>
                <a:path w="1736089">
                  <a:moveTo>
                    <a:pt x="0" y="0"/>
                  </a:moveTo>
                  <a:lnTo>
                    <a:pt x="1735588" y="0"/>
                  </a:lnTo>
                </a:path>
              </a:pathLst>
            </a:custGeom>
            <a:ln w="3175">
              <a:solidFill>
                <a:srgbClr val="000000"/>
              </a:solidFill>
            </a:ln>
          </p:spPr>
          <p:txBody>
            <a:bodyPr wrap="square" lIns="0" tIns="0" rIns="0" bIns="0" rtlCol="0"/>
            <a:lstStyle/>
            <a:p>
              <a:endParaRPr/>
            </a:p>
          </p:txBody>
        </p:sp>
        <p:sp>
          <p:nvSpPr>
            <p:cNvPr id="175" name="object 175"/>
            <p:cNvSpPr/>
            <p:nvPr/>
          </p:nvSpPr>
          <p:spPr>
            <a:xfrm>
              <a:off x="281116" y="4452368"/>
              <a:ext cx="1736089" cy="1905"/>
            </a:xfrm>
            <a:custGeom>
              <a:avLst/>
              <a:gdLst/>
              <a:ahLst/>
              <a:cxnLst/>
              <a:rect l="l" t="t" r="r" b="b"/>
              <a:pathLst>
                <a:path w="1736089" h="1904">
                  <a:moveTo>
                    <a:pt x="1735588" y="1422"/>
                  </a:moveTo>
                  <a:lnTo>
                    <a:pt x="0" y="1422"/>
                  </a:lnTo>
                  <a:lnTo>
                    <a:pt x="0" y="0"/>
                  </a:lnTo>
                  <a:lnTo>
                    <a:pt x="1735588" y="0"/>
                  </a:lnTo>
                  <a:lnTo>
                    <a:pt x="1735588" y="1422"/>
                  </a:lnTo>
                  <a:close/>
                </a:path>
              </a:pathLst>
            </a:custGeom>
            <a:solidFill>
              <a:srgbClr val="000000"/>
            </a:solidFill>
          </p:spPr>
          <p:txBody>
            <a:bodyPr wrap="square" lIns="0" tIns="0" rIns="0" bIns="0" rtlCol="0"/>
            <a:lstStyle/>
            <a:p>
              <a:endParaRPr/>
            </a:p>
          </p:txBody>
        </p:sp>
        <p:sp>
          <p:nvSpPr>
            <p:cNvPr id="176" name="object 176"/>
            <p:cNvSpPr/>
            <p:nvPr/>
          </p:nvSpPr>
          <p:spPr>
            <a:xfrm>
              <a:off x="281115" y="4480820"/>
              <a:ext cx="1736089" cy="0"/>
            </a:xfrm>
            <a:custGeom>
              <a:avLst/>
              <a:gdLst/>
              <a:ahLst/>
              <a:cxnLst/>
              <a:rect l="l" t="t" r="r" b="b"/>
              <a:pathLst>
                <a:path w="1736089">
                  <a:moveTo>
                    <a:pt x="0" y="0"/>
                  </a:moveTo>
                  <a:lnTo>
                    <a:pt x="1735588" y="0"/>
                  </a:lnTo>
                </a:path>
              </a:pathLst>
            </a:custGeom>
            <a:ln w="3175">
              <a:solidFill>
                <a:srgbClr val="000000"/>
              </a:solidFill>
            </a:ln>
          </p:spPr>
          <p:txBody>
            <a:bodyPr wrap="square" lIns="0" tIns="0" rIns="0" bIns="0" rtlCol="0"/>
            <a:lstStyle/>
            <a:p>
              <a:endParaRPr/>
            </a:p>
          </p:txBody>
        </p:sp>
        <p:sp>
          <p:nvSpPr>
            <p:cNvPr id="177" name="object 177"/>
            <p:cNvSpPr/>
            <p:nvPr/>
          </p:nvSpPr>
          <p:spPr>
            <a:xfrm>
              <a:off x="281114" y="4480826"/>
              <a:ext cx="1738630" cy="232410"/>
            </a:xfrm>
            <a:custGeom>
              <a:avLst/>
              <a:gdLst/>
              <a:ahLst/>
              <a:cxnLst/>
              <a:rect l="l" t="t" r="r" b="b"/>
              <a:pathLst>
                <a:path w="1738630" h="232410">
                  <a:moveTo>
                    <a:pt x="891971" y="229044"/>
                  </a:moveTo>
                  <a:lnTo>
                    <a:pt x="0" y="229044"/>
                  </a:lnTo>
                  <a:lnTo>
                    <a:pt x="0" y="231889"/>
                  </a:lnTo>
                  <a:lnTo>
                    <a:pt x="891971" y="231889"/>
                  </a:lnTo>
                  <a:lnTo>
                    <a:pt x="891971" y="229044"/>
                  </a:lnTo>
                  <a:close/>
                </a:path>
                <a:path w="1738630" h="232410">
                  <a:moveTo>
                    <a:pt x="891971" y="199161"/>
                  </a:moveTo>
                  <a:lnTo>
                    <a:pt x="0" y="199161"/>
                  </a:lnTo>
                  <a:lnTo>
                    <a:pt x="0" y="202006"/>
                  </a:lnTo>
                  <a:lnTo>
                    <a:pt x="891971" y="202006"/>
                  </a:lnTo>
                  <a:lnTo>
                    <a:pt x="891971" y="199161"/>
                  </a:lnTo>
                  <a:close/>
                </a:path>
                <a:path w="1738630" h="232410">
                  <a:moveTo>
                    <a:pt x="1735582" y="0"/>
                  </a:moveTo>
                  <a:lnTo>
                    <a:pt x="0" y="0"/>
                  </a:lnTo>
                  <a:lnTo>
                    <a:pt x="0" y="1422"/>
                  </a:lnTo>
                  <a:lnTo>
                    <a:pt x="1735582" y="1422"/>
                  </a:lnTo>
                  <a:lnTo>
                    <a:pt x="1735582" y="0"/>
                  </a:lnTo>
                  <a:close/>
                </a:path>
                <a:path w="1738630" h="232410">
                  <a:moveTo>
                    <a:pt x="1738426" y="28448"/>
                  </a:moveTo>
                  <a:lnTo>
                    <a:pt x="0" y="28448"/>
                  </a:lnTo>
                  <a:lnTo>
                    <a:pt x="0" y="31292"/>
                  </a:lnTo>
                  <a:lnTo>
                    <a:pt x="1738426" y="31292"/>
                  </a:lnTo>
                  <a:lnTo>
                    <a:pt x="1738426" y="28448"/>
                  </a:lnTo>
                  <a:close/>
                </a:path>
              </a:pathLst>
            </a:custGeom>
            <a:solidFill>
              <a:srgbClr val="000000"/>
            </a:solidFill>
          </p:spPr>
          <p:txBody>
            <a:bodyPr wrap="square" lIns="0" tIns="0" rIns="0" bIns="0" rtlCol="0"/>
            <a:lstStyle/>
            <a:p>
              <a:endParaRPr/>
            </a:p>
          </p:txBody>
        </p:sp>
        <p:sp>
          <p:nvSpPr>
            <p:cNvPr id="178" name="object 178"/>
            <p:cNvSpPr/>
            <p:nvPr/>
          </p:nvSpPr>
          <p:spPr>
            <a:xfrm>
              <a:off x="281115" y="4739736"/>
              <a:ext cx="889635" cy="0"/>
            </a:xfrm>
            <a:custGeom>
              <a:avLst/>
              <a:gdLst/>
              <a:ahLst/>
              <a:cxnLst/>
              <a:rect l="l" t="t" r="r" b="b"/>
              <a:pathLst>
                <a:path w="889635">
                  <a:moveTo>
                    <a:pt x="0" y="0"/>
                  </a:moveTo>
                  <a:lnTo>
                    <a:pt x="889133" y="0"/>
                  </a:lnTo>
                </a:path>
              </a:pathLst>
            </a:custGeom>
            <a:ln w="3175">
              <a:solidFill>
                <a:srgbClr val="000000"/>
              </a:solidFill>
            </a:ln>
          </p:spPr>
          <p:txBody>
            <a:bodyPr wrap="square" lIns="0" tIns="0" rIns="0" bIns="0" rtlCol="0"/>
            <a:lstStyle/>
            <a:p>
              <a:endParaRPr/>
            </a:p>
          </p:txBody>
        </p:sp>
        <p:sp>
          <p:nvSpPr>
            <p:cNvPr id="179" name="object 179"/>
            <p:cNvSpPr/>
            <p:nvPr/>
          </p:nvSpPr>
          <p:spPr>
            <a:xfrm>
              <a:off x="281116" y="4739737"/>
              <a:ext cx="889635" cy="1905"/>
            </a:xfrm>
            <a:custGeom>
              <a:avLst/>
              <a:gdLst/>
              <a:ahLst/>
              <a:cxnLst/>
              <a:rect l="l" t="t" r="r" b="b"/>
              <a:pathLst>
                <a:path w="889635" h="1904">
                  <a:moveTo>
                    <a:pt x="889133" y="1422"/>
                  </a:moveTo>
                  <a:lnTo>
                    <a:pt x="0" y="1422"/>
                  </a:lnTo>
                  <a:lnTo>
                    <a:pt x="0" y="0"/>
                  </a:lnTo>
                  <a:lnTo>
                    <a:pt x="889133" y="0"/>
                  </a:lnTo>
                  <a:lnTo>
                    <a:pt x="889133" y="1422"/>
                  </a:lnTo>
                  <a:close/>
                </a:path>
              </a:pathLst>
            </a:custGeom>
            <a:solidFill>
              <a:srgbClr val="000000"/>
            </a:solidFill>
          </p:spPr>
          <p:txBody>
            <a:bodyPr wrap="square" lIns="0" tIns="0" rIns="0" bIns="0" rtlCol="0"/>
            <a:lstStyle/>
            <a:p>
              <a:endParaRPr/>
            </a:p>
          </p:txBody>
        </p:sp>
        <p:sp>
          <p:nvSpPr>
            <p:cNvPr id="180" name="object 180"/>
            <p:cNvSpPr/>
            <p:nvPr/>
          </p:nvSpPr>
          <p:spPr>
            <a:xfrm>
              <a:off x="281115" y="4768189"/>
              <a:ext cx="889635" cy="0"/>
            </a:xfrm>
            <a:custGeom>
              <a:avLst/>
              <a:gdLst/>
              <a:ahLst/>
              <a:cxnLst/>
              <a:rect l="l" t="t" r="r" b="b"/>
              <a:pathLst>
                <a:path w="889635">
                  <a:moveTo>
                    <a:pt x="0" y="0"/>
                  </a:moveTo>
                  <a:lnTo>
                    <a:pt x="889133" y="0"/>
                  </a:lnTo>
                </a:path>
              </a:pathLst>
            </a:custGeom>
            <a:ln w="3175">
              <a:solidFill>
                <a:srgbClr val="000000"/>
              </a:solidFill>
            </a:ln>
          </p:spPr>
          <p:txBody>
            <a:bodyPr wrap="square" lIns="0" tIns="0" rIns="0" bIns="0" rtlCol="0"/>
            <a:lstStyle/>
            <a:p>
              <a:endParaRPr/>
            </a:p>
          </p:txBody>
        </p:sp>
        <p:sp>
          <p:nvSpPr>
            <p:cNvPr id="181" name="object 181"/>
            <p:cNvSpPr/>
            <p:nvPr/>
          </p:nvSpPr>
          <p:spPr>
            <a:xfrm>
              <a:off x="281116" y="4768189"/>
              <a:ext cx="889635" cy="1905"/>
            </a:xfrm>
            <a:custGeom>
              <a:avLst/>
              <a:gdLst/>
              <a:ahLst/>
              <a:cxnLst/>
              <a:rect l="l" t="t" r="r" b="b"/>
              <a:pathLst>
                <a:path w="889635" h="1904">
                  <a:moveTo>
                    <a:pt x="889133" y="1422"/>
                  </a:moveTo>
                  <a:lnTo>
                    <a:pt x="0" y="1422"/>
                  </a:lnTo>
                  <a:lnTo>
                    <a:pt x="0" y="0"/>
                  </a:lnTo>
                  <a:lnTo>
                    <a:pt x="889133" y="0"/>
                  </a:lnTo>
                  <a:lnTo>
                    <a:pt x="889133" y="1422"/>
                  </a:lnTo>
                  <a:close/>
                </a:path>
              </a:pathLst>
            </a:custGeom>
            <a:solidFill>
              <a:srgbClr val="000000"/>
            </a:solidFill>
          </p:spPr>
          <p:txBody>
            <a:bodyPr wrap="square" lIns="0" tIns="0" rIns="0" bIns="0" rtlCol="0"/>
            <a:lstStyle/>
            <a:p>
              <a:endParaRPr/>
            </a:p>
          </p:txBody>
        </p:sp>
        <p:sp>
          <p:nvSpPr>
            <p:cNvPr id="182" name="object 182"/>
            <p:cNvSpPr/>
            <p:nvPr/>
          </p:nvSpPr>
          <p:spPr>
            <a:xfrm>
              <a:off x="281115" y="4796642"/>
              <a:ext cx="889635" cy="0"/>
            </a:xfrm>
            <a:custGeom>
              <a:avLst/>
              <a:gdLst/>
              <a:ahLst/>
              <a:cxnLst/>
              <a:rect l="l" t="t" r="r" b="b"/>
              <a:pathLst>
                <a:path w="889635">
                  <a:moveTo>
                    <a:pt x="0" y="0"/>
                  </a:moveTo>
                  <a:lnTo>
                    <a:pt x="889133" y="0"/>
                  </a:lnTo>
                </a:path>
              </a:pathLst>
            </a:custGeom>
            <a:ln w="3175">
              <a:solidFill>
                <a:srgbClr val="000000"/>
              </a:solidFill>
            </a:ln>
          </p:spPr>
          <p:txBody>
            <a:bodyPr wrap="square" lIns="0" tIns="0" rIns="0" bIns="0" rtlCol="0"/>
            <a:lstStyle/>
            <a:p>
              <a:endParaRPr/>
            </a:p>
          </p:txBody>
        </p:sp>
        <p:sp>
          <p:nvSpPr>
            <p:cNvPr id="183" name="object 183"/>
            <p:cNvSpPr/>
            <p:nvPr/>
          </p:nvSpPr>
          <p:spPr>
            <a:xfrm>
              <a:off x="281116" y="4796641"/>
              <a:ext cx="889635" cy="1905"/>
            </a:xfrm>
            <a:custGeom>
              <a:avLst/>
              <a:gdLst/>
              <a:ahLst/>
              <a:cxnLst/>
              <a:rect l="l" t="t" r="r" b="b"/>
              <a:pathLst>
                <a:path w="889635" h="1904">
                  <a:moveTo>
                    <a:pt x="889133" y="1424"/>
                  </a:moveTo>
                  <a:lnTo>
                    <a:pt x="0" y="1424"/>
                  </a:lnTo>
                  <a:lnTo>
                    <a:pt x="0" y="0"/>
                  </a:lnTo>
                  <a:lnTo>
                    <a:pt x="889133" y="0"/>
                  </a:lnTo>
                  <a:lnTo>
                    <a:pt x="889133" y="1424"/>
                  </a:lnTo>
                  <a:close/>
                </a:path>
              </a:pathLst>
            </a:custGeom>
            <a:solidFill>
              <a:srgbClr val="000000"/>
            </a:solidFill>
          </p:spPr>
          <p:txBody>
            <a:bodyPr wrap="square" lIns="0" tIns="0" rIns="0" bIns="0" rtlCol="0"/>
            <a:lstStyle/>
            <a:p>
              <a:endParaRPr/>
            </a:p>
          </p:txBody>
        </p:sp>
        <p:sp>
          <p:nvSpPr>
            <p:cNvPr id="184" name="object 184"/>
            <p:cNvSpPr/>
            <p:nvPr/>
          </p:nvSpPr>
          <p:spPr>
            <a:xfrm>
              <a:off x="281115" y="4825095"/>
              <a:ext cx="889635" cy="0"/>
            </a:xfrm>
            <a:custGeom>
              <a:avLst/>
              <a:gdLst/>
              <a:ahLst/>
              <a:cxnLst/>
              <a:rect l="l" t="t" r="r" b="b"/>
              <a:pathLst>
                <a:path w="889635">
                  <a:moveTo>
                    <a:pt x="0" y="0"/>
                  </a:moveTo>
                  <a:lnTo>
                    <a:pt x="889133" y="0"/>
                  </a:lnTo>
                </a:path>
              </a:pathLst>
            </a:custGeom>
            <a:ln w="3175">
              <a:solidFill>
                <a:srgbClr val="000000"/>
              </a:solidFill>
            </a:ln>
          </p:spPr>
          <p:txBody>
            <a:bodyPr wrap="square" lIns="0" tIns="0" rIns="0" bIns="0" rtlCol="0"/>
            <a:lstStyle/>
            <a:p>
              <a:endParaRPr/>
            </a:p>
          </p:txBody>
        </p:sp>
        <p:sp>
          <p:nvSpPr>
            <p:cNvPr id="185" name="object 185"/>
            <p:cNvSpPr/>
            <p:nvPr/>
          </p:nvSpPr>
          <p:spPr>
            <a:xfrm>
              <a:off x="281115" y="4825095"/>
              <a:ext cx="889635" cy="1905"/>
            </a:xfrm>
            <a:custGeom>
              <a:avLst/>
              <a:gdLst/>
              <a:ahLst/>
              <a:cxnLst/>
              <a:rect l="l" t="t" r="r" b="b"/>
              <a:pathLst>
                <a:path w="889635" h="1904">
                  <a:moveTo>
                    <a:pt x="889133" y="1422"/>
                  </a:moveTo>
                  <a:lnTo>
                    <a:pt x="0" y="1422"/>
                  </a:lnTo>
                  <a:lnTo>
                    <a:pt x="0" y="0"/>
                  </a:lnTo>
                  <a:lnTo>
                    <a:pt x="889133" y="0"/>
                  </a:lnTo>
                  <a:lnTo>
                    <a:pt x="889133" y="1422"/>
                  </a:lnTo>
                  <a:close/>
                </a:path>
              </a:pathLst>
            </a:custGeom>
            <a:solidFill>
              <a:srgbClr val="000000"/>
            </a:solidFill>
          </p:spPr>
          <p:txBody>
            <a:bodyPr wrap="square" lIns="0" tIns="0" rIns="0" bIns="0" rtlCol="0"/>
            <a:lstStyle/>
            <a:p>
              <a:endParaRPr/>
            </a:p>
          </p:txBody>
        </p:sp>
        <p:sp>
          <p:nvSpPr>
            <p:cNvPr id="186" name="object 186"/>
            <p:cNvSpPr/>
            <p:nvPr/>
          </p:nvSpPr>
          <p:spPr>
            <a:xfrm>
              <a:off x="281115" y="4853548"/>
              <a:ext cx="889635" cy="0"/>
            </a:xfrm>
            <a:custGeom>
              <a:avLst/>
              <a:gdLst/>
              <a:ahLst/>
              <a:cxnLst/>
              <a:rect l="l" t="t" r="r" b="b"/>
              <a:pathLst>
                <a:path w="889635">
                  <a:moveTo>
                    <a:pt x="0" y="0"/>
                  </a:moveTo>
                  <a:lnTo>
                    <a:pt x="889133" y="0"/>
                  </a:lnTo>
                </a:path>
              </a:pathLst>
            </a:custGeom>
            <a:ln w="3175">
              <a:solidFill>
                <a:srgbClr val="000000"/>
              </a:solidFill>
            </a:ln>
          </p:spPr>
          <p:txBody>
            <a:bodyPr wrap="square" lIns="0" tIns="0" rIns="0" bIns="0" rtlCol="0"/>
            <a:lstStyle/>
            <a:p>
              <a:endParaRPr/>
            </a:p>
          </p:txBody>
        </p:sp>
        <p:sp>
          <p:nvSpPr>
            <p:cNvPr id="187" name="object 187"/>
            <p:cNvSpPr/>
            <p:nvPr/>
          </p:nvSpPr>
          <p:spPr>
            <a:xfrm>
              <a:off x="281115" y="4853548"/>
              <a:ext cx="889635" cy="1905"/>
            </a:xfrm>
            <a:custGeom>
              <a:avLst/>
              <a:gdLst/>
              <a:ahLst/>
              <a:cxnLst/>
              <a:rect l="l" t="t" r="r" b="b"/>
              <a:pathLst>
                <a:path w="889635" h="1904">
                  <a:moveTo>
                    <a:pt x="889133" y="1422"/>
                  </a:moveTo>
                  <a:lnTo>
                    <a:pt x="0" y="1422"/>
                  </a:lnTo>
                  <a:lnTo>
                    <a:pt x="0" y="0"/>
                  </a:lnTo>
                  <a:lnTo>
                    <a:pt x="889133" y="0"/>
                  </a:lnTo>
                  <a:lnTo>
                    <a:pt x="889133" y="1422"/>
                  </a:lnTo>
                  <a:close/>
                </a:path>
              </a:pathLst>
            </a:custGeom>
            <a:solidFill>
              <a:srgbClr val="000000"/>
            </a:solidFill>
          </p:spPr>
          <p:txBody>
            <a:bodyPr wrap="square" lIns="0" tIns="0" rIns="0" bIns="0" rtlCol="0"/>
            <a:lstStyle/>
            <a:p>
              <a:endParaRPr/>
            </a:p>
          </p:txBody>
        </p:sp>
        <p:sp>
          <p:nvSpPr>
            <p:cNvPr id="188" name="object 188"/>
            <p:cNvSpPr/>
            <p:nvPr/>
          </p:nvSpPr>
          <p:spPr>
            <a:xfrm>
              <a:off x="281115" y="4882000"/>
              <a:ext cx="889635" cy="0"/>
            </a:xfrm>
            <a:custGeom>
              <a:avLst/>
              <a:gdLst/>
              <a:ahLst/>
              <a:cxnLst/>
              <a:rect l="l" t="t" r="r" b="b"/>
              <a:pathLst>
                <a:path w="889635">
                  <a:moveTo>
                    <a:pt x="0" y="0"/>
                  </a:moveTo>
                  <a:lnTo>
                    <a:pt x="889133" y="0"/>
                  </a:lnTo>
                </a:path>
              </a:pathLst>
            </a:custGeom>
            <a:ln w="3175">
              <a:solidFill>
                <a:srgbClr val="000000"/>
              </a:solidFill>
            </a:ln>
          </p:spPr>
          <p:txBody>
            <a:bodyPr wrap="square" lIns="0" tIns="0" rIns="0" bIns="0" rtlCol="0"/>
            <a:lstStyle/>
            <a:p>
              <a:endParaRPr/>
            </a:p>
          </p:txBody>
        </p:sp>
        <p:sp>
          <p:nvSpPr>
            <p:cNvPr id="189" name="object 189"/>
            <p:cNvSpPr/>
            <p:nvPr/>
          </p:nvSpPr>
          <p:spPr>
            <a:xfrm>
              <a:off x="281115" y="4882001"/>
              <a:ext cx="889635" cy="1905"/>
            </a:xfrm>
            <a:custGeom>
              <a:avLst/>
              <a:gdLst/>
              <a:ahLst/>
              <a:cxnLst/>
              <a:rect l="l" t="t" r="r" b="b"/>
              <a:pathLst>
                <a:path w="889635" h="1904">
                  <a:moveTo>
                    <a:pt x="889133" y="1422"/>
                  </a:moveTo>
                  <a:lnTo>
                    <a:pt x="0" y="1422"/>
                  </a:lnTo>
                  <a:lnTo>
                    <a:pt x="0" y="0"/>
                  </a:lnTo>
                  <a:lnTo>
                    <a:pt x="889133" y="0"/>
                  </a:lnTo>
                  <a:lnTo>
                    <a:pt x="889133" y="1422"/>
                  </a:lnTo>
                  <a:close/>
                </a:path>
              </a:pathLst>
            </a:custGeom>
            <a:solidFill>
              <a:srgbClr val="000000"/>
            </a:solidFill>
          </p:spPr>
          <p:txBody>
            <a:bodyPr wrap="square" lIns="0" tIns="0" rIns="0" bIns="0" rtlCol="0"/>
            <a:lstStyle/>
            <a:p>
              <a:endParaRPr/>
            </a:p>
          </p:txBody>
        </p:sp>
        <p:sp>
          <p:nvSpPr>
            <p:cNvPr id="190" name="object 190"/>
            <p:cNvSpPr/>
            <p:nvPr/>
          </p:nvSpPr>
          <p:spPr>
            <a:xfrm>
              <a:off x="281114" y="4910453"/>
              <a:ext cx="889635" cy="0"/>
            </a:xfrm>
            <a:custGeom>
              <a:avLst/>
              <a:gdLst/>
              <a:ahLst/>
              <a:cxnLst/>
              <a:rect l="l" t="t" r="r" b="b"/>
              <a:pathLst>
                <a:path w="889635">
                  <a:moveTo>
                    <a:pt x="0" y="0"/>
                  </a:moveTo>
                  <a:lnTo>
                    <a:pt x="889133" y="0"/>
                  </a:lnTo>
                </a:path>
              </a:pathLst>
            </a:custGeom>
            <a:ln w="3175">
              <a:solidFill>
                <a:srgbClr val="000000"/>
              </a:solidFill>
            </a:ln>
          </p:spPr>
          <p:txBody>
            <a:bodyPr wrap="square" lIns="0" tIns="0" rIns="0" bIns="0" rtlCol="0"/>
            <a:lstStyle/>
            <a:p>
              <a:endParaRPr/>
            </a:p>
          </p:txBody>
        </p:sp>
        <p:sp>
          <p:nvSpPr>
            <p:cNvPr id="191" name="object 191"/>
            <p:cNvSpPr/>
            <p:nvPr/>
          </p:nvSpPr>
          <p:spPr>
            <a:xfrm>
              <a:off x="281115" y="4910452"/>
              <a:ext cx="889635" cy="1905"/>
            </a:xfrm>
            <a:custGeom>
              <a:avLst/>
              <a:gdLst/>
              <a:ahLst/>
              <a:cxnLst/>
              <a:rect l="l" t="t" r="r" b="b"/>
              <a:pathLst>
                <a:path w="889635" h="1904">
                  <a:moveTo>
                    <a:pt x="889133" y="1422"/>
                  </a:moveTo>
                  <a:lnTo>
                    <a:pt x="0" y="1422"/>
                  </a:lnTo>
                  <a:lnTo>
                    <a:pt x="0" y="0"/>
                  </a:lnTo>
                  <a:lnTo>
                    <a:pt x="889133" y="0"/>
                  </a:lnTo>
                  <a:lnTo>
                    <a:pt x="889133" y="1422"/>
                  </a:lnTo>
                  <a:close/>
                </a:path>
              </a:pathLst>
            </a:custGeom>
            <a:solidFill>
              <a:srgbClr val="000000"/>
            </a:solidFill>
          </p:spPr>
          <p:txBody>
            <a:bodyPr wrap="square" lIns="0" tIns="0" rIns="0" bIns="0" rtlCol="0"/>
            <a:lstStyle/>
            <a:p>
              <a:endParaRPr/>
            </a:p>
          </p:txBody>
        </p:sp>
        <p:sp>
          <p:nvSpPr>
            <p:cNvPr id="192" name="object 192"/>
            <p:cNvSpPr/>
            <p:nvPr/>
          </p:nvSpPr>
          <p:spPr>
            <a:xfrm>
              <a:off x="281114" y="4938906"/>
              <a:ext cx="889635" cy="0"/>
            </a:xfrm>
            <a:custGeom>
              <a:avLst/>
              <a:gdLst/>
              <a:ahLst/>
              <a:cxnLst/>
              <a:rect l="l" t="t" r="r" b="b"/>
              <a:pathLst>
                <a:path w="889635">
                  <a:moveTo>
                    <a:pt x="0" y="0"/>
                  </a:moveTo>
                  <a:lnTo>
                    <a:pt x="889133" y="0"/>
                  </a:lnTo>
                </a:path>
              </a:pathLst>
            </a:custGeom>
            <a:ln w="3175">
              <a:solidFill>
                <a:srgbClr val="000000"/>
              </a:solidFill>
            </a:ln>
          </p:spPr>
          <p:txBody>
            <a:bodyPr wrap="square" lIns="0" tIns="0" rIns="0" bIns="0" rtlCol="0"/>
            <a:lstStyle/>
            <a:p>
              <a:endParaRPr/>
            </a:p>
          </p:txBody>
        </p:sp>
        <p:sp>
          <p:nvSpPr>
            <p:cNvPr id="193" name="object 193"/>
            <p:cNvSpPr/>
            <p:nvPr/>
          </p:nvSpPr>
          <p:spPr>
            <a:xfrm>
              <a:off x="281115" y="4938907"/>
              <a:ext cx="889635" cy="1905"/>
            </a:xfrm>
            <a:custGeom>
              <a:avLst/>
              <a:gdLst/>
              <a:ahLst/>
              <a:cxnLst/>
              <a:rect l="l" t="t" r="r" b="b"/>
              <a:pathLst>
                <a:path w="889635" h="1904">
                  <a:moveTo>
                    <a:pt x="889133" y="1422"/>
                  </a:moveTo>
                  <a:lnTo>
                    <a:pt x="0" y="1422"/>
                  </a:lnTo>
                  <a:lnTo>
                    <a:pt x="0" y="0"/>
                  </a:lnTo>
                  <a:lnTo>
                    <a:pt x="889133" y="0"/>
                  </a:lnTo>
                  <a:lnTo>
                    <a:pt x="889133" y="1422"/>
                  </a:lnTo>
                  <a:close/>
                </a:path>
              </a:pathLst>
            </a:custGeom>
            <a:solidFill>
              <a:srgbClr val="000000"/>
            </a:solidFill>
          </p:spPr>
          <p:txBody>
            <a:bodyPr wrap="square" lIns="0" tIns="0" rIns="0" bIns="0" rtlCol="0"/>
            <a:lstStyle/>
            <a:p>
              <a:endParaRPr/>
            </a:p>
          </p:txBody>
        </p:sp>
        <p:sp>
          <p:nvSpPr>
            <p:cNvPr id="194" name="object 194"/>
            <p:cNvSpPr/>
            <p:nvPr/>
          </p:nvSpPr>
          <p:spPr>
            <a:xfrm>
              <a:off x="281114" y="4967359"/>
              <a:ext cx="889635" cy="0"/>
            </a:xfrm>
            <a:custGeom>
              <a:avLst/>
              <a:gdLst/>
              <a:ahLst/>
              <a:cxnLst/>
              <a:rect l="l" t="t" r="r" b="b"/>
              <a:pathLst>
                <a:path w="889635">
                  <a:moveTo>
                    <a:pt x="0" y="0"/>
                  </a:moveTo>
                  <a:lnTo>
                    <a:pt x="889133" y="0"/>
                  </a:lnTo>
                </a:path>
              </a:pathLst>
            </a:custGeom>
            <a:ln w="3175">
              <a:solidFill>
                <a:srgbClr val="000000"/>
              </a:solidFill>
            </a:ln>
          </p:spPr>
          <p:txBody>
            <a:bodyPr wrap="square" lIns="0" tIns="0" rIns="0" bIns="0" rtlCol="0"/>
            <a:lstStyle/>
            <a:p>
              <a:endParaRPr/>
            </a:p>
          </p:txBody>
        </p:sp>
        <p:sp>
          <p:nvSpPr>
            <p:cNvPr id="195" name="object 195"/>
            <p:cNvSpPr/>
            <p:nvPr/>
          </p:nvSpPr>
          <p:spPr>
            <a:xfrm>
              <a:off x="281114" y="4967363"/>
              <a:ext cx="1915160" cy="403225"/>
            </a:xfrm>
            <a:custGeom>
              <a:avLst/>
              <a:gdLst/>
              <a:ahLst/>
              <a:cxnLst/>
              <a:rect l="l" t="t" r="r" b="b"/>
              <a:pathLst>
                <a:path w="1915160" h="403225">
                  <a:moveTo>
                    <a:pt x="889127" y="0"/>
                  </a:moveTo>
                  <a:lnTo>
                    <a:pt x="0" y="0"/>
                  </a:lnTo>
                  <a:lnTo>
                    <a:pt x="0" y="1422"/>
                  </a:lnTo>
                  <a:lnTo>
                    <a:pt x="889127" y="1422"/>
                  </a:lnTo>
                  <a:lnTo>
                    <a:pt x="889127" y="0"/>
                  </a:lnTo>
                  <a:close/>
                </a:path>
                <a:path w="1915160" h="403225">
                  <a:moveTo>
                    <a:pt x="891971" y="28460"/>
                  </a:moveTo>
                  <a:lnTo>
                    <a:pt x="0" y="28460"/>
                  </a:lnTo>
                  <a:lnTo>
                    <a:pt x="0" y="31305"/>
                  </a:lnTo>
                  <a:lnTo>
                    <a:pt x="891971" y="31305"/>
                  </a:lnTo>
                  <a:lnTo>
                    <a:pt x="891971" y="28460"/>
                  </a:lnTo>
                  <a:close/>
                </a:path>
                <a:path w="1915160" h="403225">
                  <a:moveTo>
                    <a:pt x="1914829" y="399757"/>
                  </a:moveTo>
                  <a:lnTo>
                    <a:pt x="0" y="399757"/>
                  </a:lnTo>
                  <a:lnTo>
                    <a:pt x="0" y="402602"/>
                  </a:lnTo>
                  <a:lnTo>
                    <a:pt x="1914829" y="402602"/>
                  </a:lnTo>
                  <a:lnTo>
                    <a:pt x="1914829" y="399757"/>
                  </a:lnTo>
                  <a:close/>
                </a:path>
                <a:path w="1915160" h="403225">
                  <a:moveTo>
                    <a:pt x="1914829" y="369887"/>
                  </a:moveTo>
                  <a:lnTo>
                    <a:pt x="0" y="369887"/>
                  </a:lnTo>
                  <a:lnTo>
                    <a:pt x="0" y="372732"/>
                  </a:lnTo>
                  <a:lnTo>
                    <a:pt x="1914829" y="372732"/>
                  </a:lnTo>
                  <a:lnTo>
                    <a:pt x="1914829" y="369887"/>
                  </a:lnTo>
                  <a:close/>
                </a:path>
              </a:pathLst>
            </a:custGeom>
            <a:solidFill>
              <a:srgbClr val="000000"/>
            </a:solidFill>
          </p:spPr>
          <p:txBody>
            <a:bodyPr wrap="square" lIns="0" tIns="0" rIns="0" bIns="0" rtlCol="0"/>
            <a:lstStyle/>
            <a:p>
              <a:endParaRPr/>
            </a:p>
          </p:txBody>
        </p:sp>
        <p:sp>
          <p:nvSpPr>
            <p:cNvPr id="196" name="object 196"/>
            <p:cNvSpPr/>
            <p:nvPr/>
          </p:nvSpPr>
          <p:spPr>
            <a:xfrm>
              <a:off x="281114" y="5396988"/>
              <a:ext cx="1912620" cy="0"/>
            </a:xfrm>
            <a:custGeom>
              <a:avLst/>
              <a:gdLst/>
              <a:ahLst/>
              <a:cxnLst/>
              <a:rect l="l" t="t" r="r" b="b"/>
              <a:pathLst>
                <a:path w="1912620">
                  <a:moveTo>
                    <a:pt x="0" y="0"/>
                  </a:moveTo>
                  <a:lnTo>
                    <a:pt x="1911992" y="0"/>
                  </a:lnTo>
                </a:path>
              </a:pathLst>
            </a:custGeom>
            <a:ln w="3175">
              <a:solidFill>
                <a:srgbClr val="000000"/>
              </a:solidFill>
            </a:ln>
          </p:spPr>
          <p:txBody>
            <a:bodyPr wrap="square" lIns="0" tIns="0" rIns="0" bIns="0" rtlCol="0"/>
            <a:lstStyle/>
            <a:p>
              <a:endParaRPr/>
            </a:p>
          </p:txBody>
        </p:sp>
        <p:sp>
          <p:nvSpPr>
            <p:cNvPr id="197" name="object 197"/>
            <p:cNvSpPr/>
            <p:nvPr/>
          </p:nvSpPr>
          <p:spPr>
            <a:xfrm>
              <a:off x="281115" y="5396987"/>
              <a:ext cx="1912620" cy="1905"/>
            </a:xfrm>
            <a:custGeom>
              <a:avLst/>
              <a:gdLst/>
              <a:ahLst/>
              <a:cxnLst/>
              <a:rect l="l" t="t" r="r" b="b"/>
              <a:pathLst>
                <a:path w="1912620" h="1904">
                  <a:moveTo>
                    <a:pt x="1911992" y="1422"/>
                  </a:moveTo>
                  <a:lnTo>
                    <a:pt x="0" y="1422"/>
                  </a:lnTo>
                  <a:lnTo>
                    <a:pt x="0" y="0"/>
                  </a:lnTo>
                  <a:lnTo>
                    <a:pt x="1911992" y="0"/>
                  </a:lnTo>
                  <a:lnTo>
                    <a:pt x="1911992" y="1422"/>
                  </a:lnTo>
                  <a:close/>
                </a:path>
              </a:pathLst>
            </a:custGeom>
            <a:solidFill>
              <a:srgbClr val="000000"/>
            </a:solidFill>
          </p:spPr>
          <p:txBody>
            <a:bodyPr wrap="square" lIns="0" tIns="0" rIns="0" bIns="0" rtlCol="0"/>
            <a:lstStyle/>
            <a:p>
              <a:endParaRPr/>
            </a:p>
          </p:txBody>
        </p:sp>
        <p:sp>
          <p:nvSpPr>
            <p:cNvPr id="198" name="object 198"/>
            <p:cNvSpPr/>
            <p:nvPr/>
          </p:nvSpPr>
          <p:spPr>
            <a:xfrm>
              <a:off x="281114" y="5425441"/>
              <a:ext cx="1912620" cy="0"/>
            </a:xfrm>
            <a:custGeom>
              <a:avLst/>
              <a:gdLst/>
              <a:ahLst/>
              <a:cxnLst/>
              <a:rect l="l" t="t" r="r" b="b"/>
              <a:pathLst>
                <a:path w="1912620">
                  <a:moveTo>
                    <a:pt x="0" y="0"/>
                  </a:moveTo>
                  <a:lnTo>
                    <a:pt x="1911992" y="0"/>
                  </a:lnTo>
                </a:path>
              </a:pathLst>
            </a:custGeom>
            <a:ln w="3175">
              <a:solidFill>
                <a:srgbClr val="000000"/>
              </a:solidFill>
            </a:ln>
          </p:spPr>
          <p:txBody>
            <a:bodyPr wrap="square" lIns="0" tIns="0" rIns="0" bIns="0" rtlCol="0"/>
            <a:lstStyle/>
            <a:p>
              <a:endParaRPr/>
            </a:p>
          </p:txBody>
        </p:sp>
        <p:sp>
          <p:nvSpPr>
            <p:cNvPr id="199" name="object 199"/>
            <p:cNvSpPr/>
            <p:nvPr/>
          </p:nvSpPr>
          <p:spPr>
            <a:xfrm>
              <a:off x="281115" y="5425441"/>
              <a:ext cx="1912620" cy="1905"/>
            </a:xfrm>
            <a:custGeom>
              <a:avLst/>
              <a:gdLst/>
              <a:ahLst/>
              <a:cxnLst/>
              <a:rect l="l" t="t" r="r" b="b"/>
              <a:pathLst>
                <a:path w="1912620" h="1904">
                  <a:moveTo>
                    <a:pt x="1911992" y="1422"/>
                  </a:moveTo>
                  <a:lnTo>
                    <a:pt x="0" y="1422"/>
                  </a:lnTo>
                  <a:lnTo>
                    <a:pt x="0" y="0"/>
                  </a:lnTo>
                  <a:lnTo>
                    <a:pt x="1911992" y="0"/>
                  </a:lnTo>
                  <a:lnTo>
                    <a:pt x="1911992" y="1422"/>
                  </a:lnTo>
                  <a:close/>
                </a:path>
              </a:pathLst>
            </a:custGeom>
            <a:solidFill>
              <a:srgbClr val="000000"/>
            </a:solidFill>
          </p:spPr>
          <p:txBody>
            <a:bodyPr wrap="square" lIns="0" tIns="0" rIns="0" bIns="0" rtlCol="0"/>
            <a:lstStyle/>
            <a:p>
              <a:endParaRPr/>
            </a:p>
          </p:txBody>
        </p:sp>
        <p:sp>
          <p:nvSpPr>
            <p:cNvPr id="200" name="object 200"/>
            <p:cNvSpPr/>
            <p:nvPr/>
          </p:nvSpPr>
          <p:spPr>
            <a:xfrm>
              <a:off x="281114" y="5453894"/>
              <a:ext cx="1912620" cy="0"/>
            </a:xfrm>
            <a:custGeom>
              <a:avLst/>
              <a:gdLst/>
              <a:ahLst/>
              <a:cxnLst/>
              <a:rect l="l" t="t" r="r" b="b"/>
              <a:pathLst>
                <a:path w="1912620">
                  <a:moveTo>
                    <a:pt x="0" y="0"/>
                  </a:moveTo>
                  <a:lnTo>
                    <a:pt x="1911992" y="0"/>
                  </a:lnTo>
                </a:path>
              </a:pathLst>
            </a:custGeom>
            <a:ln w="3175">
              <a:solidFill>
                <a:srgbClr val="000000"/>
              </a:solidFill>
            </a:ln>
          </p:spPr>
          <p:txBody>
            <a:bodyPr wrap="square" lIns="0" tIns="0" rIns="0" bIns="0" rtlCol="0"/>
            <a:lstStyle/>
            <a:p>
              <a:endParaRPr/>
            </a:p>
          </p:txBody>
        </p:sp>
        <p:sp>
          <p:nvSpPr>
            <p:cNvPr id="201" name="object 201"/>
            <p:cNvSpPr/>
            <p:nvPr/>
          </p:nvSpPr>
          <p:spPr>
            <a:xfrm>
              <a:off x="281115" y="5453894"/>
              <a:ext cx="1912620" cy="1905"/>
            </a:xfrm>
            <a:custGeom>
              <a:avLst/>
              <a:gdLst/>
              <a:ahLst/>
              <a:cxnLst/>
              <a:rect l="l" t="t" r="r" b="b"/>
              <a:pathLst>
                <a:path w="1912620" h="1904">
                  <a:moveTo>
                    <a:pt x="1911992" y="1422"/>
                  </a:moveTo>
                  <a:lnTo>
                    <a:pt x="0" y="1422"/>
                  </a:lnTo>
                  <a:lnTo>
                    <a:pt x="0" y="0"/>
                  </a:lnTo>
                  <a:lnTo>
                    <a:pt x="1911992" y="0"/>
                  </a:lnTo>
                  <a:lnTo>
                    <a:pt x="1911992" y="1422"/>
                  </a:lnTo>
                  <a:close/>
                </a:path>
              </a:pathLst>
            </a:custGeom>
            <a:solidFill>
              <a:srgbClr val="000000"/>
            </a:solidFill>
          </p:spPr>
          <p:txBody>
            <a:bodyPr wrap="square" lIns="0" tIns="0" rIns="0" bIns="0" rtlCol="0"/>
            <a:lstStyle/>
            <a:p>
              <a:endParaRPr/>
            </a:p>
          </p:txBody>
        </p:sp>
        <p:sp>
          <p:nvSpPr>
            <p:cNvPr id="202" name="object 202"/>
            <p:cNvSpPr/>
            <p:nvPr/>
          </p:nvSpPr>
          <p:spPr>
            <a:xfrm>
              <a:off x="281114" y="5482347"/>
              <a:ext cx="1912620" cy="0"/>
            </a:xfrm>
            <a:custGeom>
              <a:avLst/>
              <a:gdLst/>
              <a:ahLst/>
              <a:cxnLst/>
              <a:rect l="l" t="t" r="r" b="b"/>
              <a:pathLst>
                <a:path w="1912620">
                  <a:moveTo>
                    <a:pt x="0" y="0"/>
                  </a:moveTo>
                  <a:lnTo>
                    <a:pt x="1911992" y="0"/>
                  </a:lnTo>
                </a:path>
              </a:pathLst>
            </a:custGeom>
            <a:ln w="3175">
              <a:solidFill>
                <a:srgbClr val="000000"/>
              </a:solidFill>
            </a:ln>
          </p:spPr>
          <p:txBody>
            <a:bodyPr wrap="square" lIns="0" tIns="0" rIns="0" bIns="0" rtlCol="0"/>
            <a:lstStyle/>
            <a:p>
              <a:endParaRPr/>
            </a:p>
          </p:txBody>
        </p:sp>
        <p:sp>
          <p:nvSpPr>
            <p:cNvPr id="203" name="object 203"/>
            <p:cNvSpPr/>
            <p:nvPr/>
          </p:nvSpPr>
          <p:spPr>
            <a:xfrm>
              <a:off x="281115" y="5482347"/>
              <a:ext cx="1912620" cy="1905"/>
            </a:xfrm>
            <a:custGeom>
              <a:avLst/>
              <a:gdLst/>
              <a:ahLst/>
              <a:cxnLst/>
              <a:rect l="l" t="t" r="r" b="b"/>
              <a:pathLst>
                <a:path w="1912620" h="1904">
                  <a:moveTo>
                    <a:pt x="1911992" y="1422"/>
                  </a:moveTo>
                  <a:lnTo>
                    <a:pt x="0" y="1422"/>
                  </a:lnTo>
                  <a:lnTo>
                    <a:pt x="0" y="0"/>
                  </a:lnTo>
                  <a:lnTo>
                    <a:pt x="1911992" y="0"/>
                  </a:lnTo>
                  <a:lnTo>
                    <a:pt x="1911992" y="1422"/>
                  </a:lnTo>
                  <a:close/>
                </a:path>
              </a:pathLst>
            </a:custGeom>
            <a:solidFill>
              <a:srgbClr val="000000"/>
            </a:solidFill>
          </p:spPr>
          <p:txBody>
            <a:bodyPr wrap="square" lIns="0" tIns="0" rIns="0" bIns="0" rtlCol="0"/>
            <a:lstStyle/>
            <a:p>
              <a:endParaRPr/>
            </a:p>
          </p:txBody>
        </p:sp>
        <p:sp>
          <p:nvSpPr>
            <p:cNvPr id="204" name="object 204"/>
            <p:cNvSpPr/>
            <p:nvPr/>
          </p:nvSpPr>
          <p:spPr>
            <a:xfrm>
              <a:off x="281114" y="5510800"/>
              <a:ext cx="1912620" cy="0"/>
            </a:xfrm>
            <a:custGeom>
              <a:avLst/>
              <a:gdLst/>
              <a:ahLst/>
              <a:cxnLst/>
              <a:rect l="l" t="t" r="r" b="b"/>
              <a:pathLst>
                <a:path w="1912620">
                  <a:moveTo>
                    <a:pt x="0" y="0"/>
                  </a:moveTo>
                  <a:lnTo>
                    <a:pt x="1911992" y="0"/>
                  </a:lnTo>
                </a:path>
              </a:pathLst>
            </a:custGeom>
            <a:ln w="3175">
              <a:solidFill>
                <a:srgbClr val="000000"/>
              </a:solidFill>
            </a:ln>
          </p:spPr>
          <p:txBody>
            <a:bodyPr wrap="square" lIns="0" tIns="0" rIns="0" bIns="0" rtlCol="0"/>
            <a:lstStyle/>
            <a:p>
              <a:endParaRPr/>
            </a:p>
          </p:txBody>
        </p:sp>
        <p:sp>
          <p:nvSpPr>
            <p:cNvPr id="205" name="object 205"/>
            <p:cNvSpPr/>
            <p:nvPr/>
          </p:nvSpPr>
          <p:spPr>
            <a:xfrm>
              <a:off x="281115" y="5510800"/>
              <a:ext cx="1912620" cy="1905"/>
            </a:xfrm>
            <a:custGeom>
              <a:avLst/>
              <a:gdLst/>
              <a:ahLst/>
              <a:cxnLst/>
              <a:rect l="l" t="t" r="r" b="b"/>
              <a:pathLst>
                <a:path w="1912620" h="1904">
                  <a:moveTo>
                    <a:pt x="1911992" y="1422"/>
                  </a:moveTo>
                  <a:lnTo>
                    <a:pt x="0" y="1422"/>
                  </a:lnTo>
                  <a:lnTo>
                    <a:pt x="0" y="0"/>
                  </a:lnTo>
                  <a:lnTo>
                    <a:pt x="1911992" y="0"/>
                  </a:lnTo>
                  <a:lnTo>
                    <a:pt x="1911992" y="1422"/>
                  </a:lnTo>
                  <a:close/>
                </a:path>
              </a:pathLst>
            </a:custGeom>
            <a:solidFill>
              <a:srgbClr val="000000"/>
            </a:solidFill>
          </p:spPr>
          <p:txBody>
            <a:bodyPr wrap="square" lIns="0" tIns="0" rIns="0" bIns="0" rtlCol="0"/>
            <a:lstStyle/>
            <a:p>
              <a:endParaRPr/>
            </a:p>
          </p:txBody>
        </p:sp>
        <p:sp>
          <p:nvSpPr>
            <p:cNvPr id="206" name="object 206"/>
            <p:cNvSpPr/>
            <p:nvPr/>
          </p:nvSpPr>
          <p:spPr>
            <a:xfrm>
              <a:off x="281114" y="5539252"/>
              <a:ext cx="1912620" cy="0"/>
            </a:xfrm>
            <a:custGeom>
              <a:avLst/>
              <a:gdLst/>
              <a:ahLst/>
              <a:cxnLst/>
              <a:rect l="l" t="t" r="r" b="b"/>
              <a:pathLst>
                <a:path w="1912620">
                  <a:moveTo>
                    <a:pt x="0" y="0"/>
                  </a:moveTo>
                  <a:lnTo>
                    <a:pt x="1911992" y="0"/>
                  </a:lnTo>
                </a:path>
              </a:pathLst>
            </a:custGeom>
            <a:ln w="3175">
              <a:solidFill>
                <a:srgbClr val="000000"/>
              </a:solidFill>
            </a:ln>
          </p:spPr>
          <p:txBody>
            <a:bodyPr wrap="square" lIns="0" tIns="0" rIns="0" bIns="0" rtlCol="0"/>
            <a:lstStyle/>
            <a:p>
              <a:endParaRPr/>
            </a:p>
          </p:txBody>
        </p:sp>
        <p:sp>
          <p:nvSpPr>
            <p:cNvPr id="207" name="object 207"/>
            <p:cNvSpPr/>
            <p:nvPr/>
          </p:nvSpPr>
          <p:spPr>
            <a:xfrm>
              <a:off x="281115" y="5539252"/>
              <a:ext cx="1912620" cy="1905"/>
            </a:xfrm>
            <a:custGeom>
              <a:avLst/>
              <a:gdLst/>
              <a:ahLst/>
              <a:cxnLst/>
              <a:rect l="l" t="t" r="r" b="b"/>
              <a:pathLst>
                <a:path w="1912620" h="1904">
                  <a:moveTo>
                    <a:pt x="1911992" y="1424"/>
                  </a:moveTo>
                  <a:lnTo>
                    <a:pt x="0" y="1424"/>
                  </a:lnTo>
                  <a:lnTo>
                    <a:pt x="0" y="0"/>
                  </a:lnTo>
                  <a:lnTo>
                    <a:pt x="1911992" y="0"/>
                  </a:lnTo>
                  <a:lnTo>
                    <a:pt x="1911992" y="1424"/>
                  </a:lnTo>
                  <a:close/>
                </a:path>
              </a:pathLst>
            </a:custGeom>
            <a:solidFill>
              <a:srgbClr val="000000"/>
            </a:solidFill>
          </p:spPr>
          <p:txBody>
            <a:bodyPr wrap="square" lIns="0" tIns="0" rIns="0" bIns="0" rtlCol="0"/>
            <a:lstStyle/>
            <a:p>
              <a:endParaRPr/>
            </a:p>
          </p:txBody>
        </p:sp>
        <p:sp>
          <p:nvSpPr>
            <p:cNvPr id="208" name="object 208"/>
            <p:cNvSpPr/>
            <p:nvPr/>
          </p:nvSpPr>
          <p:spPr>
            <a:xfrm>
              <a:off x="281114" y="5567705"/>
              <a:ext cx="1912620" cy="0"/>
            </a:xfrm>
            <a:custGeom>
              <a:avLst/>
              <a:gdLst/>
              <a:ahLst/>
              <a:cxnLst/>
              <a:rect l="l" t="t" r="r" b="b"/>
              <a:pathLst>
                <a:path w="1912620">
                  <a:moveTo>
                    <a:pt x="0" y="0"/>
                  </a:moveTo>
                  <a:lnTo>
                    <a:pt x="1911992" y="0"/>
                  </a:lnTo>
                </a:path>
              </a:pathLst>
            </a:custGeom>
            <a:ln w="3175">
              <a:solidFill>
                <a:srgbClr val="000000"/>
              </a:solidFill>
            </a:ln>
          </p:spPr>
          <p:txBody>
            <a:bodyPr wrap="square" lIns="0" tIns="0" rIns="0" bIns="0" rtlCol="0"/>
            <a:lstStyle/>
            <a:p>
              <a:endParaRPr/>
            </a:p>
          </p:txBody>
        </p:sp>
        <p:sp>
          <p:nvSpPr>
            <p:cNvPr id="209" name="object 209"/>
            <p:cNvSpPr/>
            <p:nvPr/>
          </p:nvSpPr>
          <p:spPr>
            <a:xfrm>
              <a:off x="281115" y="5567706"/>
              <a:ext cx="1912620" cy="1905"/>
            </a:xfrm>
            <a:custGeom>
              <a:avLst/>
              <a:gdLst/>
              <a:ahLst/>
              <a:cxnLst/>
              <a:rect l="l" t="t" r="r" b="b"/>
              <a:pathLst>
                <a:path w="1912620" h="1904">
                  <a:moveTo>
                    <a:pt x="1911992" y="1422"/>
                  </a:moveTo>
                  <a:lnTo>
                    <a:pt x="0" y="1422"/>
                  </a:lnTo>
                  <a:lnTo>
                    <a:pt x="0" y="0"/>
                  </a:lnTo>
                  <a:lnTo>
                    <a:pt x="1911992" y="0"/>
                  </a:lnTo>
                  <a:lnTo>
                    <a:pt x="1911992" y="1422"/>
                  </a:lnTo>
                  <a:close/>
                </a:path>
              </a:pathLst>
            </a:custGeom>
            <a:solidFill>
              <a:srgbClr val="000000"/>
            </a:solidFill>
          </p:spPr>
          <p:txBody>
            <a:bodyPr wrap="square" lIns="0" tIns="0" rIns="0" bIns="0" rtlCol="0"/>
            <a:lstStyle/>
            <a:p>
              <a:endParaRPr/>
            </a:p>
          </p:txBody>
        </p:sp>
        <p:sp>
          <p:nvSpPr>
            <p:cNvPr id="210" name="object 210"/>
            <p:cNvSpPr/>
            <p:nvPr/>
          </p:nvSpPr>
          <p:spPr>
            <a:xfrm>
              <a:off x="281114" y="5596158"/>
              <a:ext cx="1912620" cy="0"/>
            </a:xfrm>
            <a:custGeom>
              <a:avLst/>
              <a:gdLst/>
              <a:ahLst/>
              <a:cxnLst/>
              <a:rect l="l" t="t" r="r" b="b"/>
              <a:pathLst>
                <a:path w="1912620">
                  <a:moveTo>
                    <a:pt x="0" y="0"/>
                  </a:moveTo>
                  <a:lnTo>
                    <a:pt x="1911992" y="0"/>
                  </a:lnTo>
                </a:path>
              </a:pathLst>
            </a:custGeom>
            <a:ln w="3175">
              <a:solidFill>
                <a:srgbClr val="000000"/>
              </a:solidFill>
            </a:ln>
          </p:spPr>
          <p:txBody>
            <a:bodyPr wrap="square" lIns="0" tIns="0" rIns="0" bIns="0" rtlCol="0"/>
            <a:lstStyle/>
            <a:p>
              <a:endParaRPr/>
            </a:p>
          </p:txBody>
        </p:sp>
        <p:sp>
          <p:nvSpPr>
            <p:cNvPr id="211" name="object 211"/>
            <p:cNvSpPr/>
            <p:nvPr/>
          </p:nvSpPr>
          <p:spPr>
            <a:xfrm>
              <a:off x="281115" y="5596159"/>
              <a:ext cx="1912620" cy="1905"/>
            </a:xfrm>
            <a:custGeom>
              <a:avLst/>
              <a:gdLst/>
              <a:ahLst/>
              <a:cxnLst/>
              <a:rect l="l" t="t" r="r" b="b"/>
              <a:pathLst>
                <a:path w="1912620" h="1904">
                  <a:moveTo>
                    <a:pt x="1911992" y="1422"/>
                  </a:moveTo>
                  <a:lnTo>
                    <a:pt x="0" y="1422"/>
                  </a:lnTo>
                  <a:lnTo>
                    <a:pt x="0" y="0"/>
                  </a:lnTo>
                  <a:lnTo>
                    <a:pt x="1911992" y="0"/>
                  </a:lnTo>
                  <a:lnTo>
                    <a:pt x="1911992" y="1422"/>
                  </a:lnTo>
                  <a:close/>
                </a:path>
              </a:pathLst>
            </a:custGeom>
            <a:solidFill>
              <a:srgbClr val="000000"/>
            </a:solidFill>
          </p:spPr>
          <p:txBody>
            <a:bodyPr wrap="square" lIns="0" tIns="0" rIns="0" bIns="0" rtlCol="0"/>
            <a:lstStyle/>
            <a:p>
              <a:endParaRPr/>
            </a:p>
          </p:txBody>
        </p:sp>
        <p:sp>
          <p:nvSpPr>
            <p:cNvPr id="212" name="object 212"/>
            <p:cNvSpPr/>
            <p:nvPr/>
          </p:nvSpPr>
          <p:spPr>
            <a:xfrm>
              <a:off x="281114" y="5624611"/>
              <a:ext cx="1912620" cy="0"/>
            </a:xfrm>
            <a:custGeom>
              <a:avLst/>
              <a:gdLst/>
              <a:ahLst/>
              <a:cxnLst/>
              <a:rect l="l" t="t" r="r" b="b"/>
              <a:pathLst>
                <a:path w="1912620">
                  <a:moveTo>
                    <a:pt x="0" y="0"/>
                  </a:moveTo>
                  <a:lnTo>
                    <a:pt x="1911992" y="0"/>
                  </a:lnTo>
                </a:path>
              </a:pathLst>
            </a:custGeom>
            <a:ln w="3175">
              <a:solidFill>
                <a:srgbClr val="000000"/>
              </a:solidFill>
            </a:ln>
          </p:spPr>
          <p:txBody>
            <a:bodyPr wrap="square" lIns="0" tIns="0" rIns="0" bIns="0" rtlCol="0"/>
            <a:lstStyle/>
            <a:p>
              <a:endParaRPr/>
            </a:p>
          </p:txBody>
        </p:sp>
        <p:sp>
          <p:nvSpPr>
            <p:cNvPr id="213" name="object 213"/>
            <p:cNvSpPr/>
            <p:nvPr/>
          </p:nvSpPr>
          <p:spPr>
            <a:xfrm>
              <a:off x="281114" y="5624613"/>
              <a:ext cx="1915160" cy="230504"/>
            </a:xfrm>
            <a:custGeom>
              <a:avLst/>
              <a:gdLst/>
              <a:ahLst/>
              <a:cxnLst/>
              <a:rect l="l" t="t" r="r" b="b"/>
              <a:pathLst>
                <a:path w="1915160" h="230504">
                  <a:moveTo>
                    <a:pt x="891971" y="227622"/>
                  </a:moveTo>
                  <a:lnTo>
                    <a:pt x="0" y="227622"/>
                  </a:lnTo>
                  <a:lnTo>
                    <a:pt x="0" y="230416"/>
                  </a:lnTo>
                  <a:lnTo>
                    <a:pt x="891971" y="230416"/>
                  </a:lnTo>
                  <a:lnTo>
                    <a:pt x="891971" y="227622"/>
                  </a:lnTo>
                  <a:close/>
                </a:path>
                <a:path w="1915160" h="230504">
                  <a:moveTo>
                    <a:pt x="1911985" y="0"/>
                  </a:moveTo>
                  <a:lnTo>
                    <a:pt x="0" y="0"/>
                  </a:lnTo>
                  <a:lnTo>
                    <a:pt x="0" y="1422"/>
                  </a:lnTo>
                  <a:lnTo>
                    <a:pt x="1911985" y="1422"/>
                  </a:lnTo>
                  <a:lnTo>
                    <a:pt x="1911985" y="0"/>
                  </a:lnTo>
                  <a:close/>
                </a:path>
                <a:path w="1915160" h="230504">
                  <a:moveTo>
                    <a:pt x="1914829" y="28460"/>
                  </a:moveTo>
                  <a:lnTo>
                    <a:pt x="0" y="28460"/>
                  </a:lnTo>
                  <a:lnTo>
                    <a:pt x="0" y="31305"/>
                  </a:lnTo>
                  <a:lnTo>
                    <a:pt x="1914829" y="31305"/>
                  </a:lnTo>
                  <a:lnTo>
                    <a:pt x="1914829" y="28460"/>
                  </a:lnTo>
                  <a:close/>
                </a:path>
              </a:pathLst>
            </a:custGeom>
            <a:solidFill>
              <a:srgbClr val="000000"/>
            </a:solidFill>
          </p:spPr>
          <p:txBody>
            <a:bodyPr wrap="square" lIns="0" tIns="0" rIns="0" bIns="0" rtlCol="0"/>
            <a:lstStyle/>
            <a:p>
              <a:endParaRPr/>
            </a:p>
          </p:txBody>
        </p:sp>
        <p:sp>
          <p:nvSpPr>
            <p:cNvPr id="214" name="object 214"/>
            <p:cNvSpPr/>
            <p:nvPr/>
          </p:nvSpPr>
          <p:spPr>
            <a:xfrm>
              <a:off x="1283348" y="4720496"/>
              <a:ext cx="1323340" cy="245110"/>
            </a:xfrm>
            <a:custGeom>
              <a:avLst/>
              <a:gdLst/>
              <a:ahLst/>
              <a:cxnLst/>
              <a:rect l="l" t="t" r="r" b="b"/>
              <a:pathLst>
                <a:path w="1323339" h="245110">
                  <a:moveTo>
                    <a:pt x="0" y="244690"/>
                  </a:moveTo>
                  <a:lnTo>
                    <a:pt x="1323038" y="244690"/>
                  </a:lnTo>
                </a:path>
                <a:path w="1323339" h="245110">
                  <a:moveTo>
                    <a:pt x="0" y="210548"/>
                  </a:moveTo>
                  <a:lnTo>
                    <a:pt x="1323038" y="210548"/>
                  </a:lnTo>
                </a:path>
                <a:path w="1323339" h="245110">
                  <a:moveTo>
                    <a:pt x="0" y="174982"/>
                  </a:moveTo>
                  <a:lnTo>
                    <a:pt x="1323038" y="174982"/>
                  </a:lnTo>
                </a:path>
                <a:path w="1323339" h="245110">
                  <a:moveTo>
                    <a:pt x="0" y="139416"/>
                  </a:moveTo>
                  <a:lnTo>
                    <a:pt x="1323038" y="139416"/>
                  </a:lnTo>
                </a:path>
                <a:path w="1323339" h="245110">
                  <a:moveTo>
                    <a:pt x="0" y="105274"/>
                  </a:moveTo>
                  <a:lnTo>
                    <a:pt x="1323038" y="105274"/>
                  </a:lnTo>
                </a:path>
                <a:path w="1323339" h="245110">
                  <a:moveTo>
                    <a:pt x="0" y="69708"/>
                  </a:moveTo>
                  <a:lnTo>
                    <a:pt x="1323038" y="69708"/>
                  </a:lnTo>
                </a:path>
                <a:path w="1323339" h="245110">
                  <a:moveTo>
                    <a:pt x="0" y="34142"/>
                  </a:moveTo>
                  <a:lnTo>
                    <a:pt x="1323038" y="34142"/>
                  </a:lnTo>
                </a:path>
                <a:path w="1323339" h="245110">
                  <a:moveTo>
                    <a:pt x="0" y="0"/>
                  </a:moveTo>
                  <a:lnTo>
                    <a:pt x="1323038" y="0"/>
                  </a:lnTo>
                </a:path>
              </a:pathLst>
            </a:custGeom>
            <a:ln w="3175">
              <a:solidFill>
                <a:srgbClr val="D9D9D9"/>
              </a:solidFill>
            </a:ln>
          </p:spPr>
          <p:txBody>
            <a:bodyPr wrap="square" lIns="0" tIns="0" rIns="0" bIns="0" rtlCol="0"/>
            <a:lstStyle/>
            <a:p>
              <a:endParaRPr/>
            </a:p>
          </p:txBody>
        </p:sp>
        <p:pic>
          <p:nvPicPr>
            <p:cNvPr id="215" name="object 215"/>
            <p:cNvPicPr/>
            <p:nvPr/>
          </p:nvPicPr>
          <p:blipFill>
            <a:blip r:embed="rId3" cstate="print"/>
            <a:stretch>
              <a:fillRect/>
            </a:stretch>
          </p:blipFill>
          <p:spPr>
            <a:xfrm>
              <a:off x="1308244" y="4759617"/>
              <a:ext cx="83929" cy="241845"/>
            </a:xfrm>
            <a:prstGeom prst="rect">
              <a:avLst/>
            </a:prstGeom>
          </p:spPr>
        </p:pic>
        <p:pic>
          <p:nvPicPr>
            <p:cNvPr id="216" name="object 216"/>
            <p:cNvPicPr/>
            <p:nvPr/>
          </p:nvPicPr>
          <p:blipFill>
            <a:blip r:embed="rId4" cstate="print"/>
            <a:stretch>
              <a:fillRect/>
            </a:stretch>
          </p:blipFill>
          <p:spPr>
            <a:xfrm>
              <a:off x="1440548" y="4833594"/>
              <a:ext cx="83933" cy="167868"/>
            </a:xfrm>
            <a:prstGeom prst="rect">
              <a:avLst/>
            </a:prstGeom>
          </p:spPr>
        </p:pic>
        <p:pic>
          <p:nvPicPr>
            <p:cNvPr id="217" name="object 217"/>
            <p:cNvPicPr/>
            <p:nvPr/>
          </p:nvPicPr>
          <p:blipFill>
            <a:blip r:embed="rId5" cstate="print"/>
            <a:stretch>
              <a:fillRect/>
            </a:stretch>
          </p:blipFill>
          <p:spPr>
            <a:xfrm>
              <a:off x="1572850" y="4953092"/>
              <a:ext cx="83927" cy="48358"/>
            </a:xfrm>
            <a:prstGeom prst="rect">
              <a:avLst/>
            </a:prstGeom>
          </p:spPr>
        </p:pic>
        <p:pic>
          <p:nvPicPr>
            <p:cNvPr id="218" name="object 218"/>
            <p:cNvPicPr/>
            <p:nvPr/>
          </p:nvPicPr>
          <p:blipFill>
            <a:blip r:embed="rId6" cstate="print"/>
            <a:stretch>
              <a:fillRect/>
            </a:stretch>
          </p:blipFill>
          <p:spPr>
            <a:xfrm>
              <a:off x="1705153" y="4971592"/>
              <a:ext cx="83933" cy="29870"/>
            </a:xfrm>
            <a:prstGeom prst="rect">
              <a:avLst/>
            </a:prstGeom>
          </p:spPr>
        </p:pic>
        <p:pic>
          <p:nvPicPr>
            <p:cNvPr id="219" name="object 219"/>
            <p:cNvPicPr/>
            <p:nvPr/>
          </p:nvPicPr>
          <p:blipFill>
            <a:blip r:embed="rId7" cstate="print"/>
            <a:stretch>
              <a:fillRect/>
            </a:stretch>
          </p:blipFill>
          <p:spPr>
            <a:xfrm>
              <a:off x="1837461" y="4974437"/>
              <a:ext cx="83929" cy="27025"/>
            </a:xfrm>
            <a:prstGeom prst="rect">
              <a:avLst/>
            </a:prstGeom>
          </p:spPr>
        </p:pic>
        <p:pic>
          <p:nvPicPr>
            <p:cNvPr id="220" name="object 220"/>
            <p:cNvPicPr/>
            <p:nvPr/>
          </p:nvPicPr>
          <p:blipFill>
            <a:blip r:embed="rId8" cstate="print"/>
            <a:stretch>
              <a:fillRect/>
            </a:stretch>
          </p:blipFill>
          <p:spPr>
            <a:xfrm>
              <a:off x="1969759" y="4975854"/>
              <a:ext cx="83931" cy="25596"/>
            </a:xfrm>
            <a:prstGeom prst="rect">
              <a:avLst/>
            </a:prstGeom>
          </p:spPr>
        </p:pic>
        <p:pic>
          <p:nvPicPr>
            <p:cNvPr id="221" name="object 221"/>
            <p:cNvPicPr/>
            <p:nvPr/>
          </p:nvPicPr>
          <p:blipFill>
            <a:blip r:embed="rId9" cstate="print"/>
            <a:stretch>
              <a:fillRect/>
            </a:stretch>
          </p:blipFill>
          <p:spPr>
            <a:xfrm>
              <a:off x="2102065" y="4981549"/>
              <a:ext cx="83931" cy="19913"/>
            </a:xfrm>
            <a:prstGeom prst="rect">
              <a:avLst/>
            </a:prstGeom>
          </p:spPr>
        </p:pic>
        <p:pic>
          <p:nvPicPr>
            <p:cNvPr id="222" name="object 222"/>
            <p:cNvPicPr/>
            <p:nvPr/>
          </p:nvPicPr>
          <p:blipFill>
            <a:blip r:embed="rId9" cstate="print"/>
            <a:stretch>
              <a:fillRect/>
            </a:stretch>
          </p:blipFill>
          <p:spPr>
            <a:xfrm>
              <a:off x="2234366" y="4981549"/>
              <a:ext cx="83929" cy="19913"/>
            </a:xfrm>
            <a:prstGeom prst="rect">
              <a:avLst/>
            </a:prstGeom>
          </p:spPr>
        </p:pic>
        <p:pic>
          <p:nvPicPr>
            <p:cNvPr id="223" name="object 223"/>
            <p:cNvPicPr/>
            <p:nvPr/>
          </p:nvPicPr>
          <p:blipFill>
            <a:blip r:embed="rId10" cstate="print"/>
            <a:stretch>
              <a:fillRect/>
            </a:stretch>
          </p:blipFill>
          <p:spPr>
            <a:xfrm>
              <a:off x="2366670" y="4981549"/>
              <a:ext cx="82510" cy="19913"/>
            </a:xfrm>
            <a:prstGeom prst="rect">
              <a:avLst/>
            </a:prstGeom>
          </p:spPr>
        </p:pic>
        <p:pic>
          <p:nvPicPr>
            <p:cNvPr id="224" name="object 224"/>
            <p:cNvPicPr/>
            <p:nvPr/>
          </p:nvPicPr>
          <p:blipFill>
            <a:blip r:embed="rId11" cstate="print"/>
            <a:stretch>
              <a:fillRect/>
            </a:stretch>
          </p:blipFill>
          <p:spPr>
            <a:xfrm>
              <a:off x="2498978" y="4984394"/>
              <a:ext cx="82504" cy="17068"/>
            </a:xfrm>
            <a:prstGeom prst="rect">
              <a:avLst/>
            </a:prstGeom>
          </p:spPr>
        </p:pic>
      </p:grpSp>
      <p:grpSp>
        <p:nvGrpSpPr>
          <p:cNvPr id="225" name="object 225"/>
          <p:cNvGrpSpPr/>
          <p:nvPr/>
        </p:nvGrpSpPr>
        <p:grpSpPr>
          <a:xfrm>
            <a:off x="1282637" y="3753840"/>
            <a:ext cx="1323975" cy="1462405"/>
            <a:chOff x="1282637" y="3753840"/>
            <a:chExt cx="1323975" cy="1462405"/>
          </a:xfrm>
        </p:grpSpPr>
        <p:pic>
          <p:nvPicPr>
            <p:cNvPr id="226" name="object 226"/>
            <p:cNvPicPr/>
            <p:nvPr/>
          </p:nvPicPr>
          <p:blipFill>
            <a:blip r:embed="rId12" cstate="print"/>
            <a:stretch>
              <a:fillRect/>
            </a:stretch>
          </p:blipFill>
          <p:spPr>
            <a:xfrm>
              <a:off x="1282637" y="4720493"/>
              <a:ext cx="1323725" cy="495145"/>
            </a:xfrm>
            <a:prstGeom prst="rect">
              <a:avLst/>
            </a:prstGeom>
          </p:spPr>
        </p:pic>
        <p:pic>
          <p:nvPicPr>
            <p:cNvPr id="227" name="object 227"/>
            <p:cNvPicPr/>
            <p:nvPr/>
          </p:nvPicPr>
          <p:blipFill>
            <a:blip r:embed="rId13" cstate="print"/>
            <a:stretch>
              <a:fillRect/>
            </a:stretch>
          </p:blipFill>
          <p:spPr>
            <a:xfrm>
              <a:off x="1333855" y="3924554"/>
              <a:ext cx="321506" cy="186355"/>
            </a:xfrm>
            <a:prstGeom prst="rect">
              <a:avLst/>
            </a:prstGeom>
          </p:spPr>
        </p:pic>
        <p:pic>
          <p:nvPicPr>
            <p:cNvPr id="228" name="object 228"/>
            <p:cNvPicPr/>
            <p:nvPr/>
          </p:nvPicPr>
          <p:blipFill>
            <a:blip r:embed="rId14" cstate="print"/>
            <a:stretch>
              <a:fillRect/>
            </a:stretch>
          </p:blipFill>
          <p:spPr>
            <a:xfrm>
              <a:off x="1298286" y="3766642"/>
              <a:ext cx="187778" cy="277405"/>
            </a:xfrm>
            <a:prstGeom prst="rect">
              <a:avLst/>
            </a:prstGeom>
          </p:spPr>
        </p:pic>
        <p:pic>
          <p:nvPicPr>
            <p:cNvPr id="229" name="object 229"/>
            <p:cNvPicPr/>
            <p:nvPr/>
          </p:nvPicPr>
          <p:blipFill>
            <a:blip r:embed="rId15" cstate="print"/>
            <a:stretch>
              <a:fillRect/>
            </a:stretch>
          </p:blipFill>
          <p:spPr>
            <a:xfrm>
              <a:off x="1404988" y="3753840"/>
              <a:ext cx="115225" cy="187779"/>
            </a:xfrm>
            <a:prstGeom prst="rect">
              <a:avLst/>
            </a:prstGeom>
          </p:spPr>
        </p:pic>
        <p:pic>
          <p:nvPicPr>
            <p:cNvPr id="230" name="object 230"/>
            <p:cNvPicPr/>
            <p:nvPr/>
          </p:nvPicPr>
          <p:blipFill>
            <a:blip r:embed="rId16" cstate="print"/>
            <a:stretch>
              <a:fillRect/>
            </a:stretch>
          </p:blipFill>
          <p:spPr>
            <a:xfrm>
              <a:off x="1468999" y="3758107"/>
              <a:ext cx="133725" cy="183511"/>
            </a:xfrm>
            <a:prstGeom prst="rect">
              <a:avLst/>
            </a:prstGeom>
          </p:spPr>
        </p:pic>
        <p:pic>
          <p:nvPicPr>
            <p:cNvPr id="231" name="object 231"/>
            <p:cNvPicPr/>
            <p:nvPr/>
          </p:nvPicPr>
          <p:blipFill>
            <a:blip r:embed="rId17" cstate="print"/>
            <a:stretch>
              <a:fillRect/>
            </a:stretch>
          </p:blipFill>
          <p:spPr>
            <a:xfrm>
              <a:off x="1468999" y="3802204"/>
              <a:ext cx="173554" cy="139415"/>
            </a:xfrm>
            <a:prstGeom prst="rect">
              <a:avLst/>
            </a:prstGeom>
          </p:spPr>
        </p:pic>
        <p:pic>
          <p:nvPicPr>
            <p:cNvPr id="232" name="object 232"/>
            <p:cNvPicPr/>
            <p:nvPr/>
          </p:nvPicPr>
          <p:blipFill>
            <a:blip r:embed="rId18" cstate="print"/>
            <a:stretch>
              <a:fillRect/>
            </a:stretch>
          </p:blipFill>
          <p:spPr>
            <a:xfrm>
              <a:off x="1468999" y="3860533"/>
              <a:ext cx="186356" cy="81087"/>
            </a:xfrm>
            <a:prstGeom prst="rect">
              <a:avLst/>
            </a:prstGeom>
          </p:spPr>
        </p:pic>
        <p:pic>
          <p:nvPicPr>
            <p:cNvPr id="233" name="object 233"/>
            <p:cNvPicPr/>
            <p:nvPr/>
          </p:nvPicPr>
          <p:blipFill>
            <a:blip r:embed="rId19" cstate="print"/>
            <a:stretch>
              <a:fillRect/>
            </a:stretch>
          </p:blipFill>
          <p:spPr>
            <a:xfrm>
              <a:off x="1338122" y="3925976"/>
              <a:ext cx="311549" cy="176398"/>
            </a:xfrm>
            <a:prstGeom prst="rect">
              <a:avLst/>
            </a:prstGeom>
          </p:spPr>
        </p:pic>
        <p:pic>
          <p:nvPicPr>
            <p:cNvPr id="234" name="object 234"/>
            <p:cNvPicPr/>
            <p:nvPr/>
          </p:nvPicPr>
          <p:blipFill>
            <a:blip r:embed="rId20" cstate="print"/>
            <a:stretch>
              <a:fillRect/>
            </a:stretch>
          </p:blipFill>
          <p:spPr>
            <a:xfrm>
              <a:off x="1303976" y="3768064"/>
              <a:ext cx="176398" cy="267447"/>
            </a:xfrm>
            <a:prstGeom prst="rect">
              <a:avLst/>
            </a:prstGeom>
          </p:spPr>
        </p:pic>
        <p:pic>
          <p:nvPicPr>
            <p:cNvPr id="235" name="object 235"/>
            <p:cNvPicPr/>
            <p:nvPr/>
          </p:nvPicPr>
          <p:blipFill>
            <a:blip r:embed="rId21" cstate="print"/>
            <a:stretch>
              <a:fillRect/>
            </a:stretch>
          </p:blipFill>
          <p:spPr>
            <a:xfrm>
              <a:off x="1410677" y="3756685"/>
              <a:ext cx="105268" cy="176399"/>
            </a:xfrm>
            <a:prstGeom prst="rect">
              <a:avLst/>
            </a:prstGeom>
          </p:spPr>
        </p:pic>
        <p:pic>
          <p:nvPicPr>
            <p:cNvPr id="236" name="object 236"/>
            <p:cNvPicPr/>
            <p:nvPr/>
          </p:nvPicPr>
          <p:blipFill>
            <a:blip r:embed="rId22" cstate="print"/>
            <a:stretch>
              <a:fillRect/>
            </a:stretch>
          </p:blipFill>
          <p:spPr>
            <a:xfrm>
              <a:off x="1473267" y="3759530"/>
              <a:ext cx="125179" cy="173554"/>
            </a:xfrm>
            <a:prstGeom prst="rect">
              <a:avLst/>
            </a:prstGeom>
          </p:spPr>
        </p:pic>
        <p:pic>
          <p:nvPicPr>
            <p:cNvPr id="237" name="object 237"/>
            <p:cNvPicPr/>
            <p:nvPr/>
          </p:nvPicPr>
          <p:blipFill>
            <a:blip r:embed="rId23" cstate="print"/>
            <a:stretch>
              <a:fillRect/>
            </a:stretch>
          </p:blipFill>
          <p:spPr>
            <a:xfrm>
              <a:off x="1473267" y="3803627"/>
              <a:ext cx="165019" cy="129448"/>
            </a:xfrm>
            <a:prstGeom prst="rect">
              <a:avLst/>
            </a:prstGeom>
          </p:spPr>
        </p:pic>
        <p:pic>
          <p:nvPicPr>
            <p:cNvPr id="238" name="object 238"/>
            <p:cNvPicPr/>
            <p:nvPr/>
          </p:nvPicPr>
          <p:blipFill>
            <a:blip r:embed="rId24" cstate="print"/>
            <a:stretch>
              <a:fillRect/>
            </a:stretch>
          </p:blipFill>
          <p:spPr>
            <a:xfrm>
              <a:off x="1473267" y="3861955"/>
              <a:ext cx="176398" cy="71128"/>
            </a:xfrm>
            <a:prstGeom prst="rect">
              <a:avLst/>
            </a:prstGeom>
          </p:spPr>
        </p:pic>
        <p:pic>
          <p:nvPicPr>
            <p:cNvPr id="239" name="object 239"/>
            <p:cNvPicPr/>
            <p:nvPr/>
          </p:nvPicPr>
          <p:blipFill>
            <a:blip r:embed="rId25" cstate="print"/>
            <a:stretch>
              <a:fillRect/>
            </a:stretch>
          </p:blipFill>
          <p:spPr>
            <a:xfrm>
              <a:off x="1616951" y="3826388"/>
              <a:ext cx="73981" cy="220502"/>
            </a:xfrm>
            <a:prstGeom prst="rect">
              <a:avLst/>
            </a:prstGeom>
          </p:spPr>
        </p:pic>
      </p:grpSp>
      <p:sp>
        <p:nvSpPr>
          <p:cNvPr id="240" name="object 240"/>
          <p:cNvSpPr txBox="1"/>
          <p:nvPr/>
        </p:nvSpPr>
        <p:spPr>
          <a:xfrm>
            <a:off x="1490584" y="4017121"/>
            <a:ext cx="67945" cy="67310"/>
          </a:xfrm>
          <a:prstGeom prst="rect">
            <a:avLst/>
          </a:prstGeom>
        </p:spPr>
        <p:txBody>
          <a:bodyPr vert="horz" wrap="square" lIns="0" tIns="10795" rIns="0" bIns="0" rtlCol="0">
            <a:spAutoFit/>
          </a:bodyPr>
          <a:lstStyle/>
          <a:p>
            <a:pPr marL="12700" marR="5080" indent="6985">
              <a:lnSpc>
                <a:spcPct val="140000"/>
              </a:lnSpc>
              <a:spcBef>
                <a:spcPts val="85"/>
              </a:spcBef>
            </a:pPr>
            <a:r>
              <a:rPr sz="100" b="1" spc="-25" dirty="0">
                <a:latin typeface="Calibri"/>
                <a:cs typeface="Calibri"/>
              </a:rPr>
              <a:t>Unk</a:t>
            </a:r>
            <a:r>
              <a:rPr sz="100" b="1" spc="500" dirty="0">
                <a:latin typeface="Calibri"/>
                <a:cs typeface="Calibri"/>
              </a:rPr>
              <a:t> </a:t>
            </a:r>
            <a:r>
              <a:rPr sz="100" b="1" spc="-10" dirty="0">
                <a:latin typeface="Calibri"/>
                <a:cs typeface="Calibri"/>
              </a:rPr>
              <a:t>39.7%</a:t>
            </a:r>
            <a:endParaRPr sz="100">
              <a:latin typeface="Calibri"/>
              <a:cs typeface="Calibri"/>
            </a:endParaRPr>
          </a:p>
        </p:txBody>
      </p:sp>
      <p:sp>
        <p:nvSpPr>
          <p:cNvPr id="241" name="object 241"/>
          <p:cNvSpPr txBox="1"/>
          <p:nvPr/>
        </p:nvSpPr>
        <p:spPr>
          <a:xfrm>
            <a:off x="1312758" y="3854943"/>
            <a:ext cx="67945" cy="67310"/>
          </a:xfrm>
          <a:prstGeom prst="rect">
            <a:avLst/>
          </a:prstGeom>
        </p:spPr>
        <p:txBody>
          <a:bodyPr vert="horz" wrap="square" lIns="0" tIns="10795" rIns="0" bIns="0" rtlCol="0">
            <a:spAutoFit/>
          </a:bodyPr>
          <a:lstStyle/>
          <a:p>
            <a:pPr marL="12700" marR="5080" indent="1270">
              <a:lnSpc>
                <a:spcPct val="140000"/>
              </a:lnSpc>
              <a:spcBef>
                <a:spcPts val="85"/>
              </a:spcBef>
            </a:pPr>
            <a:r>
              <a:rPr sz="100" b="1" spc="-20" dirty="0">
                <a:latin typeface="Calibri"/>
                <a:cs typeface="Calibri"/>
              </a:rPr>
              <a:t>Army</a:t>
            </a:r>
            <a:r>
              <a:rPr sz="100" b="1" spc="500" dirty="0">
                <a:latin typeface="Calibri"/>
                <a:cs typeface="Calibri"/>
              </a:rPr>
              <a:t> </a:t>
            </a:r>
            <a:r>
              <a:rPr sz="100" b="1" spc="-10" dirty="0">
                <a:latin typeface="Calibri"/>
                <a:cs typeface="Calibri"/>
              </a:rPr>
              <a:t>29.3%</a:t>
            </a:r>
            <a:endParaRPr sz="100">
              <a:latin typeface="Calibri"/>
              <a:cs typeface="Calibri"/>
            </a:endParaRPr>
          </a:p>
        </p:txBody>
      </p:sp>
      <p:sp>
        <p:nvSpPr>
          <p:cNvPr id="242" name="object 242"/>
          <p:cNvSpPr txBox="1"/>
          <p:nvPr/>
        </p:nvSpPr>
        <p:spPr>
          <a:xfrm>
            <a:off x="1431947" y="3763400"/>
            <a:ext cx="54610" cy="46355"/>
          </a:xfrm>
          <a:prstGeom prst="rect">
            <a:avLst/>
          </a:prstGeom>
        </p:spPr>
        <p:txBody>
          <a:bodyPr vert="horz" wrap="square" lIns="0" tIns="1905" rIns="0" bIns="0" rtlCol="0">
            <a:spAutoFit/>
          </a:bodyPr>
          <a:lstStyle/>
          <a:p>
            <a:pPr>
              <a:lnSpc>
                <a:spcPct val="100000"/>
              </a:lnSpc>
              <a:spcBef>
                <a:spcPts val="15"/>
              </a:spcBef>
            </a:pPr>
            <a:endParaRPr sz="100">
              <a:latin typeface="Times New Roman"/>
              <a:cs typeface="Times New Roman"/>
            </a:endParaRPr>
          </a:p>
          <a:p>
            <a:pPr marL="12700">
              <a:lnSpc>
                <a:spcPct val="100000"/>
              </a:lnSpc>
              <a:spcBef>
                <a:spcPts val="5"/>
              </a:spcBef>
            </a:pPr>
            <a:r>
              <a:rPr sz="100" b="1" spc="-25" dirty="0">
                <a:latin typeface="Calibri"/>
                <a:cs typeface="Calibri"/>
              </a:rPr>
              <a:t>DLA</a:t>
            </a:r>
            <a:endParaRPr sz="100">
              <a:latin typeface="Calibri"/>
              <a:cs typeface="Calibri"/>
            </a:endParaRPr>
          </a:p>
        </p:txBody>
      </p:sp>
      <p:sp>
        <p:nvSpPr>
          <p:cNvPr id="243" name="object 243"/>
          <p:cNvSpPr txBox="1"/>
          <p:nvPr/>
        </p:nvSpPr>
        <p:spPr>
          <a:xfrm>
            <a:off x="1403701" y="3784740"/>
            <a:ext cx="184785" cy="46355"/>
          </a:xfrm>
          <a:prstGeom prst="rect">
            <a:avLst/>
          </a:prstGeom>
        </p:spPr>
        <p:txBody>
          <a:bodyPr vert="horz" wrap="square" lIns="0" tIns="1905" rIns="0" bIns="0" rtlCol="0">
            <a:spAutoFit/>
          </a:bodyPr>
          <a:lstStyle/>
          <a:p>
            <a:pPr>
              <a:lnSpc>
                <a:spcPct val="100000"/>
              </a:lnSpc>
              <a:spcBef>
                <a:spcPts val="15"/>
              </a:spcBef>
            </a:pPr>
            <a:endParaRPr sz="100">
              <a:latin typeface="Times New Roman"/>
              <a:cs typeface="Times New Roman"/>
            </a:endParaRPr>
          </a:p>
          <a:p>
            <a:pPr marL="38100">
              <a:lnSpc>
                <a:spcPct val="100000"/>
              </a:lnSpc>
              <a:spcBef>
                <a:spcPts val="5"/>
              </a:spcBef>
            </a:pPr>
            <a:r>
              <a:rPr sz="100" b="1" dirty="0">
                <a:latin typeface="Calibri"/>
                <a:cs typeface="Calibri"/>
              </a:rPr>
              <a:t>9.4%</a:t>
            </a:r>
            <a:r>
              <a:rPr sz="100" b="1" spc="320" dirty="0">
                <a:latin typeface="Calibri"/>
                <a:cs typeface="Calibri"/>
              </a:rPr>
              <a:t> </a:t>
            </a:r>
            <a:r>
              <a:rPr sz="150" b="1" spc="-30" baseline="55555" dirty="0">
                <a:latin typeface="Calibri"/>
                <a:cs typeface="Calibri"/>
              </a:rPr>
              <a:t>Other</a:t>
            </a:r>
            <a:endParaRPr sz="150" baseline="55555">
              <a:latin typeface="Calibri"/>
              <a:cs typeface="Calibri"/>
            </a:endParaRPr>
          </a:p>
        </p:txBody>
      </p:sp>
      <p:sp>
        <p:nvSpPr>
          <p:cNvPr id="244" name="object 244"/>
          <p:cNvSpPr txBox="1"/>
          <p:nvPr/>
        </p:nvSpPr>
        <p:spPr>
          <a:xfrm>
            <a:off x="1501499" y="3795096"/>
            <a:ext cx="55880" cy="46355"/>
          </a:xfrm>
          <a:prstGeom prst="rect">
            <a:avLst/>
          </a:prstGeom>
        </p:spPr>
        <p:txBody>
          <a:bodyPr vert="horz" wrap="square" lIns="0" tIns="1905" rIns="0" bIns="0" rtlCol="0">
            <a:spAutoFit/>
          </a:bodyPr>
          <a:lstStyle/>
          <a:p>
            <a:pPr>
              <a:lnSpc>
                <a:spcPct val="100000"/>
              </a:lnSpc>
              <a:spcBef>
                <a:spcPts val="15"/>
              </a:spcBef>
            </a:pPr>
            <a:endParaRPr sz="100">
              <a:latin typeface="Times New Roman"/>
              <a:cs typeface="Times New Roman"/>
            </a:endParaRPr>
          </a:p>
          <a:p>
            <a:pPr marL="12700">
              <a:lnSpc>
                <a:spcPct val="100000"/>
              </a:lnSpc>
              <a:spcBef>
                <a:spcPts val="5"/>
              </a:spcBef>
            </a:pPr>
            <a:r>
              <a:rPr sz="100" b="1" spc="-25" dirty="0">
                <a:latin typeface="Calibri"/>
                <a:cs typeface="Calibri"/>
              </a:rPr>
              <a:t>DoD</a:t>
            </a:r>
            <a:endParaRPr sz="100">
              <a:latin typeface="Calibri"/>
              <a:cs typeface="Calibri"/>
            </a:endParaRPr>
          </a:p>
        </p:txBody>
      </p:sp>
      <p:sp>
        <p:nvSpPr>
          <p:cNvPr id="245" name="object 245"/>
          <p:cNvSpPr txBox="1"/>
          <p:nvPr/>
        </p:nvSpPr>
        <p:spPr>
          <a:xfrm>
            <a:off x="1500077" y="3816436"/>
            <a:ext cx="59055" cy="46355"/>
          </a:xfrm>
          <a:prstGeom prst="rect">
            <a:avLst/>
          </a:prstGeom>
        </p:spPr>
        <p:txBody>
          <a:bodyPr vert="horz" wrap="square" lIns="0" tIns="1905" rIns="0" bIns="0" rtlCol="0">
            <a:spAutoFit/>
          </a:bodyPr>
          <a:lstStyle/>
          <a:p>
            <a:pPr>
              <a:lnSpc>
                <a:spcPct val="100000"/>
              </a:lnSpc>
              <a:spcBef>
                <a:spcPts val="15"/>
              </a:spcBef>
            </a:pPr>
            <a:endParaRPr sz="100">
              <a:latin typeface="Times New Roman"/>
              <a:cs typeface="Times New Roman"/>
            </a:endParaRPr>
          </a:p>
          <a:p>
            <a:pPr marL="12700">
              <a:lnSpc>
                <a:spcPct val="100000"/>
              </a:lnSpc>
              <a:spcBef>
                <a:spcPts val="5"/>
              </a:spcBef>
            </a:pPr>
            <a:r>
              <a:rPr sz="100" b="1" spc="-20" dirty="0">
                <a:latin typeface="Calibri"/>
                <a:cs typeface="Calibri"/>
              </a:rPr>
              <a:t>8.9%</a:t>
            </a:r>
            <a:endParaRPr sz="100">
              <a:latin typeface="Calibri"/>
              <a:cs typeface="Calibri"/>
            </a:endParaRPr>
          </a:p>
        </p:txBody>
      </p:sp>
      <p:sp>
        <p:nvSpPr>
          <p:cNvPr id="246" name="object 246"/>
          <p:cNvSpPr txBox="1"/>
          <p:nvPr/>
        </p:nvSpPr>
        <p:spPr>
          <a:xfrm>
            <a:off x="1628834" y="3743776"/>
            <a:ext cx="64135" cy="88900"/>
          </a:xfrm>
          <a:prstGeom prst="rect">
            <a:avLst/>
          </a:prstGeom>
        </p:spPr>
        <p:txBody>
          <a:bodyPr vert="horz" wrap="square" lIns="0" tIns="10795" rIns="0" bIns="0" rtlCol="0">
            <a:spAutoFit/>
          </a:bodyPr>
          <a:lstStyle/>
          <a:p>
            <a:pPr marL="12700" marR="5080" indent="9525">
              <a:lnSpc>
                <a:spcPct val="140000"/>
              </a:lnSpc>
              <a:spcBef>
                <a:spcPts val="85"/>
              </a:spcBef>
            </a:pPr>
            <a:r>
              <a:rPr sz="100" b="1" spc="-25" dirty="0">
                <a:latin typeface="Calibri"/>
                <a:cs typeface="Calibri"/>
              </a:rPr>
              <a:t>Air</a:t>
            </a:r>
            <a:r>
              <a:rPr sz="100" b="1" spc="500" dirty="0">
                <a:latin typeface="Calibri"/>
                <a:cs typeface="Calibri"/>
              </a:rPr>
              <a:t> </a:t>
            </a:r>
            <a:r>
              <a:rPr sz="100" b="1" spc="-10" dirty="0">
                <a:latin typeface="Calibri"/>
                <a:cs typeface="Calibri"/>
              </a:rPr>
              <a:t>Force</a:t>
            </a:r>
            <a:r>
              <a:rPr sz="100" b="1" spc="500" dirty="0">
                <a:latin typeface="Calibri"/>
                <a:cs typeface="Calibri"/>
              </a:rPr>
              <a:t> </a:t>
            </a:r>
            <a:r>
              <a:rPr sz="100" b="1" spc="-20" dirty="0">
                <a:latin typeface="Calibri"/>
                <a:cs typeface="Calibri"/>
              </a:rPr>
              <a:t>6.7%</a:t>
            </a:r>
            <a:endParaRPr sz="100">
              <a:latin typeface="Calibri"/>
              <a:cs typeface="Calibri"/>
            </a:endParaRPr>
          </a:p>
        </p:txBody>
      </p:sp>
      <p:sp>
        <p:nvSpPr>
          <p:cNvPr id="247" name="object 247"/>
          <p:cNvSpPr txBox="1"/>
          <p:nvPr/>
        </p:nvSpPr>
        <p:spPr>
          <a:xfrm>
            <a:off x="1679370" y="3798210"/>
            <a:ext cx="62230" cy="67310"/>
          </a:xfrm>
          <a:prstGeom prst="rect">
            <a:avLst/>
          </a:prstGeom>
        </p:spPr>
        <p:txBody>
          <a:bodyPr vert="horz" wrap="square" lIns="0" tIns="10795" rIns="0" bIns="0" rtlCol="0">
            <a:spAutoFit/>
          </a:bodyPr>
          <a:lstStyle/>
          <a:p>
            <a:pPr marL="13970" marR="5080" indent="-1905">
              <a:lnSpc>
                <a:spcPct val="140000"/>
              </a:lnSpc>
              <a:spcBef>
                <a:spcPts val="85"/>
              </a:spcBef>
            </a:pPr>
            <a:r>
              <a:rPr sz="100" b="1" spc="-20" dirty="0">
                <a:latin typeface="Calibri"/>
                <a:cs typeface="Calibri"/>
              </a:rPr>
              <a:t>Navy</a:t>
            </a:r>
            <a:r>
              <a:rPr sz="100" b="1" spc="500" dirty="0">
                <a:latin typeface="Calibri"/>
                <a:cs typeface="Calibri"/>
              </a:rPr>
              <a:t> </a:t>
            </a:r>
            <a:r>
              <a:rPr sz="100" b="1" spc="-20" dirty="0">
                <a:latin typeface="Calibri"/>
                <a:cs typeface="Calibri"/>
              </a:rPr>
              <a:t>4.7%</a:t>
            </a:r>
            <a:endParaRPr sz="100">
              <a:latin typeface="Calibri"/>
              <a:cs typeface="Calibri"/>
            </a:endParaRPr>
          </a:p>
        </p:txBody>
      </p:sp>
      <p:sp>
        <p:nvSpPr>
          <p:cNvPr id="248" name="object 248"/>
          <p:cNvSpPr txBox="1"/>
          <p:nvPr/>
        </p:nvSpPr>
        <p:spPr>
          <a:xfrm>
            <a:off x="1681027" y="3862916"/>
            <a:ext cx="90805" cy="88900"/>
          </a:xfrm>
          <a:prstGeom prst="rect">
            <a:avLst/>
          </a:prstGeom>
        </p:spPr>
        <p:txBody>
          <a:bodyPr vert="horz" wrap="square" lIns="0" tIns="10795" rIns="0" bIns="0" rtlCol="0">
            <a:spAutoFit/>
          </a:bodyPr>
          <a:lstStyle/>
          <a:p>
            <a:pPr marL="12700" marR="5080" algn="ctr">
              <a:lnSpc>
                <a:spcPct val="140000"/>
              </a:lnSpc>
              <a:spcBef>
                <a:spcPts val="85"/>
              </a:spcBef>
            </a:pPr>
            <a:r>
              <a:rPr sz="100" b="1" dirty="0">
                <a:latin typeface="Calibri"/>
                <a:cs typeface="Calibri"/>
              </a:rPr>
              <a:t>Non-</a:t>
            </a:r>
            <a:r>
              <a:rPr sz="100" b="1" spc="-25" dirty="0">
                <a:latin typeface="Calibri"/>
                <a:cs typeface="Calibri"/>
              </a:rPr>
              <a:t>DoD</a:t>
            </a:r>
            <a:r>
              <a:rPr sz="100" b="1" spc="500" dirty="0">
                <a:latin typeface="Calibri"/>
                <a:cs typeface="Calibri"/>
              </a:rPr>
              <a:t> </a:t>
            </a:r>
            <a:r>
              <a:rPr sz="100" b="1" spc="-10" dirty="0">
                <a:latin typeface="Calibri"/>
                <a:cs typeface="Calibri"/>
              </a:rPr>
              <a:t>Entities</a:t>
            </a:r>
            <a:r>
              <a:rPr sz="100" b="1" spc="500" dirty="0">
                <a:latin typeface="Calibri"/>
                <a:cs typeface="Calibri"/>
              </a:rPr>
              <a:t> </a:t>
            </a:r>
            <a:r>
              <a:rPr sz="100" b="1" spc="-20" dirty="0">
                <a:latin typeface="Calibri"/>
                <a:cs typeface="Calibri"/>
              </a:rPr>
              <a:t>1.0%</a:t>
            </a:r>
            <a:endParaRPr sz="100">
              <a:latin typeface="Calibri"/>
              <a:cs typeface="Calibri"/>
            </a:endParaRPr>
          </a:p>
        </p:txBody>
      </p:sp>
      <p:sp>
        <p:nvSpPr>
          <p:cNvPr id="249" name="object 249"/>
          <p:cNvSpPr txBox="1"/>
          <p:nvPr/>
        </p:nvSpPr>
        <p:spPr>
          <a:xfrm>
            <a:off x="1686232" y="3946498"/>
            <a:ext cx="82550" cy="67310"/>
          </a:xfrm>
          <a:prstGeom prst="rect">
            <a:avLst/>
          </a:prstGeom>
        </p:spPr>
        <p:txBody>
          <a:bodyPr vert="horz" wrap="square" lIns="0" tIns="10795" rIns="0" bIns="0" rtlCol="0">
            <a:spAutoFit/>
          </a:bodyPr>
          <a:lstStyle/>
          <a:p>
            <a:pPr marL="23495" marR="5080" indent="-11430">
              <a:lnSpc>
                <a:spcPct val="140000"/>
              </a:lnSpc>
              <a:spcBef>
                <a:spcPts val="85"/>
              </a:spcBef>
            </a:pPr>
            <a:r>
              <a:rPr sz="100" b="1" spc="-10" dirty="0">
                <a:latin typeface="Calibri"/>
                <a:cs typeface="Calibri"/>
              </a:rPr>
              <a:t>Marines</a:t>
            </a:r>
            <a:r>
              <a:rPr sz="100" b="1" spc="500" dirty="0">
                <a:latin typeface="Calibri"/>
                <a:cs typeface="Calibri"/>
              </a:rPr>
              <a:t> </a:t>
            </a:r>
            <a:r>
              <a:rPr sz="100" b="1" spc="-20" dirty="0">
                <a:latin typeface="Calibri"/>
                <a:cs typeface="Calibri"/>
              </a:rPr>
              <a:t>0.2%</a:t>
            </a:r>
            <a:endParaRPr sz="100">
              <a:latin typeface="Calibri"/>
              <a:cs typeface="Calibri"/>
            </a:endParaRPr>
          </a:p>
        </p:txBody>
      </p:sp>
      <p:sp>
        <p:nvSpPr>
          <p:cNvPr id="250" name="object 250"/>
          <p:cNvSpPr txBox="1"/>
          <p:nvPr/>
        </p:nvSpPr>
        <p:spPr>
          <a:xfrm>
            <a:off x="1659770" y="4012077"/>
            <a:ext cx="111760" cy="67310"/>
          </a:xfrm>
          <a:prstGeom prst="rect">
            <a:avLst/>
          </a:prstGeom>
        </p:spPr>
        <p:txBody>
          <a:bodyPr vert="horz" wrap="square" lIns="0" tIns="10795" rIns="0" bIns="0" rtlCol="0">
            <a:spAutoFit/>
          </a:bodyPr>
          <a:lstStyle/>
          <a:p>
            <a:pPr marL="38100" marR="5080" indent="-26034">
              <a:lnSpc>
                <a:spcPct val="140000"/>
              </a:lnSpc>
              <a:spcBef>
                <a:spcPts val="85"/>
              </a:spcBef>
            </a:pPr>
            <a:r>
              <a:rPr sz="100" b="1" spc="10" dirty="0">
                <a:latin typeface="Calibri"/>
                <a:cs typeface="Calibri"/>
              </a:rPr>
              <a:t>Coast</a:t>
            </a:r>
            <a:r>
              <a:rPr sz="100" b="1" spc="20" dirty="0">
                <a:latin typeface="Calibri"/>
                <a:cs typeface="Calibri"/>
              </a:rPr>
              <a:t> </a:t>
            </a:r>
            <a:r>
              <a:rPr sz="100" b="1" spc="-20" dirty="0">
                <a:latin typeface="Calibri"/>
                <a:cs typeface="Calibri"/>
              </a:rPr>
              <a:t>Guard</a:t>
            </a:r>
            <a:r>
              <a:rPr sz="100" b="1" spc="500" dirty="0">
                <a:latin typeface="Calibri"/>
                <a:cs typeface="Calibri"/>
              </a:rPr>
              <a:t> </a:t>
            </a:r>
            <a:r>
              <a:rPr sz="100" b="1" spc="-20" dirty="0">
                <a:latin typeface="Calibri"/>
                <a:cs typeface="Calibri"/>
              </a:rPr>
              <a:t>0.2%</a:t>
            </a:r>
            <a:endParaRPr sz="100">
              <a:latin typeface="Calibri"/>
              <a:cs typeface="Calibri"/>
            </a:endParaRPr>
          </a:p>
        </p:txBody>
      </p:sp>
      <p:grpSp>
        <p:nvGrpSpPr>
          <p:cNvPr id="251" name="object 251"/>
          <p:cNvGrpSpPr/>
          <p:nvPr/>
        </p:nvGrpSpPr>
        <p:grpSpPr>
          <a:xfrm>
            <a:off x="199644" y="1352308"/>
            <a:ext cx="9949180" cy="5798185"/>
            <a:chOff x="199644" y="1352308"/>
            <a:chExt cx="9949180" cy="5798185"/>
          </a:xfrm>
        </p:grpSpPr>
        <p:sp>
          <p:nvSpPr>
            <p:cNvPr id="252" name="object 252"/>
            <p:cNvSpPr/>
            <p:nvPr/>
          </p:nvSpPr>
          <p:spPr>
            <a:xfrm>
              <a:off x="219456" y="3572675"/>
              <a:ext cx="2550795" cy="2289175"/>
            </a:xfrm>
            <a:custGeom>
              <a:avLst/>
              <a:gdLst/>
              <a:ahLst/>
              <a:cxnLst/>
              <a:rect l="l" t="t" r="r" b="b"/>
              <a:pathLst>
                <a:path w="2550795" h="2289175">
                  <a:moveTo>
                    <a:pt x="0" y="0"/>
                  </a:moveTo>
                  <a:lnTo>
                    <a:pt x="2550312" y="0"/>
                  </a:lnTo>
                  <a:lnTo>
                    <a:pt x="2550312" y="2288552"/>
                  </a:lnTo>
                  <a:lnTo>
                    <a:pt x="0" y="2288552"/>
                  </a:lnTo>
                  <a:lnTo>
                    <a:pt x="0" y="0"/>
                  </a:lnTo>
                  <a:close/>
                </a:path>
              </a:pathLst>
            </a:custGeom>
            <a:ln w="9525">
              <a:solidFill>
                <a:srgbClr val="000000"/>
              </a:solidFill>
            </a:ln>
          </p:spPr>
          <p:txBody>
            <a:bodyPr wrap="square" lIns="0" tIns="0" rIns="0" bIns="0" rtlCol="0"/>
            <a:lstStyle/>
            <a:p>
              <a:endParaRPr/>
            </a:p>
          </p:txBody>
        </p:sp>
        <p:pic>
          <p:nvPicPr>
            <p:cNvPr id="253" name="object 253"/>
            <p:cNvPicPr/>
            <p:nvPr/>
          </p:nvPicPr>
          <p:blipFill>
            <a:blip r:embed="rId26" cstate="print"/>
            <a:stretch>
              <a:fillRect/>
            </a:stretch>
          </p:blipFill>
          <p:spPr>
            <a:xfrm>
              <a:off x="243840" y="2686812"/>
              <a:ext cx="2442971" cy="969263"/>
            </a:xfrm>
            <a:prstGeom prst="rect">
              <a:avLst/>
            </a:prstGeom>
          </p:spPr>
        </p:pic>
        <p:pic>
          <p:nvPicPr>
            <p:cNvPr id="254" name="object 254"/>
            <p:cNvPicPr/>
            <p:nvPr/>
          </p:nvPicPr>
          <p:blipFill>
            <a:blip r:embed="rId27" cstate="print"/>
            <a:stretch>
              <a:fillRect/>
            </a:stretch>
          </p:blipFill>
          <p:spPr>
            <a:xfrm>
              <a:off x="199644" y="2729484"/>
              <a:ext cx="2528315" cy="662939"/>
            </a:xfrm>
            <a:prstGeom prst="rect">
              <a:avLst/>
            </a:prstGeom>
          </p:spPr>
        </p:pic>
        <p:pic>
          <p:nvPicPr>
            <p:cNvPr id="255" name="object 255"/>
            <p:cNvPicPr/>
            <p:nvPr/>
          </p:nvPicPr>
          <p:blipFill>
            <a:blip r:embed="rId28" cstate="print"/>
            <a:stretch>
              <a:fillRect/>
            </a:stretch>
          </p:blipFill>
          <p:spPr>
            <a:xfrm>
              <a:off x="303364" y="2726728"/>
              <a:ext cx="2323769" cy="850709"/>
            </a:xfrm>
            <a:prstGeom prst="rect">
              <a:avLst/>
            </a:prstGeom>
          </p:spPr>
        </p:pic>
        <p:pic>
          <p:nvPicPr>
            <p:cNvPr id="256" name="object 256"/>
            <p:cNvPicPr/>
            <p:nvPr/>
          </p:nvPicPr>
          <p:blipFill>
            <a:blip r:embed="rId29" cstate="print"/>
            <a:stretch>
              <a:fillRect/>
            </a:stretch>
          </p:blipFill>
          <p:spPr>
            <a:xfrm>
              <a:off x="1091247" y="4572266"/>
              <a:ext cx="2371775" cy="2568384"/>
            </a:xfrm>
            <a:prstGeom prst="rect">
              <a:avLst/>
            </a:prstGeom>
          </p:spPr>
        </p:pic>
        <p:sp>
          <p:nvSpPr>
            <p:cNvPr id="257" name="object 257"/>
            <p:cNvSpPr/>
            <p:nvPr/>
          </p:nvSpPr>
          <p:spPr>
            <a:xfrm>
              <a:off x="1086485" y="4567504"/>
              <a:ext cx="2381885" cy="2578100"/>
            </a:xfrm>
            <a:custGeom>
              <a:avLst/>
              <a:gdLst/>
              <a:ahLst/>
              <a:cxnLst/>
              <a:rect l="l" t="t" r="r" b="b"/>
              <a:pathLst>
                <a:path w="2381885" h="2578100">
                  <a:moveTo>
                    <a:pt x="0" y="0"/>
                  </a:moveTo>
                  <a:lnTo>
                    <a:pt x="2381313" y="0"/>
                  </a:lnTo>
                  <a:lnTo>
                    <a:pt x="2381313" y="2577909"/>
                  </a:lnTo>
                  <a:lnTo>
                    <a:pt x="0" y="2577909"/>
                  </a:lnTo>
                  <a:lnTo>
                    <a:pt x="0" y="0"/>
                  </a:lnTo>
                  <a:close/>
                </a:path>
              </a:pathLst>
            </a:custGeom>
            <a:ln w="9524">
              <a:solidFill>
                <a:srgbClr val="000000"/>
              </a:solidFill>
            </a:ln>
          </p:spPr>
          <p:txBody>
            <a:bodyPr wrap="square" lIns="0" tIns="0" rIns="0" bIns="0" rtlCol="0"/>
            <a:lstStyle/>
            <a:p>
              <a:endParaRPr/>
            </a:p>
          </p:txBody>
        </p:sp>
        <p:pic>
          <p:nvPicPr>
            <p:cNvPr id="258" name="object 258"/>
            <p:cNvPicPr/>
            <p:nvPr/>
          </p:nvPicPr>
          <p:blipFill>
            <a:blip r:embed="rId30" cstate="print"/>
            <a:stretch>
              <a:fillRect/>
            </a:stretch>
          </p:blipFill>
          <p:spPr>
            <a:xfrm>
              <a:off x="5314987" y="1361833"/>
              <a:ext cx="2545130" cy="1388249"/>
            </a:xfrm>
            <a:prstGeom prst="rect">
              <a:avLst/>
            </a:prstGeom>
          </p:spPr>
        </p:pic>
        <p:sp>
          <p:nvSpPr>
            <p:cNvPr id="259" name="object 259"/>
            <p:cNvSpPr/>
            <p:nvPr/>
          </p:nvSpPr>
          <p:spPr>
            <a:xfrm>
              <a:off x="5310225" y="1357071"/>
              <a:ext cx="2555240" cy="1398270"/>
            </a:xfrm>
            <a:custGeom>
              <a:avLst/>
              <a:gdLst/>
              <a:ahLst/>
              <a:cxnLst/>
              <a:rect l="l" t="t" r="r" b="b"/>
              <a:pathLst>
                <a:path w="2555240" h="1398270">
                  <a:moveTo>
                    <a:pt x="0" y="0"/>
                  </a:moveTo>
                  <a:lnTo>
                    <a:pt x="2554655" y="0"/>
                  </a:lnTo>
                  <a:lnTo>
                    <a:pt x="2554655" y="1397774"/>
                  </a:lnTo>
                  <a:lnTo>
                    <a:pt x="0" y="1397774"/>
                  </a:lnTo>
                  <a:lnTo>
                    <a:pt x="0" y="0"/>
                  </a:lnTo>
                  <a:close/>
                </a:path>
              </a:pathLst>
            </a:custGeom>
            <a:ln w="9525">
              <a:solidFill>
                <a:srgbClr val="000000"/>
              </a:solidFill>
            </a:ln>
          </p:spPr>
          <p:txBody>
            <a:bodyPr wrap="square" lIns="0" tIns="0" rIns="0" bIns="0" rtlCol="0"/>
            <a:lstStyle/>
            <a:p>
              <a:endParaRPr/>
            </a:p>
          </p:txBody>
        </p:sp>
        <p:pic>
          <p:nvPicPr>
            <p:cNvPr id="260" name="object 260"/>
            <p:cNvPicPr/>
            <p:nvPr/>
          </p:nvPicPr>
          <p:blipFill>
            <a:blip r:embed="rId31" cstate="print"/>
            <a:stretch>
              <a:fillRect/>
            </a:stretch>
          </p:blipFill>
          <p:spPr>
            <a:xfrm>
              <a:off x="5981725" y="2096401"/>
              <a:ext cx="2689440" cy="1635810"/>
            </a:xfrm>
            <a:prstGeom prst="rect">
              <a:avLst/>
            </a:prstGeom>
          </p:spPr>
        </p:pic>
        <p:sp>
          <p:nvSpPr>
            <p:cNvPr id="261" name="object 261"/>
            <p:cNvSpPr/>
            <p:nvPr/>
          </p:nvSpPr>
          <p:spPr>
            <a:xfrm>
              <a:off x="5976963" y="2091639"/>
              <a:ext cx="2699385" cy="1645920"/>
            </a:xfrm>
            <a:custGeom>
              <a:avLst/>
              <a:gdLst/>
              <a:ahLst/>
              <a:cxnLst/>
              <a:rect l="l" t="t" r="r" b="b"/>
              <a:pathLst>
                <a:path w="2699384" h="1645920">
                  <a:moveTo>
                    <a:pt x="0" y="0"/>
                  </a:moveTo>
                  <a:lnTo>
                    <a:pt x="2698965" y="0"/>
                  </a:lnTo>
                  <a:lnTo>
                    <a:pt x="2698965" y="1645335"/>
                  </a:lnTo>
                  <a:lnTo>
                    <a:pt x="0" y="1645335"/>
                  </a:lnTo>
                  <a:lnTo>
                    <a:pt x="0" y="0"/>
                  </a:lnTo>
                  <a:close/>
                </a:path>
              </a:pathLst>
            </a:custGeom>
            <a:ln w="9525">
              <a:solidFill>
                <a:srgbClr val="000000"/>
              </a:solidFill>
            </a:ln>
          </p:spPr>
          <p:txBody>
            <a:bodyPr wrap="square" lIns="0" tIns="0" rIns="0" bIns="0" rtlCol="0"/>
            <a:lstStyle/>
            <a:p>
              <a:endParaRPr/>
            </a:p>
          </p:txBody>
        </p:sp>
        <p:pic>
          <p:nvPicPr>
            <p:cNvPr id="262" name="object 262"/>
            <p:cNvPicPr/>
            <p:nvPr/>
          </p:nvPicPr>
          <p:blipFill>
            <a:blip r:embed="rId32" cstate="print"/>
            <a:stretch>
              <a:fillRect/>
            </a:stretch>
          </p:blipFill>
          <p:spPr>
            <a:xfrm>
              <a:off x="6666991" y="2828175"/>
              <a:ext cx="2753080" cy="1653309"/>
            </a:xfrm>
            <a:prstGeom prst="rect">
              <a:avLst/>
            </a:prstGeom>
          </p:spPr>
        </p:pic>
        <p:sp>
          <p:nvSpPr>
            <p:cNvPr id="263" name="object 263"/>
            <p:cNvSpPr/>
            <p:nvPr/>
          </p:nvSpPr>
          <p:spPr>
            <a:xfrm>
              <a:off x="6662229" y="2823400"/>
              <a:ext cx="2762885" cy="1663064"/>
            </a:xfrm>
            <a:custGeom>
              <a:avLst/>
              <a:gdLst/>
              <a:ahLst/>
              <a:cxnLst/>
              <a:rect l="l" t="t" r="r" b="b"/>
              <a:pathLst>
                <a:path w="2762884" h="1663064">
                  <a:moveTo>
                    <a:pt x="0" y="0"/>
                  </a:moveTo>
                  <a:lnTo>
                    <a:pt x="2762618" y="0"/>
                  </a:lnTo>
                  <a:lnTo>
                    <a:pt x="2762618" y="1662849"/>
                  </a:lnTo>
                  <a:lnTo>
                    <a:pt x="0" y="1662849"/>
                  </a:lnTo>
                  <a:lnTo>
                    <a:pt x="0" y="0"/>
                  </a:lnTo>
                  <a:close/>
                </a:path>
              </a:pathLst>
            </a:custGeom>
            <a:ln w="9524">
              <a:solidFill>
                <a:srgbClr val="000000"/>
              </a:solidFill>
            </a:ln>
          </p:spPr>
          <p:txBody>
            <a:bodyPr wrap="square" lIns="0" tIns="0" rIns="0" bIns="0" rtlCol="0"/>
            <a:lstStyle/>
            <a:p>
              <a:endParaRPr/>
            </a:p>
          </p:txBody>
        </p:sp>
        <p:pic>
          <p:nvPicPr>
            <p:cNvPr id="264" name="object 264"/>
            <p:cNvPicPr/>
            <p:nvPr/>
          </p:nvPicPr>
          <p:blipFill>
            <a:blip r:embed="rId33" cstate="print"/>
            <a:stretch>
              <a:fillRect/>
            </a:stretch>
          </p:blipFill>
          <p:spPr>
            <a:xfrm>
              <a:off x="7414783" y="3901592"/>
              <a:ext cx="2724198" cy="1630705"/>
            </a:xfrm>
            <a:prstGeom prst="rect">
              <a:avLst/>
            </a:prstGeom>
          </p:spPr>
        </p:pic>
        <p:sp>
          <p:nvSpPr>
            <p:cNvPr id="265" name="object 265"/>
            <p:cNvSpPr/>
            <p:nvPr/>
          </p:nvSpPr>
          <p:spPr>
            <a:xfrm>
              <a:off x="7410017" y="3896829"/>
              <a:ext cx="2734310" cy="1640839"/>
            </a:xfrm>
            <a:custGeom>
              <a:avLst/>
              <a:gdLst/>
              <a:ahLst/>
              <a:cxnLst/>
              <a:rect l="l" t="t" r="r" b="b"/>
              <a:pathLst>
                <a:path w="2734309" h="1640839">
                  <a:moveTo>
                    <a:pt x="0" y="0"/>
                  </a:moveTo>
                  <a:lnTo>
                    <a:pt x="2733725" y="0"/>
                  </a:lnTo>
                  <a:lnTo>
                    <a:pt x="2733725" y="1640230"/>
                  </a:lnTo>
                  <a:lnTo>
                    <a:pt x="0" y="1640230"/>
                  </a:lnTo>
                  <a:lnTo>
                    <a:pt x="0" y="0"/>
                  </a:lnTo>
                  <a:close/>
                </a:path>
              </a:pathLst>
            </a:custGeom>
            <a:ln w="9524">
              <a:solidFill>
                <a:srgbClr val="000000"/>
              </a:solidFill>
            </a:ln>
          </p:spPr>
          <p:txBody>
            <a:bodyPr wrap="square" lIns="0" tIns="0" rIns="0" bIns="0" rtlCol="0"/>
            <a:lstStyle/>
            <a:p>
              <a:endParaRPr/>
            </a:p>
          </p:txBody>
        </p:sp>
        <p:pic>
          <p:nvPicPr>
            <p:cNvPr id="266" name="object 266"/>
            <p:cNvPicPr/>
            <p:nvPr/>
          </p:nvPicPr>
          <p:blipFill>
            <a:blip r:embed="rId34" cstate="print"/>
            <a:stretch>
              <a:fillRect/>
            </a:stretch>
          </p:blipFill>
          <p:spPr>
            <a:xfrm>
              <a:off x="8007096" y="5492495"/>
              <a:ext cx="1539239" cy="940307"/>
            </a:xfrm>
            <a:prstGeom prst="rect">
              <a:avLst/>
            </a:prstGeom>
          </p:spPr>
        </p:pic>
        <p:pic>
          <p:nvPicPr>
            <p:cNvPr id="267" name="object 267"/>
            <p:cNvPicPr/>
            <p:nvPr/>
          </p:nvPicPr>
          <p:blipFill>
            <a:blip r:embed="rId35" cstate="print"/>
            <a:stretch>
              <a:fillRect/>
            </a:stretch>
          </p:blipFill>
          <p:spPr>
            <a:xfrm>
              <a:off x="7979663" y="5814060"/>
              <a:ext cx="1595627" cy="662939"/>
            </a:xfrm>
            <a:prstGeom prst="rect">
              <a:avLst/>
            </a:prstGeom>
          </p:spPr>
        </p:pic>
        <p:pic>
          <p:nvPicPr>
            <p:cNvPr id="268" name="object 268"/>
            <p:cNvPicPr/>
            <p:nvPr/>
          </p:nvPicPr>
          <p:blipFill>
            <a:blip r:embed="rId36" cstate="print"/>
            <a:stretch>
              <a:fillRect/>
            </a:stretch>
          </p:blipFill>
          <p:spPr>
            <a:xfrm>
              <a:off x="8066239" y="5532297"/>
              <a:ext cx="1421282" cy="821588"/>
            </a:xfrm>
            <a:prstGeom prst="rect">
              <a:avLst/>
            </a:prstGeom>
          </p:spPr>
        </p:pic>
      </p:grpSp>
      <p:sp>
        <p:nvSpPr>
          <p:cNvPr id="269" name="object 269"/>
          <p:cNvSpPr txBox="1"/>
          <p:nvPr/>
        </p:nvSpPr>
        <p:spPr>
          <a:xfrm>
            <a:off x="8181668" y="5911199"/>
            <a:ext cx="1191895" cy="336550"/>
          </a:xfrm>
          <a:prstGeom prst="rect">
            <a:avLst/>
          </a:prstGeom>
        </p:spPr>
        <p:txBody>
          <a:bodyPr vert="horz" wrap="square" lIns="0" tIns="11430" rIns="0" bIns="0" rtlCol="0">
            <a:spAutoFit/>
          </a:bodyPr>
          <a:lstStyle/>
          <a:p>
            <a:pPr marL="12700">
              <a:lnSpc>
                <a:spcPct val="100000"/>
              </a:lnSpc>
              <a:spcBef>
                <a:spcPts val="90"/>
              </a:spcBef>
            </a:pPr>
            <a:r>
              <a:rPr sz="2050" spc="-10" dirty="0">
                <a:solidFill>
                  <a:srgbClr val="FFFFFF"/>
                </a:solidFill>
                <a:latin typeface="Arial"/>
                <a:cs typeface="Arial"/>
              </a:rPr>
              <a:t>METRICS</a:t>
            </a:r>
            <a:endParaRPr sz="2050">
              <a:latin typeface="Arial"/>
              <a:cs typeface="Arial"/>
            </a:endParaRPr>
          </a:p>
        </p:txBody>
      </p:sp>
      <p:grpSp>
        <p:nvGrpSpPr>
          <p:cNvPr id="270" name="object 270"/>
          <p:cNvGrpSpPr/>
          <p:nvPr/>
        </p:nvGrpSpPr>
        <p:grpSpPr>
          <a:xfrm>
            <a:off x="1490472" y="1636776"/>
            <a:ext cx="5655945" cy="5659120"/>
            <a:chOff x="1490472" y="1636776"/>
            <a:chExt cx="5655945" cy="5659120"/>
          </a:xfrm>
        </p:grpSpPr>
        <p:pic>
          <p:nvPicPr>
            <p:cNvPr id="271" name="object 271"/>
            <p:cNvPicPr/>
            <p:nvPr/>
          </p:nvPicPr>
          <p:blipFill>
            <a:blip r:embed="rId37" cstate="print"/>
            <a:stretch>
              <a:fillRect/>
            </a:stretch>
          </p:blipFill>
          <p:spPr>
            <a:xfrm>
              <a:off x="2950554" y="1722227"/>
              <a:ext cx="1978886" cy="2559235"/>
            </a:xfrm>
            <a:prstGeom prst="rect">
              <a:avLst/>
            </a:prstGeom>
          </p:spPr>
        </p:pic>
        <p:sp>
          <p:nvSpPr>
            <p:cNvPr id="272" name="object 272"/>
            <p:cNvSpPr/>
            <p:nvPr/>
          </p:nvSpPr>
          <p:spPr>
            <a:xfrm>
              <a:off x="2945790" y="1717459"/>
              <a:ext cx="1988820" cy="2569210"/>
            </a:xfrm>
            <a:custGeom>
              <a:avLst/>
              <a:gdLst/>
              <a:ahLst/>
              <a:cxnLst/>
              <a:rect l="l" t="t" r="r" b="b"/>
              <a:pathLst>
                <a:path w="1988820" h="2569210">
                  <a:moveTo>
                    <a:pt x="0" y="0"/>
                  </a:moveTo>
                  <a:lnTo>
                    <a:pt x="1988413" y="0"/>
                  </a:lnTo>
                  <a:lnTo>
                    <a:pt x="1988413" y="2568765"/>
                  </a:lnTo>
                  <a:lnTo>
                    <a:pt x="0" y="2568765"/>
                  </a:lnTo>
                  <a:lnTo>
                    <a:pt x="0" y="0"/>
                  </a:lnTo>
                  <a:close/>
                </a:path>
              </a:pathLst>
            </a:custGeom>
            <a:ln w="9525">
              <a:solidFill>
                <a:srgbClr val="000000"/>
              </a:solidFill>
            </a:ln>
          </p:spPr>
          <p:txBody>
            <a:bodyPr wrap="square" lIns="0" tIns="0" rIns="0" bIns="0" rtlCol="0"/>
            <a:lstStyle/>
            <a:p>
              <a:endParaRPr/>
            </a:p>
          </p:txBody>
        </p:sp>
        <p:pic>
          <p:nvPicPr>
            <p:cNvPr id="273" name="object 273"/>
            <p:cNvPicPr/>
            <p:nvPr/>
          </p:nvPicPr>
          <p:blipFill>
            <a:blip r:embed="rId38" cstate="print"/>
            <a:stretch>
              <a:fillRect/>
            </a:stretch>
          </p:blipFill>
          <p:spPr>
            <a:xfrm>
              <a:off x="3626749" y="2952986"/>
              <a:ext cx="1969434" cy="2547936"/>
            </a:xfrm>
            <a:prstGeom prst="rect">
              <a:avLst/>
            </a:prstGeom>
          </p:spPr>
        </p:pic>
        <p:sp>
          <p:nvSpPr>
            <p:cNvPr id="274" name="object 274"/>
            <p:cNvSpPr/>
            <p:nvPr/>
          </p:nvSpPr>
          <p:spPr>
            <a:xfrm>
              <a:off x="3621989" y="2948228"/>
              <a:ext cx="1979295" cy="2557780"/>
            </a:xfrm>
            <a:custGeom>
              <a:avLst/>
              <a:gdLst/>
              <a:ahLst/>
              <a:cxnLst/>
              <a:rect l="l" t="t" r="r" b="b"/>
              <a:pathLst>
                <a:path w="1979295" h="2557779">
                  <a:moveTo>
                    <a:pt x="0" y="0"/>
                  </a:moveTo>
                  <a:lnTo>
                    <a:pt x="1978964" y="0"/>
                  </a:lnTo>
                  <a:lnTo>
                    <a:pt x="1978964" y="2557462"/>
                  </a:lnTo>
                  <a:lnTo>
                    <a:pt x="0" y="2557462"/>
                  </a:lnTo>
                  <a:lnTo>
                    <a:pt x="0" y="0"/>
                  </a:lnTo>
                  <a:close/>
                </a:path>
              </a:pathLst>
            </a:custGeom>
            <a:ln w="9525">
              <a:solidFill>
                <a:srgbClr val="000000"/>
              </a:solidFill>
            </a:ln>
          </p:spPr>
          <p:txBody>
            <a:bodyPr wrap="square" lIns="0" tIns="0" rIns="0" bIns="0" rtlCol="0"/>
            <a:lstStyle/>
            <a:p>
              <a:endParaRPr/>
            </a:p>
          </p:txBody>
        </p:sp>
        <p:pic>
          <p:nvPicPr>
            <p:cNvPr id="275" name="object 275"/>
            <p:cNvPicPr/>
            <p:nvPr/>
          </p:nvPicPr>
          <p:blipFill>
            <a:blip r:embed="rId39" cstate="print"/>
            <a:stretch>
              <a:fillRect/>
            </a:stretch>
          </p:blipFill>
          <p:spPr>
            <a:xfrm>
              <a:off x="4288068" y="3989554"/>
              <a:ext cx="1993375" cy="2568382"/>
            </a:xfrm>
            <a:prstGeom prst="rect">
              <a:avLst/>
            </a:prstGeom>
          </p:spPr>
        </p:pic>
        <p:sp>
          <p:nvSpPr>
            <p:cNvPr id="276" name="object 276"/>
            <p:cNvSpPr/>
            <p:nvPr/>
          </p:nvSpPr>
          <p:spPr>
            <a:xfrm>
              <a:off x="4283303" y="3984790"/>
              <a:ext cx="2003425" cy="2578100"/>
            </a:xfrm>
            <a:custGeom>
              <a:avLst/>
              <a:gdLst/>
              <a:ahLst/>
              <a:cxnLst/>
              <a:rect l="l" t="t" r="r" b="b"/>
              <a:pathLst>
                <a:path w="2003425" h="2578100">
                  <a:moveTo>
                    <a:pt x="0" y="0"/>
                  </a:moveTo>
                  <a:lnTo>
                    <a:pt x="2002904" y="0"/>
                  </a:lnTo>
                  <a:lnTo>
                    <a:pt x="2002904" y="2577909"/>
                  </a:lnTo>
                  <a:lnTo>
                    <a:pt x="0" y="2577909"/>
                  </a:lnTo>
                  <a:lnTo>
                    <a:pt x="0" y="0"/>
                  </a:lnTo>
                  <a:close/>
                </a:path>
              </a:pathLst>
            </a:custGeom>
            <a:ln w="9525">
              <a:solidFill>
                <a:srgbClr val="000000"/>
              </a:solidFill>
            </a:ln>
          </p:spPr>
          <p:txBody>
            <a:bodyPr wrap="square" lIns="0" tIns="0" rIns="0" bIns="0" rtlCol="0"/>
            <a:lstStyle/>
            <a:p>
              <a:endParaRPr/>
            </a:p>
          </p:txBody>
        </p:sp>
        <p:pic>
          <p:nvPicPr>
            <p:cNvPr id="277" name="object 277"/>
            <p:cNvPicPr/>
            <p:nvPr/>
          </p:nvPicPr>
          <p:blipFill>
            <a:blip r:embed="rId40" cstate="print"/>
            <a:stretch>
              <a:fillRect/>
            </a:stretch>
          </p:blipFill>
          <p:spPr>
            <a:xfrm>
              <a:off x="5150764" y="4717999"/>
              <a:ext cx="1985954" cy="2568378"/>
            </a:xfrm>
            <a:prstGeom prst="rect">
              <a:avLst/>
            </a:prstGeom>
          </p:spPr>
        </p:pic>
        <p:sp>
          <p:nvSpPr>
            <p:cNvPr id="278" name="object 278"/>
            <p:cNvSpPr/>
            <p:nvPr/>
          </p:nvSpPr>
          <p:spPr>
            <a:xfrm>
              <a:off x="5145989" y="4713223"/>
              <a:ext cx="1995805" cy="2578100"/>
            </a:xfrm>
            <a:custGeom>
              <a:avLst/>
              <a:gdLst/>
              <a:ahLst/>
              <a:cxnLst/>
              <a:rect l="l" t="t" r="r" b="b"/>
              <a:pathLst>
                <a:path w="1995804" h="2578100">
                  <a:moveTo>
                    <a:pt x="0" y="0"/>
                  </a:moveTo>
                  <a:lnTo>
                    <a:pt x="1995487" y="0"/>
                  </a:lnTo>
                  <a:lnTo>
                    <a:pt x="1995487" y="2577909"/>
                  </a:lnTo>
                  <a:lnTo>
                    <a:pt x="0" y="2577909"/>
                  </a:lnTo>
                  <a:lnTo>
                    <a:pt x="0" y="0"/>
                  </a:lnTo>
                  <a:close/>
                </a:path>
              </a:pathLst>
            </a:custGeom>
            <a:ln w="9525">
              <a:solidFill>
                <a:srgbClr val="000000"/>
              </a:solidFill>
            </a:ln>
          </p:spPr>
          <p:txBody>
            <a:bodyPr wrap="square" lIns="0" tIns="0" rIns="0" bIns="0" rtlCol="0"/>
            <a:lstStyle/>
            <a:p>
              <a:endParaRPr/>
            </a:p>
          </p:txBody>
        </p:sp>
        <p:pic>
          <p:nvPicPr>
            <p:cNvPr id="279" name="object 279"/>
            <p:cNvPicPr/>
            <p:nvPr/>
          </p:nvPicPr>
          <p:blipFill>
            <a:blip r:embed="rId41" cstate="print"/>
            <a:stretch>
              <a:fillRect/>
            </a:stretch>
          </p:blipFill>
          <p:spPr>
            <a:xfrm>
              <a:off x="1528571" y="1636776"/>
              <a:ext cx="1481327" cy="655319"/>
            </a:xfrm>
            <a:prstGeom prst="rect">
              <a:avLst/>
            </a:prstGeom>
          </p:spPr>
        </p:pic>
        <p:pic>
          <p:nvPicPr>
            <p:cNvPr id="280" name="object 280"/>
            <p:cNvPicPr/>
            <p:nvPr/>
          </p:nvPicPr>
          <p:blipFill>
            <a:blip r:embed="rId42" cstate="print"/>
            <a:stretch>
              <a:fillRect/>
            </a:stretch>
          </p:blipFill>
          <p:spPr>
            <a:xfrm>
              <a:off x="1490472" y="1671827"/>
              <a:ext cx="1077467" cy="662939"/>
            </a:xfrm>
            <a:prstGeom prst="rect">
              <a:avLst/>
            </a:prstGeom>
          </p:spPr>
        </p:pic>
        <p:pic>
          <p:nvPicPr>
            <p:cNvPr id="281" name="object 281"/>
            <p:cNvPicPr/>
            <p:nvPr/>
          </p:nvPicPr>
          <p:blipFill>
            <a:blip r:embed="rId43" cstate="print"/>
            <a:stretch>
              <a:fillRect/>
            </a:stretch>
          </p:blipFill>
          <p:spPr>
            <a:xfrm>
              <a:off x="1587766" y="1676590"/>
              <a:ext cx="1362786" cy="537044"/>
            </a:xfrm>
            <a:prstGeom prst="rect">
              <a:avLst/>
            </a:prstGeom>
          </p:spPr>
        </p:pic>
      </p:grpSp>
      <p:sp>
        <p:nvSpPr>
          <p:cNvPr id="282" name="object 282"/>
          <p:cNvSpPr txBox="1"/>
          <p:nvPr/>
        </p:nvSpPr>
        <p:spPr>
          <a:xfrm>
            <a:off x="402382" y="1769346"/>
            <a:ext cx="2125345" cy="1394460"/>
          </a:xfrm>
          <a:prstGeom prst="rect">
            <a:avLst/>
          </a:prstGeom>
        </p:spPr>
        <p:txBody>
          <a:bodyPr vert="horz" wrap="square" lIns="0" tIns="11430" rIns="0" bIns="0" rtlCol="0">
            <a:spAutoFit/>
          </a:bodyPr>
          <a:lstStyle/>
          <a:p>
            <a:pPr marL="1303020">
              <a:lnSpc>
                <a:spcPct val="100000"/>
              </a:lnSpc>
              <a:spcBef>
                <a:spcPts val="90"/>
              </a:spcBef>
            </a:pPr>
            <a:r>
              <a:rPr sz="2050" spc="-20" dirty="0">
                <a:solidFill>
                  <a:srgbClr val="FFFFFF"/>
                </a:solidFill>
                <a:latin typeface="Arial"/>
                <a:cs typeface="Arial"/>
              </a:rPr>
              <a:t>PDFs</a:t>
            </a:r>
            <a:endParaRPr sz="2050">
              <a:latin typeface="Arial"/>
              <a:cs typeface="Arial"/>
            </a:endParaRPr>
          </a:p>
          <a:p>
            <a:pPr>
              <a:lnSpc>
                <a:spcPct val="100000"/>
              </a:lnSpc>
            </a:pPr>
            <a:endParaRPr sz="2050">
              <a:latin typeface="Arial"/>
              <a:cs typeface="Arial"/>
            </a:endParaRPr>
          </a:p>
          <a:p>
            <a:pPr>
              <a:lnSpc>
                <a:spcPct val="100000"/>
              </a:lnSpc>
              <a:spcBef>
                <a:spcPts val="1155"/>
              </a:spcBef>
            </a:pPr>
            <a:endParaRPr sz="2050">
              <a:latin typeface="Arial"/>
              <a:cs typeface="Arial"/>
            </a:endParaRPr>
          </a:p>
          <a:p>
            <a:pPr marL="12700">
              <a:lnSpc>
                <a:spcPct val="100000"/>
              </a:lnSpc>
            </a:pPr>
            <a:r>
              <a:rPr sz="2050" spc="-10" dirty="0">
                <a:solidFill>
                  <a:srgbClr val="FFFFFF"/>
                </a:solidFill>
                <a:latin typeface="Arial"/>
                <a:cs typeface="Arial"/>
              </a:rPr>
              <a:t>SPREADSHEETS</a:t>
            </a:r>
            <a:endParaRPr sz="2050">
              <a:latin typeface="Arial"/>
              <a:cs typeface="Arial"/>
            </a:endParaRPr>
          </a:p>
        </p:txBody>
      </p:sp>
      <p:grpSp>
        <p:nvGrpSpPr>
          <p:cNvPr id="283" name="object 283"/>
          <p:cNvGrpSpPr/>
          <p:nvPr/>
        </p:nvGrpSpPr>
        <p:grpSpPr>
          <a:xfrm>
            <a:off x="7801356" y="1371600"/>
            <a:ext cx="1685925" cy="699770"/>
            <a:chOff x="7801356" y="1371600"/>
            <a:chExt cx="1685925" cy="699770"/>
          </a:xfrm>
        </p:grpSpPr>
        <p:pic>
          <p:nvPicPr>
            <p:cNvPr id="284" name="object 284"/>
            <p:cNvPicPr/>
            <p:nvPr/>
          </p:nvPicPr>
          <p:blipFill>
            <a:blip r:embed="rId44" cstate="print"/>
            <a:stretch>
              <a:fillRect/>
            </a:stretch>
          </p:blipFill>
          <p:spPr>
            <a:xfrm>
              <a:off x="7801356" y="1371600"/>
              <a:ext cx="1685543" cy="656843"/>
            </a:xfrm>
            <a:prstGeom prst="rect">
              <a:avLst/>
            </a:prstGeom>
          </p:spPr>
        </p:pic>
        <p:pic>
          <p:nvPicPr>
            <p:cNvPr id="285" name="object 285"/>
            <p:cNvPicPr/>
            <p:nvPr/>
          </p:nvPicPr>
          <p:blipFill>
            <a:blip r:embed="rId45" cstate="print"/>
            <a:stretch>
              <a:fillRect/>
            </a:stretch>
          </p:blipFill>
          <p:spPr>
            <a:xfrm>
              <a:off x="8401812" y="1408176"/>
              <a:ext cx="1033271" cy="662939"/>
            </a:xfrm>
            <a:prstGeom prst="rect">
              <a:avLst/>
            </a:prstGeom>
          </p:spPr>
        </p:pic>
        <p:pic>
          <p:nvPicPr>
            <p:cNvPr id="286" name="object 286"/>
            <p:cNvPicPr/>
            <p:nvPr/>
          </p:nvPicPr>
          <p:blipFill>
            <a:blip r:embed="rId46" cstate="print"/>
            <a:stretch>
              <a:fillRect/>
            </a:stretch>
          </p:blipFill>
          <p:spPr>
            <a:xfrm>
              <a:off x="7860119" y="1412582"/>
              <a:ext cx="1567878" cy="537057"/>
            </a:xfrm>
            <a:prstGeom prst="rect">
              <a:avLst/>
            </a:prstGeom>
          </p:spPr>
        </p:pic>
      </p:grpSp>
      <p:sp>
        <p:nvSpPr>
          <p:cNvPr id="287" name="object 287"/>
          <p:cNvSpPr txBox="1"/>
          <p:nvPr/>
        </p:nvSpPr>
        <p:spPr>
          <a:xfrm>
            <a:off x="8604232" y="1505343"/>
            <a:ext cx="629285" cy="336550"/>
          </a:xfrm>
          <a:prstGeom prst="rect">
            <a:avLst/>
          </a:prstGeom>
        </p:spPr>
        <p:txBody>
          <a:bodyPr vert="horz" wrap="square" lIns="0" tIns="11430" rIns="0" bIns="0" rtlCol="0">
            <a:spAutoFit/>
          </a:bodyPr>
          <a:lstStyle/>
          <a:p>
            <a:pPr marL="12700">
              <a:lnSpc>
                <a:spcPct val="100000"/>
              </a:lnSpc>
              <a:spcBef>
                <a:spcPts val="90"/>
              </a:spcBef>
            </a:pPr>
            <a:r>
              <a:rPr sz="2050" spc="-55" dirty="0">
                <a:solidFill>
                  <a:srgbClr val="FFFFFF"/>
                </a:solidFill>
                <a:latin typeface="Arial"/>
                <a:cs typeface="Arial"/>
              </a:rPr>
              <a:t>PPTs</a:t>
            </a:r>
            <a:endParaRPr sz="2050">
              <a:latin typeface="Arial"/>
              <a:cs typeface="Arial"/>
            </a:endParaRPr>
          </a:p>
        </p:txBody>
      </p:sp>
      <p:sp>
        <p:nvSpPr>
          <p:cNvPr id="288" name="object 288"/>
          <p:cNvSpPr txBox="1">
            <a:spLocks noGrp="1"/>
          </p:cNvSpPr>
          <p:nvPr>
            <p:ph type="sldNum" sz="quarter" idx="7"/>
          </p:nvPr>
        </p:nvSpPr>
        <p:spPr>
          <a:xfrm>
            <a:off x="10085975" y="7464755"/>
            <a:ext cx="234315" cy="163827"/>
          </a:xfrm>
          <a:prstGeom prst="rect">
            <a:avLst/>
          </a:prstGeom>
        </p:spPr>
        <p:txBody>
          <a:bodyPr vert="horz" wrap="square" lIns="0" tIns="0" rIns="0" bIns="0" rtlCol="0">
            <a:spAutoFit/>
          </a:bodyPr>
          <a:lstStyle/>
          <a:p>
            <a:pPr marL="12700">
              <a:lnSpc>
                <a:spcPts val="1425"/>
              </a:lnSpc>
            </a:pPr>
            <a:r>
              <a:rPr sz="1000" spc="-25" dirty="0">
                <a:solidFill>
                  <a:schemeClr val="bg1"/>
                </a:solidFill>
              </a:rPr>
              <a:t>5</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3340735" marR="5080" indent="332105">
              <a:lnSpc>
                <a:spcPct val="100699"/>
              </a:lnSpc>
              <a:spcBef>
                <a:spcPts val="100"/>
              </a:spcBef>
            </a:pPr>
            <a:r>
              <a:rPr sz="2700" dirty="0">
                <a:solidFill>
                  <a:srgbClr val="C8AC61"/>
                </a:solidFill>
              </a:rPr>
              <a:t>Customer</a:t>
            </a:r>
            <a:r>
              <a:rPr sz="2700" spc="-170" dirty="0">
                <a:solidFill>
                  <a:srgbClr val="C8AC61"/>
                </a:solidFill>
              </a:rPr>
              <a:t> </a:t>
            </a:r>
            <a:r>
              <a:rPr sz="2700" dirty="0">
                <a:solidFill>
                  <a:srgbClr val="C8AC61"/>
                </a:solidFill>
              </a:rPr>
              <a:t>Analysis</a:t>
            </a:r>
            <a:r>
              <a:rPr sz="2700" spc="-20" dirty="0">
                <a:solidFill>
                  <a:srgbClr val="C8AC61"/>
                </a:solidFill>
              </a:rPr>
              <a:t> </a:t>
            </a:r>
            <a:r>
              <a:rPr sz="2700" dirty="0">
                <a:solidFill>
                  <a:srgbClr val="C8AC61"/>
                </a:solidFill>
              </a:rPr>
              <a:t>Report</a:t>
            </a:r>
            <a:r>
              <a:rPr sz="2700" spc="-40" dirty="0">
                <a:solidFill>
                  <a:srgbClr val="C8AC61"/>
                </a:solidFill>
              </a:rPr>
              <a:t> </a:t>
            </a:r>
            <a:r>
              <a:rPr sz="2700" spc="-50" dirty="0">
                <a:solidFill>
                  <a:srgbClr val="C8AC61"/>
                </a:solidFill>
              </a:rPr>
              <a:t>&amp; </a:t>
            </a:r>
            <a:r>
              <a:rPr sz="2700" dirty="0">
                <a:solidFill>
                  <a:srgbClr val="C8AC61"/>
                </a:solidFill>
              </a:rPr>
              <a:t>Engagement</a:t>
            </a:r>
            <a:r>
              <a:rPr sz="2700" spc="-60" dirty="0">
                <a:solidFill>
                  <a:srgbClr val="C8AC61"/>
                </a:solidFill>
              </a:rPr>
              <a:t> </a:t>
            </a:r>
            <a:r>
              <a:rPr sz="2700" dirty="0">
                <a:solidFill>
                  <a:srgbClr val="C8AC61"/>
                </a:solidFill>
              </a:rPr>
              <a:t>(CARE)</a:t>
            </a:r>
            <a:r>
              <a:rPr sz="2700" spc="-50" dirty="0">
                <a:solidFill>
                  <a:srgbClr val="C8AC61"/>
                </a:solidFill>
              </a:rPr>
              <a:t> </a:t>
            </a:r>
            <a:r>
              <a:rPr sz="2700" spc="-10" dirty="0">
                <a:solidFill>
                  <a:srgbClr val="C8AC61"/>
                </a:solidFill>
              </a:rPr>
              <a:t>Summaries</a:t>
            </a:r>
            <a:endParaRPr sz="2700"/>
          </a:p>
        </p:txBody>
      </p:sp>
      <p:sp>
        <p:nvSpPr>
          <p:cNvPr id="4" name="object 4"/>
          <p:cNvSpPr txBox="1">
            <a:spLocks noGrp="1"/>
          </p:cNvSpPr>
          <p:nvPr>
            <p:ph type="sldNum" sz="quarter" idx="7"/>
          </p:nvPr>
        </p:nvSpPr>
        <p:spPr>
          <a:xfrm>
            <a:off x="10085975" y="7464755"/>
            <a:ext cx="234315" cy="163827"/>
          </a:xfrm>
          <a:prstGeom prst="rect">
            <a:avLst/>
          </a:prstGeom>
        </p:spPr>
        <p:txBody>
          <a:bodyPr vert="horz" wrap="square" lIns="0" tIns="0" rIns="0" bIns="0" rtlCol="0">
            <a:spAutoFit/>
          </a:bodyPr>
          <a:lstStyle/>
          <a:p>
            <a:pPr marL="12700">
              <a:lnSpc>
                <a:spcPts val="1425"/>
              </a:lnSpc>
            </a:pPr>
            <a:r>
              <a:rPr sz="1000" spc="-25" dirty="0">
                <a:solidFill>
                  <a:schemeClr val="bg1"/>
                </a:solidFill>
              </a:rPr>
              <a:t>6</a:t>
            </a:r>
          </a:p>
        </p:txBody>
      </p:sp>
      <p:sp>
        <p:nvSpPr>
          <p:cNvPr id="3" name="object 3"/>
          <p:cNvSpPr txBox="1"/>
          <p:nvPr/>
        </p:nvSpPr>
        <p:spPr>
          <a:xfrm>
            <a:off x="2203800" y="1381278"/>
            <a:ext cx="6514465" cy="5725160"/>
          </a:xfrm>
          <a:prstGeom prst="rect">
            <a:avLst/>
          </a:prstGeom>
        </p:spPr>
        <p:txBody>
          <a:bodyPr vert="horz" wrap="square" lIns="0" tIns="14604" rIns="0" bIns="0" rtlCol="0">
            <a:spAutoFit/>
          </a:bodyPr>
          <a:lstStyle/>
          <a:p>
            <a:pPr marL="12700">
              <a:lnSpc>
                <a:spcPct val="100000"/>
              </a:lnSpc>
              <a:spcBef>
                <a:spcPts val="114"/>
              </a:spcBef>
            </a:pPr>
            <a:r>
              <a:rPr sz="1550" b="1" spc="100" dirty="0">
                <a:latin typeface="Calibri"/>
                <a:cs typeface="Calibri"/>
              </a:rPr>
              <a:t>Customer</a:t>
            </a:r>
            <a:r>
              <a:rPr sz="1550" b="1" spc="-15" dirty="0">
                <a:latin typeface="Calibri"/>
                <a:cs typeface="Calibri"/>
              </a:rPr>
              <a:t> </a:t>
            </a:r>
            <a:r>
              <a:rPr sz="1550" b="1" spc="95" dirty="0">
                <a:latin typeface="Calibri"/>
                <a:cs typeface="Calibri"/>
              </a:rPr>
              <a:t>Service</a:t>
            </a:r>
            <a:r>
              <a:rPr sz="1550" b="1" spc="-25" dirty="0">
                <a:latin typeface="Calibri"/>
                <a:cs typeface="Calibri"/>
              </a:rPr>
              <a:t> </a:t>
            </a:r>
            <a:r>
              <a:rPr sz="1550" b="1" spc="75" dirty="0">
                <a:latin typeface="Calibri"/>
                <a:cs typeface="Calibri"/>
              </a:rPr>
              <a:t>Analytics</a:t>
            </a:r>
            <a:endParaRPr sz="1550" dirty="0">
              <a:latin typeface="Calibri"/>
              <a:cs typeface="Calibri"/>
            </a:endParaRPr>
          </a:p>
          <a:p>
            <a:pPr marL="12700" marR="5080">
              <a:lnSpc>
                <a:spcPct val="121300"/>
              </a:lnSpc>
              <a:spcBef>
                <a:spcPts val="950"/>
              </a:spcBef>
            </a:pPr>
            <a:r>
              <a:rPr sz="1300" spc="50" dirty="0">
                <a:latin typeface="Calibri"/>
                <a:cs typeface="Calibri"/>
              </a:rPr>
              <a:t>Our</a:t>
            </a:r>
            <a:r>
              <a:rPr sz="1300" spc="15" dirty="0">
                <a:latin typeface="Calibri"/>
                <a:cs typeface="Calibri"/>
              </a:rPr>
              <a:t> </a:t>
            </a:r>
            <a:r>
              <a:rPr sz="1300" spc="45" dirty="0">
                <a:latin typeface="Calibri"/>
                <a:cs typeface="Calibri"/>
              </a:rPr>
              <a:t>Analyst</a:t>
            </a:r>
            <a:r>
              <a:rPr sz="1300" spc="15" dirty="0">
                <a:latin typeface="Calibri"/>
                <a:cs typeface="Calibri"/>
              </a:rPr>
              <a:t> </a:t>
            </a:r>
            <a:r>
              <a:rPr sz="1300" spc="20" dirty="0">
                <a:latin typeface="Calibri"/>
                <a:cs typeface="Calibri"/>
              </a:rPr>
              <a:t>will</a:t>
            </a:r>
            <a:r>
              <a:rPr sz="1300" spc="40" dirty="0">
                <a:latin typeface="Calibri"/>
                <a:cs typeface="Calibri"/>
              </a:rPr>
              <a:t> </a:t>
            </a:r>
            <a:r>
              <a:rPr sz="1300" spc="65" dirty="0">
                <a:latin typeface="Calibri"/>
                <a:cs typeface="Calibri"/>
              </a:rPr>
              <a:t>compile</a:t>
            </a:r>
            <a:r>
              <a:rPr sz="1300" spc="25" dirty="0">
                <a:latin typeface="Calibri"/>
                <a:cs typeface="Calibri"/>
              </a:rPr>
              <a:t> </a:t>
            </a:r>
            <a:r>
              <a:rPr sz="1300" spc="20" dirty="0">
                <a:latin typeface="Calibri"/>
                <a:cs typeface="Calibri"/>
              </a:rPr>
              <a:t>information from</a:t>
            </a:r>
            <a:r>
              <a:rPr sz="1300" spc="15" dirty="0">
                <a:latin typeface="Calibri"/>
                <a:cs typeface="Calibri"/>
              </a:rPr>
              <a:t> </a:t>
            </a:r>
            <a:r>
              <a:rPr sz="1300" spc="60" dirty="0">
                <a:latin typeface="Calibri"/>
                <a:cs typeface="Calibri"/>
              </a:rPr>
              <a:t>customer</a:t>
            </a:r>
            <a:r>
              <a:rPr sz="1300" spc="15" dirty="0">
                <a:latin typeface="Calibri"/>
                <a:cs typeface="Calibri"/>
              </a:rPr>
              <a:t> </a:t>
            </a:r>
            <a:r>
              <a:rPr sz="1300" spc="20" dirty="0">
                <a:latin typeface="Calibri"/>
                <a:cs typeface="Calibri"/>
              </a:rPr>
              <a:t>interactions</a:t>
            </a:r>
            <a:r>
              <a:rPr sz="1300" spc="30" dirty="0">
                <a:latin typeface="Calibri"/>
                <a:cs typeface="Calibri"/>
              </a:rPr>
              <a:t> </a:t>
            </a:r>
            <a:r>
              <a:rPr sz="1300" spc="20" dirty="0">
                <a:latin typeface="Calibri"/>
                <a:cs typeface="Calibri"/>
              </a:rPr>
              <a:t>with</a:t>
            </a:r>
            <a:r>
              <a:rPr sz="1300" spc="40" dirty="0">
                <a:latin typeface="Calibri"/>
                <a:cs typeface="Calibri"/>
              </a:rPr>
              <a:t> </a:t>
            </a:r>
            <a:r>
              <a:rPr sz="1300" spc="20" dirty="0">
                <a:latin typeface="Calibri"/>
                <a:cs typeface="Calibri"/>
              </a:rPr>
              <a:t>the</a:t>
            </a:r>
            <a:r>
              <a:rPr sz="1300" spc="25" dirty="0">
                <a:latin typeface="Calibri"/>
                <a:cs typeface="Calibri"/>
              </a:rPr>
              <a:t> </a:t>
            </a:r>
            <a:r>
              <a:rPr sz="1300" spc="90" dirty="0">
                <a:latin typeface="Calibri"/>
                <a:cs typeface="Calibri"/>
              </a:rPr>
              <a:t>DLA</a:t>
            </a:r>
            <a:r>
              <a:rPr sz="1300" spc="20" dirty="0">
                <a:latin typeface="Calibri"/>
                <a:cs typeface="Calibri"/>
              </a:rPr>
              <a:t> </a:t>
            </a:r>
            <a:r>
              <a:rPr sz="1300" spc="60" dirty="0">
                <a:latin typeface="Calibri"/>
                <a:cs typeface="Calibri"/>
              </a:rPr>
              <a:t>Customer </a:t>
            </a:r>
            <a:r>
              <a:rPr sz="1300" spc="10" dirty="0">
                <a:latin typeface="Calibri"/>
                <a:cs typeface="Calibri"/>
              </a:rPr>
              <a:t>Interaction</a:t>
            </a:r>
            <a:r>
              <a:rPr sz="1300" spc="80" dirty="0">
                <a:latin typeface="Calibri"/>
                <a:cs typeface="Calibri"/>
              </a:rPr>
              <a:t> </a:t>
            </a:r>
            <a:r>
              <a:rPr sz="1300" spc="60" dirty="0">
                <a:latin typeface="Calibri"/>
                <a:cs typeface="Calibri"/>
              </a:rPr>
              <a:t>Center </a:t>
            </a:r>
            <a:r>
              <a:rPr sz="1300" spc="95" dirty="0">
                <a:latin typeface="Calibri"/>
                <a:cs typeface="Calibri"/>
              </a:rPr>
              <a:t>(CIC)</a:t>
            </a:r>
            <a:r>
              <a:rPr sz="1300" spc="55" dirty="0">
                <a:latin typeface="Calibri"/>
                <a:cs typeface="Calibri"/>
              </a:rPr>
              <a:t> and</a:t>
            </a:r>
            <a:r>
              <a:rPr sz="1300" spc="65" dirty="0">
                <a:latin typeface="Calibri"/>
                <a:cs typeface="Calibri"/>
              </a:rPr>
              <a:t> </a:t>
            </a:r>
            <a:r>
              <a:rPr sz="1300" spc="10" dirty="0">
                <a:latin typeface="Calibri"/>
                <a:cs typeface="Calibri"/>
              </a:rPr>
              <a:t>other</a:t>
            </a:r>
            <a:r>
              <a:rPr sz="1300" spc="55" dirty="0">
                <a:latin typeface="Calibri"/>
                <a:cs typeface="Calibri"/>
              </a:rPr>
              <a:t> </a:t>
            </a:r>
            <a:r>
              <a:rPr sz="1300" spc="90" dirty="0">
                <a:latin typeface="Calibri"/>
                <a:cs typeface="Calibri"/>
              </a:rPr>
              <a:t>DLA</a:t>
            </a:r>
            <a:r>
              <a:rPr sz="1300" spc="65" dirty="0">
                <a:latin typeface="Calibri"/>
                <a:cs typeface="Calibri"/>
              </a:rPr>
              <a:t> </a:t>
            </a:r>
            <a:r>
              <a:rPr sz="1300" spc="10" dirty="0">
                <a:latin typeface="Calibri"/>
                <a:cs typeface="Calibri"/>
              </a:rPr>
              <a:t>forward</a:t>
            </a:r>
            <a:r>
              <a:rPr sz="1300" spc="80" dirty="0">
                <a:latin typeface="Calibri"/>
                <a:cs typeface="Calibri"/>
              </a:rPr>
              <a:t> </a:t>
            </a:r>
            <a:r>
              <a:rPr sz="1300" spc="10" dirty="0">
                <a:latin typeface="Calibri"/>
                <a:cs typeface="Calibri"/>
              </a:rPr>
              <a:t>facing</a:t>
            </a:r>
            <a:r>
              <a:rPr sz="1300" spc="60" dirty="0">
                <a:latin typeface="Calibri"/>
                <a:cs typeface="Calibri"/>
              </a:rPr>
              <a:t> </a:t>
            </a:r>
            <a:r>
              <a:rPr sz="1300" spc="10" dirty="0">
                <a:latin typeface="Calibri"/>
                <a:cs typeface="Calibri"/>
              </a:rPr>
              <a:t>entities</a:t>
            </a:r>
            <a:r>
              <a:rPr sz="1300" spc="70" dirty="0">
                <a:latin typeface="Calibri"/>
                <a:cs typeface="Calibri"/>
              </a:rPr>
              <a:t> </a:t>
            </a:r>
            <a:r>
              <a:rPr sz="1300" spc="55" dirty="0">
                <a:latin typeface="Calibri"/>
                <a:cs typeface="Calibri"/>
              </a:rPr>
              <a:t>and</a:t>
            </a:r>
            <a:r>
              <a:rPr sz="1300" spc="75" dirty="0">
                <a:latin typeface="Calibri"/>
                <a:cs typeface="Calibri"/>
              </a:rPr>
              <a:t> </a:t>
            </a:r>
            <a:r>
              <a:rPr sz="1300" spc="10" dirty="0">
                <a:latin typeface="Calibri"/>
                <a:cs typeface="Calibri"/>
              </a:rPr>
              <a:t>derive</a:t>
            </a:r>
            <a:r>
              <a:rPr sz="1300" spc="70" dirty="0">
                <a:latin typeface="Calibri"/>
                <a:cs typeface="Calibri"/>
              </a:rPr>
              <a:t> </a:t>
            </a:r>
            <a:r>
              <a:rPr sz="1300" spc="60" dirty="0">
                <a:latin typeface="Calibri"/>
                <a:cs typeface="Calibri"/>
              </a:rPr>
              <a:t>Customer Analysis</a:t>
            </a:r>
            <a:r>
              <a:rPr sz="1300" spc="35" dirty="0">
                <a:latin typeface="Calibri"/>
                <a:cs typeface="Calibri"/>
              </a:rPr>
              <a:t> </a:t>
            </a:r>
            <a:r>
              <a:rPr sz="1300" spc="55" dirty="0">
                <a:latin typeface="Calibri"/>
                <a:cs typeface="Calibri"/>
              </a:rPr>
              <a:t>and</a:t>
            </a:r>
            <a:r>
              <a:rPr sz="1300" spc="30" dirty="0">
                <a:latin typeface="Calibri"/>
                <a:cs typeface="Calibri"/>
              </a:rPr>
              <a:t> </a:t>
            </a:r>
            <a:r>
              <a:rPr sz="1300" spc="45" dirty="0">
                <a:latin typeface="Calibri"/>
                <a:cs typeface="Calibri"/>
              </a:rPr>
              <a:t>Engagement</a:t>
            </a:r>
            <a:r>
              <a:rPr sz="1300" spc="25" dirty="0">
                <a:latin typeface="Calibri"/>
                <a:cs typeface="Calibri"/>
              </a:rPr>
              <a:t> </a:t>
            </a:r>
            <a:r>
              <a:rPr sz="1300" spc="75" dirty="0">
                <a:latin typeface="Calibri"/>
                <a:cs typeface="Calibri"/>
              </a:rPr>
              <a:t>Summaries</a:t>
            </a:r>
            <a:r>
              <a:rPr sz="1300" spc="35" dirty="0">
                <a:latin typeface="Calibri"/>
                <a:cs typeface="Calibri"/>
              </a:rPr>
              <a:t> </a:t>
            </a:r>
            <a:r>
              <a:rPr sz="1300" spc="85" dirty="0">
                <a:latin typeface="Calibri"/>
                <a:cs typeface="Calibri"/>
              </a:rPr>
              <a:t>(CARES)</a:t>
            </a:r>
            <a:r>
              <a:rPr sz="1300" spc="25" dirty="0">
                <a:latin typeface="Calibri"/>
                <a:cs typeface="Calibri"/>
              </a:rPr>
              <a:t> </a:t>
            </a:r>
            <a:r>
              <a:rPr sz="1300" dirty="0">
                <a:latin typeface="Calibri"/>
                <a:cs typeface="Calibri"/>
              </a:rPr>
              <a:t>or</a:t>
            </a:r>
            <a:r>
              <a:rPr sz="1300" spc="25" dirty="0">
                <a:latin typeface="Calibri"/>
                <a:cs typeface="Calibri"/>
              </a:rPr>
              <a:t> </a:t>
            </a:r>
            <a:r>
              <a:rPr sz="1300" dirty="0">
                <a:latin typeface="Calibri"/>
                <a:cs typeface="Calibri"/>
              </a:rPr>
              <a:t>other</a:t>
            </a:r>
            <a:r>
              <a:rPr sz="1300" spc="25" dirty="0">
                <a:latin typeface="Calibri"/>
                <a:cs typeface="Calibri"/>
              </a:rPr>
              <a:t> </a:t>
            </a:r>
            <a:r>
              <a:rPr sz="1300" spc="60" dirty="0">
                <a:latin typeface="Calibri"/>
                <a:cs typeface="Calibri"/>
              </a:rPr>
              <a:t>specialized</a:t>
            </a:r>
            <a:r>
              <a:rPr sz="1300" spc="30" dirty="0">
                <a:latin typeface="Calibri"/>
                <a:cs typeface="Calibri"/>
              </a:rPr>
              <a:t> </a:t>
            </a:r>
            <a:r>
              <a:rPr sz="1300" dirty="0">
                <a:latin typeface="Calibri"/>
                <a:cs typeface="Calibri"/>
              </a:rPr>
              <a:t>reports</a:t>
            </a:r>
            <a:r>
              <a:rPr sz="1300" spc="35" dirty="0">
                <a:latin typeface="Calibri"/>
                <a:cs typeface="Calibri"/>
              </a:rPr>
              <a:t> </a:t>
            </a:r>
            <a:r>
              <a:rPr sz="1300" spc="70" dirty="0">
                <a:latin typeface="Calibri"/>
                <a:cs typeface="Calibri"/>
              </a:rPr>
              <a:t>based</a:t>
            </a:r>
            <a:r>
              <a:rPr sz="1300" spc="30" dirty="0">
                <a:latin typeface="Calibri"/>
                <a:cs typeface="Calibri"/>
              </a:rPr>
              <a:t> </a:t>
            </a:r>
            <a:r>
              <a:rPr sz="1300" dirty="0">
                <a:latin typeface="Calibri"/>
                <a:cs typeface="Calibri"/>
              </a:rPr>
              <a:t>on</a:t>
            </a:r>
            <a:r>
              <a:rPr sz="1300" spc="30" dirty="0">
                <a:latin typeface="Calibri"/>
                <a:cs typeface="Calibri"/>
              </a:rPr>
              <a:t> </a:t>
            </a:r>
            <a:r>
              <a:rPr sz="1300" spc="-20" dirty="0">
                <a:latin typeface="Calibri"/>
                <a:cs typeface="Calibri"/>
              </a:rPr>
              <a:t>your </a:t>
            </a:r>
            <a:r>
              <a:rPr sz="1300" spc="60" dirty="0">
                <a:latin typeface="Calibri"/>
                <a:cs typeface="Calibri"/>
              </a:rPr>
              <a:t>needs.</a:t>
            </a:r>
            <a:r>
              <a:rPr sz="1300" spc="45" dirty="0">
                <a:latin typeface="Calibri"/>
                <a:cs typeface="Calibri"/>
              </a:rPr>
              <a:t> </a:t>
            </a:r>
            <a:r>
              <a:rPr sz="1300" spc="50" dirty="0">
                <a:latin typeface="Calibri"/>
                <a:cs typeface="Calibri"/>
              </a:rPr>
              <a:t>Here</a:t>
            </a:r>
            <a:r>
              <a:rPr sz="1300" spc="45" dirty="0">
                <a:latin typeface="Calibri"/>
                <a:cs typeface="Calibri"/>
              </a:rPr>
              <a:t> </a:t>
            </a:r>
            <a:r>
              <a:rPr sz="1300" dirty="0">
                <a:latin typeface="Calibri"/>
                <a:cs typeface="Calibri"/>
              </a:rPr>
              <a:t>are</a:t>
            </a:r>
            <a:r>
              <a:rPr sz="1300" spc="45" dirty="0">
                <a:latin typeface="Calibri"/>
                <a:cs typeface="Calibri"/>
              </a:rPr>
              <a:t> </a:t>
            </a:r>
            <a:r>
              <a:rPr sz="1300" spc="80" dirty="0">
                <a:latin typeface="Calibri"/>
                <a:cs typeface="Calibri"/>
              </a:rPr>
              <a:t>a</a:t>
            </a:r>
            <a:r>
              <a:rPr sz="1300" spc="40" dirty="0">
                <a:latin typeface="Calibri"/>
                <a:cs typeface="Calibri"/>
              </a:rPr>
              <a:t> </a:t>
            </a:r>
            <a:r>
              <a:rPr sz="1300" dirty="0">
                <a:latin typeface="Calibri"/>
                <a:cs typeface="Calibri"/>
              </a:rPr>
              <a:t>few</a:t>
            </a:r>
            <a:r>
              <a:rPr sz="1300" spc="40" dirty="0">
                <a:latin typeface="Calibri"/>
                <a:cs typeface="Calibri"/>
              </a:rPr>
              <a:t> </a:t>
            </a:r>
            <a:r>
              <a:rPr sz="1300" dirty="0">
                <a:latin typeface="Calibri"/>
                <a:cs typeface="Calibri"/>
              </a:rPr>
              <a:t>key</a:t>
            </a:r>
            <a:r>
              <a:rPr sz="1300" spc="40" dirty="0">
                <a:latin typeface="Calibri"/>
                <a:cs typeface="Calibri"/>
              </a:rPr>
              <a:t> </a:t>
            </a:r>
            <a:r>
              <a:rPr sz="1300" spc="55" dirty="0">
                <a:latin typeface="Calibri"/>
                <a:cs typeface="Calibri"/>
              </a:rPr>
              <a:t>questions</a:t>
            </a:r>
            <a:r>
              <a:rPr sz="1300" spc="45" dirty="0">
                <a:latin typeface="Calibri"/>
                <a:cs typeface="Calibri"/>
              </a:rPr>
              <a:t> </a:t>
            </a:r>
            <a:r>
              <a:rPr sz="1300" dirty="0">
                <a:latin typeface="Calibri"/>
                <a:cs typeface="Calibri"/>
              </a:rPr>
              <a:t>our</a:t>
            </a:r>
            <a:r>
              <a:rPr sz="1300" spc="35" dirty="0">
                <a:latin typeface="Calibri"/>
                <a:cs typeface="Calibri"/>
              </a:rPr>
              <a:t> </a:t>
            </a:r>
            <a:r>
              <a:rPr sz="1300" dirty="0">
                <a:latin typeface="Calibri"/>
                <a:cs typeface="Calibri"/>
              </a:rPr>
              <a:t>reports</a:t>
            </a:r>
            <a:r>
              <a:rPr sz="1300" spc="45" dirty="0">
                <a:latin typeface="Calibri"/>
                <a:cs typeface="Calibri"/>
              </a:rPr>
              <a:t> </a:t>
            </a:r>
            <a:r>
              <a:rPr sz="1300" spc="85" dirty="0">
                <a:latin typeface="Calibri"/>
                <a:cs typeface="Calibri"/>
              </a:rPr>
              <a:t>can</a:t>
            </a:r>
            <a:r>
              <a:rPr sz="1300" spc="40" dirty="0">
                <a:latin typeface="Calibri"/>
                <a:cs typeface="Calibri"/>
              </a:rPr>
              <a:t> </a:t>
            </a:r>
            <a:r>
              <a:rPr sz="1300" dirty="0">
                <a:latin typeface="Calibri"/>
                <a:cs typeface="Calibri"/>
              </a:rPr>
              <a:t>help</a:t>
            </a:r>
            <a:r>
              <a:rPr sz="1300" spc="40" dirty="0">
                <a:latin typeface="Calibri"/>
                <a:cs typeface="Calibri"/>
              </a:rPr>
              <a:t> </a:t>
            </a:r>
            <a:r>
              <a:rPr sz="1300" dirty="0">
                <a:latin typeface="Calibri"/>
                <a:cs typeface="Calibri"/>
              </a:rPr>
              <a:t>to</a:t>
            </a:r>
            <a:r>
              <a:rPr sz="1300" spc="40" dirty="0">
                <a:latin typeface="Calibri"/>
                <a:cs typeface="Calibri"/>
              </a:rPr>
              <a:t> </a:t>
            </a:r>
            <a:r>
              <a:rPr sz="1300" spc="35" dirty="0">
                <a:latin typeface="Calibri"/>
                <a:cs typeface="Calibri"/>
              </a:rPr>
              <a:t>answer:</a:t>
            </a:r>
            <a:endParaRPr sz="1300" dirty="0">
              <a:latin typeface="Calibri"/>
              <a:cs typeface="Calibri"/>
            </a:endParaRPr>
          </a:p>
          <a:p>
            <a:pPr marL="522605" indent="-255270">
              <a:lnSpc>
                <a:spcPct val="100000"/>
              </a:lnSpc>
              <a:spcBef>
                <a:spcPts val="1320"/>
              </a:spcBef>
              <a:buFont typeface="Symbol"/>
              <a:buChar char=""/>
              <a:tabLst>
                <a:tab pos="522605" algn="l"/>
              </a:tabLst>
            </a:pPr>
            <a:r>
              <a:rPr sz="1300" dirty="0">
                <a:latin typeface="Calibri"/>
                <a:cs typeface="Calibri"/>
              </a:rPr>
              <a:t>Who</a:t>
            </a:r>
            <a:r>
              <a:rPr sz="1300" spc="30" dirty="0">
                <a:latin typeface="Calibri"/>
                <a:cs typeface="Calibri"/>
              </a:rPr>
              <a:t> </a:t>
            </a:r>
            <a:r>
              <a:rPr sz="1300" spc="75" dirty="0">
                <a:latin typeface="Calibri"/>
                <a:cs typeface="Calibri"/>
              </a:rPr>
              <a:t>is</a:t>
            </a:r>
            <a:r>
              <a:rPr sz="1300" spc="35" dirty="0">
                <a:latin typeface="Calibri"/>
                <a:cs typeface="Calibri"/>
              </a:rPr>
              <a:t> </a:t>
            </a:r>
            <a:r>
              <a:rPr sz="1300" spc="50" dirty="0">
                <a:latin typeface="Calibri"/>
                <a:cs typeface="Calibri"/>
              </a:rPr>
              <a:t>calling</a:t>
            </a:r>
            <a:r>
              <a:rPr sz="1300" spc="45" dirty="0">
                <a:latin typeface="Calibri"/>
                <a:cs typeface="Calibri"/>
              </a:rPr>
              <a:t> </a:t>
            </a:r>
            <a:r>
              <a:rPr sz="1300" spc="55" dirty="0">
                <a:latin typeface="Calibri"/>
                <a:cs typeface="Calibri"/>
              </a:rPr>
              <a:t>and</a:t>
            </a:r>
            <a:r>
              <a:rPr sz="1300" spc="30" dirty="0">
                <a:latin typeface="Calibri"/>
                <a:cs typeface="Calibri"/>
              </a:rPr>
              <a:t> </a:t>
            </a:r>
            <a:r>
              <a:rPr sz="1300" dirty="0">
                <a:latin typeface="Calibri"/>
                <a:cs typeface="Calibri"/>
              </a:rPr>
              <a:t>what</a:t>
            </a:r>
            <a:r>
              <a:rPr sz="1300" spc="45" dirty="0">
                <a:latin typeface="Calibri"/>
                <a:cs typeface="Calibri"/>
              </a:rPr>
              <a:t> </a:t>
            </a:r>
            <a:r>
              <a:rPr sz="1300" dirty="0">
                <a:latin typeface="Calibri"/>
                <a:cs typeface="Calibri"/>
              </a:rPr>
              <a:t>are</a:t>
            </a:r>
            <a:r>
              <a:rPr sz="1300" spc="40" dirty="0">
                <a:latin typeface="Calibri"/>
                <a:cs typeface="Calibri"/>
              </a:rPr>
              <a:t> </a:t>
            </a:r>
            <a:r>
              <a:rPr sz="1300" dirty="0">
                <a:latin typeface="Calibri"/>
                <a:cs typeface="Calibri"/>
              </a:rPr>
              <a:t>they</a:t>
            </a:r>
            <a:r>
              <a:rPr sz="1300" spc="30" dirty="0">
                <a:latin typeface="Calibri"/>
                <a:cs typeface="Calibri"/>
              </a:rPr>
              <a:t> </a:t>
            </a:r>
            <a:r>
              <a:rPr sz="1300" spc="55" dirty="0">
                <a:latin typeface="Calibri"/>
                <a:cs typeface="Calibri"/>
              </a:rPr>
              <a:t>calling</a:t>
            </a:r>
            <a:r>
              <a:rPr sz="1300" spc="25" dirty="0">
                <a:latin typeface="Calibri"/>
                <a:cs typeface="Calibri"/>
              </a:rPr>
              <a:t> </a:t>
            </a:r>
            <a:r>
              <a:rPr sz="1300" spc="-10" dirty="0">
                <a:latin typeface="Calibri"/>
                <a:cs typeface="Calibri"/>
              </a:rPr>
              <a:t>about?</a:t>
            </a:r>
            <a:endParaRPr sz="1300" dirty="0">
              <a:latin typeface="Calibri"/>
              <a:cs typeface="Calibri"/>
            </a:endParaRPr>
          </a:p>
          <a:p>
            <a:pPr marL="522605" indent="-255270">
              <a:lnSpc>
                <a:spcPct val="100000"/>
              </a:lnSpc>
              <a:spcBef>
                <a:spcPts val="420"/>
              </a:spcBef>
              <a:buFont typeface="Symbol"/>
              <a:buChar char=""/>
              <a:tabLst>
                <a:tab pos="522605" algn="l"/>
              </a:tabLst>
            </a:pPr>
            <a:r>
              <a:rPr sz="1300" dirty="0">
                <a:latin typeface="Calibri"/>
                <a:cs typeface="Calibri"/>
              </a:rPr>
              <a:t>What</a:t>
            </a:r>
            <a:r>
              <a:rPr sz="1300" spc="60" dirty="0">
                <a:latin typeface="Calibri"/>
                <a:cs typeface="Calibri"/>
              </a:rPr>
              <a:t> </a:t>
            </a:r>
            <a:r>
              <a:rPr sz="1300" spc="90" dirty="0">
                <a:latin typeface="Calibri"/>
                <a:cs typeface="Calibri"/>
              </a:rPr>
              <a:t>DLA</a:t>
            </a:r>
            <a:r>
              <a:rPr sz="1300" spc="95" dirty="0">
                <a:latin typeface="Calibri"/>
                <a:cs typeface="Calibri"/>
              </a:rPr>
              <a:t> </a:t>
            </a:r>
            <a:r>
              <a:rPr sz="1300" dirty="0">
                <a:latin typeface="Calibri"/>
                <a:cs typeface="Calibri"/>
              </a:rPr>
              <a:t>training</a:t>
            </a:r>
            <a:r>
              <a:rPr sz="1300" spc="65" dirty="0">
                <a:latin typeface="Calibri"/>
                <a:cs typeface="Calibri"/>
              </a:rPr>
              <a:t> </a:t>
            </a:r>
            <a:r>
              <a:rPr sz="1300" spc="70" dirty="0">
                <a:latin typeface="Calibri"/>
                <a:cs typeface="Calibri"/>
              </a:rPr>
              <a:t>could</a:t>
            </a:r>
            <a:r>
              <a:rPr sz="1300" spc="80" dirty="0">
                <a:latin typeface="Calibri"/>
                <a:cs typeface="Calibri"/>
              </a:rPr>
              <a:t> </a:t>
            </a:r>
            <a:r>
              <a:rPr sz="1300" dirty="0">
                <a:latin typeface="Calibri"/>
                <a:cs typeface="Calibri"/>
              </a:rPr>
              <a:t>benefit</a:t>
            </a:r>
            <a:r>
              <a:rPr sz="1300" spc="65" dirty="0">
                <a:latin typeface="Calibri"/>
                <a:cs typeface="Calibri"/>
              </a:rPr>
              <a:t> </a:t>
            </a:r>
            <a:r>
              <a:rPr sz="1300" dirty="0">
                <a:latin typeface="Calibri"/>
                <a:cs typeface="Calibri"/>
              </a:rPr>
              <a:t>your</a:t>
            </a:r>
            <a:r>
              <a:rPr sz="1300" spc="65" dirty="0">
                <a:latin typeface="Calibri"/>
                <a:cs typeface="Calibri"/>
              </a:rPr>
              <a:t> </a:t>
            </a:r>
            <a:r>
              <a:rPr sz="1300" spc="55" dirty="0">
                <a:latin typeface="Calibri"/>
                <a:cs typeface="Calibri"/>
              </a:rPr>
              <a:t>customers?</a:t>
            </a:r>
            <a:endParaRPr sz="1300" dirty="0">
              <a:latin typeface="Calibri"/>
              <a:cs typeface="Calibri"/>
            </a:endParaRPr>
          </a:p>
          <a:p>
            <a:pPr marL="522605" indent="-255270">
              <a:lnSpc>
                <a:spcPct val="100000"/>
              </a:lnSpc>
              <a:spcBef>
                <a:spcPts val="420"/>
              </a:spcBef>
              <a:buFont typeface="Symbol"/>
              <a:buChar char=""/>
              <a:tabLst>
                <a:tab pos="522605" algn="l"/>
              </a:tabLst>
            </a:pPr>
            <a:r>
              <a:rPr sz="1300" spc="65" dirty="0">
                <a:latin typeface="Calibri"/>
                <a:cs typeface="Calibri"/>
              </a:rPr>
              <a:t>How</a:t>
            </a:r>
            <a:r>
              <a:rPr sz="1300" spc="20" dirty="0">
                <a:latin typeface="Calibri"/>
                <a:cs typeface="Calibri"/>
              </a:rPr>
              <a:t> </a:t>
            </a:r>
            <a:r>
              <a:rPr sz="1300" spc="75" dirty="0">
                <a:latin typeface="Calibri"/>
                <a:cs typeface="Calibri"/>
              </a:rPr>
              <a:t>is</a:t>
            </a:r>
            <a:r>
              <a:rPr sz="1300" spc="30" dirty="0">
                <a:latin typeface="Calibri"/>
                <a:cs typeface="Calibri"/>
              </a:rPr>
              <a:t> </a:t>
            </a:r>
            <a:r>
              <a:rPr sz="1300" spc="20" dirty="0">
                <a:latin typeface="Calibri"/>
                <a:cs typeface="Calibri"/>
              </a:rPr>
              <a:t>your organization interacting with</a:t>
            </a:r>
            <a:r>
              <a:rPr sz="1300" spc="40" dirty="0">
                <a:latin typeface="Calibri"/>
                <a:cs typeface="Calibri"/>
              </a:rPr>
              <a:t> </a:t>
            </a:r>
            <a:r>
              <a:rPr sz="1300" spc="30" dirty="0">
                <a:latin typeface="Calibri"/>
                <a:cs typeface="Calibri"/>
              </a:rPr>
              <a:t>DLA?</a:t>
            </a:r>
            <a:endParaRPr sz="1300" dirty="0">
              <a:latin typeface="Calibri"/>
              <a:cs typeface="Calibri"/>
            </a:endParaRPr>
          </a:p>
          <a:p>
            <a:pPr marL="522605" indent="-255270">
              <a:lnSpc>
                <a:spcPct val="100000"/>
              </a:lnSpc>
              <a:spcBef>
                <a:spcPts val="420"/>
              </a:spcBef>
              <a:buFont typeface="Symbol"/>
              <a:buChar char=""/>
              <a:tabLst>
                <a:tab pos="522605" algn="l"/>
              </a:tabLst>
            </a:pPr>
            <a:r>
              <a:rPr sz="1300" spc="75" dirty="0">
                <a:latin typeface="Calibri"/>
                <a:cs typeface="Calibri"/>
              </a:rPr>
              <a:t>Is</a:t>
            </a:r>
            <a:r>
              <a:rPr sz="1300" spc="25" dirty="0">
                <a:latin typeface="Calibri"/>
                <a:cs typeface="Calibri"/>
              </a:rPr>
              <a:t> </a:t>
            </a:r>
            <a:r>
              <a:rPr sz="1300" spc="90" dirty="0">
                <a:latin typeface="Calibri"/>
                <a:cs typeface="Calibri"/>
              </a:rPr>
              <a:t>DLA</a:t>
            </a:r>
            <a:r>
              <a:rPr sz="1300" spc="20" dirty="0">
                <a:latin typeface="Calibri"/>
                <a:cs typeface="Calibri"/>
              </a:rPr>
              <a:t> </a:t>
            </a:r>
            <a:r>
              <a:rPr sz="1300" spc="60" dirty="0">
                <a:latin typeface="Calibri"/>
                <a:cs typeface="Calibri"/>
              </a:rPr>
              <a:t>assisting</a:t>
            </a:r>
            <a:r>
              <a:rPr sz="1300" spc="15" dirty="0">
                <a:latin typeface="Calibri"/>
                <a:cs typeface="Calibri"/>
              </a:rPr>
              <a:t> </a:t>
            </a:r>
            <a:r>
              <a:rPr sz="1300" spc="10" dirty="0">
                <a:latin typeface="Calibri"/>
                <a:cs typeface="Calibri"/>
              </a:rPr>
              <a:t>you</a:t>
            </a:r>
            <a:r>
              <a:rPr sz="1300" spc="30" dirty="0">
                <a:latin typeface="Calibri"/>
                <a:cs typeface="Calibri"/>
              </a:rPr>
              <a:t> </a:t>
            </a:r>
            <a:r>
              <a:rPr sz="1300" spc="10" dirty="0">
                <a:latin typeface="Calibri"/>
                <a:cs typeface="Calibri"/>
              </a:rPr>
              <a:t>in</a:t>
            </a:r>
            <a:r>
              <a:rPr sz="1300" spc="20" dirty="0">
                <a:latin typeface="Calibri"/>
                <a:cs typeface="Calibri"/>
              </a:rPr>
              <a:t> </a:t>
            </a:r>
            <a:r>
              <a:rPr sz="1300" spc="10" dirty="0">
                <a:latin typeface="Calibri"/>
                <a:cs typeface="Calibri"/>
              </a:rPr>
              <a:t>resolving</a:t>
            </a:r>
            <a:r>
              <a:rPr sz="1300" spc="35" dirty="0">
                <a:latin typeface="Calibri"/>
                <a:cs typeface="Calibri"/>
              </a:rPr>
              <a:t> </a:t>
            </a:r>
            <a:r>
              <a:rPr sz="1300" spc="10" dirty="0">
                <a:latin typeface="Calibri"/>
                <a:cs typeface="Calibri"/>
              </a:rPr>
              <a:t>your</a:t>
            </a:r>
            <a:r>
              <a:rPr sz="1300" spc="15" dirty="0">
                <a:latin typeface="Calibri"/>
                <a:cs typeface="Calibri"/>
              </a:rPr>
              <a:t> </a:t>
            </a:r>
            <a:r>
              <a:rPr sz="1300" spc="50" dirty="0">
                <a:latin typeface="Calibri"/>
                <a:cs typeface="Calibri"/>
              </a:rPr>
              <a:t>lifecycle</a:t>
            </a:r>
            <a:r>
              <a:rPr sz="1300" spc="25" dirty="0">
                <a:latin typeface="Calibri"/>
                <a:cs typeface="Calibri"/>
              </a:rPr>
              <a:t> </a:t>
            </a:r>
            <a:r>
              <a:rPr sz="1300" spc="60" dirty="0">
                <a:latin typeface="Calibri"/>
                <a:cs typeface="Calibri"/>
              </a:rPr>
              <a:t>logistics</a:t>
            </a:r>
            <a:r>
              <a:rPr sz="1300" spc="30" dirty="0">
                <a:latin typeface="Calibri"/>
                <a:cs typeface="Calibri"/>
              </a:rPr>
              <a:t> </a:t>
            </a:r>
            <a:r>
              <a:rPr sz="1300" spc="60" dirty="0">
                <a:latin typeface="Calibri"/>
                <a:cs typeface="Calibri"/>
              </a:rPr>
              <a:t>concerns?</a:t>
            </a:r>
            <a:endParaRPr sz="1300" dirty="0">
              <a:latin typeface="Calibri"/>
              <a:cs typeface="Calibri"/>
            </a:endParaRPr>
          </a:p>
          <a:p>
            <a:pPr marL="12700">
              <a:lnSpc>
                <a:spcPct val="100000"/>
              </a:lnSpc>
              <a:spcBef>
                <a:spcPts val="1190"/>
              </a:spcBef>
            </a:pPr>
            <a:r>
              <a:rPr sz="1550" b="1" spc="55" dirty="0">
                <a:latin typeface="Calibri"/>
                <a:cs typeface="Calibri"/>
              </a:rPr>
              <a:t>What</a:t>
            </a:r>
            <a:r>
              <a:rPr sz="1550" b="1" spc="25" dirty="0">
                <a:latin typeface="Calibri"/>
                <a:cs typeface="Calibri"/>
              </a:rPr>
              <a:t> </a:t>
            </a:r>
            <a:r>
              <a:rPr sz="1550" b="1" spc="100" dirty="0">
                <a:latin typeface="Calibri"/>
                <a:cs typeface="Calibri"/>
              </a:rPr>
              <a:t>does</a:t>
            </a:r>
            <a:r>
              <a:rPr sz="1550" b="1" spc="30" dirty="0">
                <a:latin typeface="Calibri"/>
                <a:cs typeface="Calibri"/>
              </a:rPr>
              <a:t> </a:t>
            </a:r>
            <a:r>
              <a:rPr sz="1550" b="1" spc="95" dirty="0">
                <a:latin typeface="Calibri"/>
                <a:cs typeface="Calibri"/>
              </a:rPr>
              <a:t>a</a:t>
            </a:r>
            <a:r>
              <a:rPr sz="1550" b="1" spc="25" dirty="0">
                <a:latin typeface="Calibri"/>
                <a:cs typeface="Calibri"/>
              </a:rPr>
              <a:t> </a:t>
            </a:r>
            <a:r>
              <a:rPr sz="1550" b="1" dirty="0">
                <a:latin typeface="Calibri"/>
                <a:cs typeface="Calibri"/>
              </a:rPr>
              <a:t>report</a:t>
            </a:r>
            <a:r>
              <a:rPr sz="1550" b="1" spc="25" dirty="0">
                <a:latin typeface="Calibri"/>
                <a:cs typeface="Calibri"/>
              </a:rPr>
              <a:t> do?</a:t>
            </a:r>
            <a:endParaRPr sz="1550" dirty="0">
              <a:latin typeface="Calibri"/>
              <a:cs typeface="Calibri"/>
            </a:endParaRPr>
          </a:p>
          <a:p>
            <a:pPr marL="522605" marR="307340" indent="-255270">
              <a:lnSpc>
                <a:spcPct val="121000"/>
              </a:lnSpc>
              <a:spcBef>
                <a:spcPts val="1035"/>
              </a:spcBef>
              <a:buFont typeface="Symbol"/>
              <a:buChar char=""/>
              <a:tabLst>
                <a:tab pos="522605" algn="l"/>
              </a:tabLst>
            </a:pPr>
            <a:r>
              <a:rPr sz="1300" spc="20" dirty="0">
                <a:latin typeface="Calibri"/>
                <a:cs typeface="Calibri"/>
              </a:rPr>
              <a:t>Identify</a:t>
            </a:r>
            <a:r>
              <a:rPr sz="1300" spc="50" dirty="0">
                <a:latin typeface="Calibri"/>
                <a:cs typeface="Calibri"/>
              </a:rPr>
              <a:t> </a:t>
            </a:r>
            <a:r>
              <a:rPr sz="1300" spc="20" dirty="0">
                <a:latin typeface="Calibri"/>
                <a:cs typeface="Calibri"/>
              </a:rPr>
              <a:t>key</a:t>
            </a:r>
            <a:r>
              <a:rPr sz="1300" spc="50" dirty="0">
                <a:latin typeface="Calibri"/>
                <a:cs typeface="Calibri"/>
              </a:rPr>
              <a:t> </a:t>
            </a:r>
            <a:r>
              <a:rPr sz="1300" spc="20" dirty="0">
                <a:latin typeface="Calibri"/>
                <a:cs typeface="Calibri"/>
              </a:rPr>
              <a:t>pain-points</a:t>
            </a:r>
            <a:r>
              <a:rPr sz="1300" spc="75" dirty="0">
                <a:latin typeface="Calibri"/>
                <a:cs typeface="Calibri"/>
              </a:rPr>
              <a:t> </a:t>
            </a:r>
            <a:r>
              <a:rPr sz="1300" spc="20" dirty="0">
                <a:latin typeface="Calibri"/>
                <a:cs typeface="Calibri"/>
              </a:rPr>
              <a:t>or</a:t>
            </a:r>
            <a:r>
              <a:rPr sz="1300" spc="45" dirty="0">
                <a:latin typeface="Calibri"/>
                <a:cs typeface="Calibri"/>
              </a:rPr>
              <a:t> </a:t>
            </a:r>
            <a:r>
              <a:rPr sz="1300" spc="60" dirty="0">
                <a:latin typeface="Calibri"/>
                <a:cs typeface="Calibri"/>
              </a:rPr>
              <a:t>areas </a:t>
            </a:r>
            <a:r>
              <a:rPr sz="1300" spc="20" dirty="0">
                <a:latin typeface="Calibri"/>
                <a:cs typeface="Calibri"/>
              </a:rPr>
              <a:t>where</a:t>
            </a:r>
            <a:r>
              <a:rPr sz="1300" spc="55" dirty="0">
                <a:latin typeface="Calibri"/>
                <a:cs typeface="Calibri"/>
              </a:rPr>
              <a:t> </a:t>
            </a:r>
            <a:r>
              <a:rPr sz="1300" spc="65" dirty="0">
                <a:latin typeface="Calibri"/>
                <a:cs typeface="Calibri"/>
              </a:rPr>
              <a:t>Logistics</a:t>
            </a:r>
            <a:r>
              <a:rPr sz="1300" spc="60" dirty="0">
                <a:latin typeface="Calibri"/>
                <a:cs typeface="Calibri"/>
              </a:rPr>
              <a:t> </a:t>
            </a:r>
            <a:r>
              <a:rPr sz="1300" spc="20" dirty="0">
                <a:latin typeface="Calibri"/>
                <a:cs typeface="Calibri"/>
              </a:rPr>
              <a:t>Operations</a:t>
            </a:r>
            <a:r>
              <a:rPr sz="1300" spc="55" dirty="0">
                <a:latin typeface="Calibri"/>
                <a:cs typeface="Calibri"/>
              </a:rPr>
              <a:t> </a:t>
            </a:r>
            <a:r>
              <a:rPr sz="1300" spc="65" dirty="0">
                <a:latin typeface="Calibri"/>
                <a:cs typeface="Calibri"/>
              </a:rPr>
              <a:t>may</a:t>
            </a:r>
            <a:r>
              <a:rPr sz="1300" spc="55" dirty="0">
                <a:latin typeface="Calibri"/>
                <a:cs typeface="Calibri"/>
              </a:rPr>
              <a:t> </a:t>
            </a:r>
            <a:r>
              <a:rPr sz="1300" spc="20" dirty="0">
                <a:latin typeface="Calibri"/>
                <a:cs typeface="Calibri"/>
              </a:rPr>
              <a:t>provide</a:t>
            </a:r>
            <a:r>
              <a:rPr sz="1300" spc="55" dirty="0">
                <a:latin typeface="Calibri"/>
                <a:cs typeface="Calibri"/>
              </a:rPr>
              <a:t> </a:t>
            </a:r>
            <a:r>
              <a:rPr sz="1300" spc="-10" dirty="0">
                <a:latin typeface="Calibri"/>
                <a:cs typeface="Calibri"/>
              </a:rPr>
              <a:t>tools </a:t>
            </a:r>
            <a:r>
              <a:rPr sz="1300" spc="20" dirty="0">
                <a:latin typeface="Calibri"/>
                <a:cs typeface="Calibri"/>
              </a:rPr>
              <a:t>and/or</a:t>
            </a:r>
            <a:r>
              <a:rPr sz="1300" spc="35" dirty="0">
                <a:latin typeface="Calibri"/>
                <a:cs typeface="Calibri"/>
              </a:rPr>
              <a:t> </a:t>
            </a:r>
            <a:r>
              <a:rPr sz="1300" spc="20" dirty="0">
                <a:latin typeface="Calibri"/>
                <a:cs typeface="Calibri"/>
              </a:rPr>
              <a:t>training to</a:t>
            </a:r>
            <a:r>
              <a:rPr sz="1300" spc="25" dirty="0">
                <a:latin typeface="Calibri"/>
                <a:cs typeface="Calibri"/>
              </a:rPr>
              <a:t> </a:t>
            </a:r>
            <a:r>
              <a:rPr sz="1300" spc="20" dirty="0">
                <a:latin typeface="Calibri"/>
                <a:cs typeface="Calibri"/>
              </a:rPr>
              <a:t>organizations</a:t>
            </a:r>
            <a:r>
              <a:rPr sz="1300" spc="35" dirty="0">
                <a:latin typeface="Calibri"/>
                <a:cs typeface="Calibri"/>
              </a:rPr>
              <a:t> </a:t>
            </a:r>
            <a:r>
              <a:rPr sz="1300" spc="20" dirty="0">
                <a:latin typeface="Calibri"/>
                <a:cs typeface="Calibri"/>
              </a:rPr>
              <a:t>within</a:t>
            </a:r>
            <a:r>
              <a:rPr sz="1300" spc="25" dirty="0">
                <a:latin typeface="Calibri"/>
                <a:cs typeface="Calibri"/>
              </a:rPr>
              <a:t> </a:t>
            </a:r>
            <a:r>
              <a:rPr sz="1300" spc="65" dirty="0">
                <a:latin typeface="Calibri"/>
                <a:cs typeface="Calibri"/>
              </a:rPr>
              <a:t>DOD.</a:t>
            </a:r>
            <a:endParaRPr sz="1300" dirty="0">
              <a:latin typeface="Calibri"/>
              <a:cs typeface="Calibri"/>
            </a:endParaRPr>
          </a:p>
          <a:p>
            <a:pPr marL="522605" marR="461009" indent="-255270">
              <a:lnSpc>
                <a:spcPct val="121000"/>
              </a:lnSpc>
              <a:spcBef>
                <a:spcPts val="105"/>
              </a:spcBef>
              <a:buFont typeface="Symbol"/>
              <a:buChar char=""/>
              <a:tabLst>
                <a:tab pos="522605" algn="l"/>
              </a:tabLst>
            </a:pPr>
            <a:r>
              <a:rPr sz="1300" spc="30" dirty="0">
                <a:latin typeface="Calibri"/>
                <a:cs typeface="Calibri"/>
              </a:rPr>
              <a:t>Improve</a:t>
            </a:r>
            <a:r>
              <a:rPr sz="1300" spc="20" dirty="0">
                <a:latin typeface="Calibri"/>
                <a:cs typeface="Calibri"/>
              </a:rPr>
              <a:t> </a:t>
            </a:r>
            <a:r>
              <a:rPr sz="1300" spc="55" dirty="0">
                <a:latin typeface="Calibri"/>
                <a:cs typeface="Calibri"/>
              </a:rPr>
              <a:t>awareness</a:t>
            </a:r>
            <a:r>
              <a:rPr sz="1300" spc="20" dirty="0">
                <a:latin typeface="Calibri"/>
                <a:cs typeface="Calibri"/>
              </a:rPr>
              <a:t> </a:t>
            </a:r>
            <a:r>
              <a:rPr sz="1300" spc="55" dirty="0">
                <a:latin typeface="Calibri"/>
                <a:cs typeface="Calibri"/>
              </a:rPr>
              <a:t>and</a:t>
            </a:r>
            <a:r>
              <a:rPr sz="1300" spc="30" dirty="0">
                <a:latin typeface="Calibri"/>
                <a:cs typeface="Calibri"/>
              </a:rPr>
              <a:t> </a:t>
            </a:r>
            <a:r>
              <a:rPr sz="1300" spc="60" dirty="0">
                <a:latin typeface="Calibri"/>
                <a:cs typeface="Calibri"/>
              </a:rPr>
              <a:t>increase</a:t>
            </a:r>
            <a:r>
              <a:rPr sz="1300" spc="20" dirty="0">
                <a:latin typeface="Calibri"/>
                <a:cs typeface="Calibri"/>
              </a:rPr>
              <a:t> </a:t>
            </a:r>
            <a:r>
              <a:rPr sz="1300" spc="30" dirty="0">
                <a:latin typeface="Calibri"/>
                <a:cs typeface="Calibri"/>
              </a:rPr>
              <a:t>self-sufficiency,</a:t>
            </a:r>
            <a:r>
              <a:rPr sz="1300" spc="20" dirty="0">
                <a:latin typeface="Calibri"/>
                <a:cs typeface="Calibri"/>
              </a:rPr>
              <a:t> </a:t>
            </a:r>
            <a:r>
              <a:rPr sz="1300" spc="30" dirty="0">
                <a:latin typeface="Calibri"/>
                <a:cs typeface="Calibri"/>
              </a:rPr>
              <a:t>resulting</a:t>
            </a:r>
            <a:r>
              <a:rPr sz="1300" spc="15" dirty="0">
                <a:latin typeface="Calibri"/>
                <a:cs typeface="Calibri"/>
              </a:rPr>
              <a:t> </a:t>
            </a:r>
            <a:r>
              <a:rPr sz="1300" spc="30" dirty="0">
                <a:latin typeface="Calibri"/>
                <a:cs typeface="Calibri"/>
              </a:rPr>
              <a:t>in</a:t>
            </a:r>
            <a:r>
              <a:rPr sz="1300" spc="15" dirty="0">
                <a:latin typeface="Calibri"/>
                <a:cs typeface="Calibri"/>
              </a:rPr>
              <a:t> </a:t>
            </a:r>
            <a:r>
              <a:rPr sz="1300" spc="60" dirty="0">
                <a:latin typeface="Calibri"/>
                <a:cs typeface="Calibri"/>
              </a:rPr>
              <a:t>an</a:t>
            </a:r>
            <a:r>
              <a:rPr sz="1300" spc="30" dirty="0">
                <a:latin typeface="Calibri"/>
                <a:cs typeface="Calibri"/>
              </a:rPr>
              <a:t> overall</a:t>
            </a:r>
            <a:r>
              <a:rPr sz="1300" spc="15" dirty="0">
                <a:latin typeface="Calibri"/>
                <a:cs typeface="Calibri"/>
              </a:rPr>
              <a:t> </a:t>
            </a:r>
            <a:r>
              <a:rPr sz="1300" spc="50" dirty="0">
                <a:latin typeface="Calibri"/>
                <a:cs typeface="Calibri"/>
              </a:rPr>
              <a:t>cost avoidance</a:t>
            </a:r>
            <a:r>
              <a:rPr sz="1300" spc="10" dirty="0">
                <a:latin typeface="Calibri"/>
                <a:cs typeface="Calibri"/>
              </a:rPr>
              <a:t> </a:t>
            </a:r>
            <a:r>
              <a:rPr sz="1300" dirty="0">
                <a:latin typeface="Calibri"/>
                <a:cs typeface="Calibri"/>
              </a:rPr>
              <a:t>for</a:t>
            </a:r>
            <a:r>
              <a:rPr sz="1300" spc="5" dirty="0">
                <a:latin typeface="Calibri"/>
                <a:cs typeface="Calibri"/>
              </a:rPr>
              <a:t> </a:t>
            </a:r>
            <a:r>
              <a:rPr sz="1300" spc="50" dirty="0">
                <a:latin typeface="Calibri"/>
                <a:cs typeface="Calibri"/>
              </a:rPr>
              <a:t>DOD.</a:t>
            </a:r>
            <a:endParaRPr sz="1300" dirty="0">
              <a:latin typeface="Calibri"/>
              <a:cs typeface="Calibri"/>
            </a:endParaRPr>
          </a:p>
          <a:p>
            <a:pPr marL="12700">
              <a:lnSpc>
                <a:spcPct val="100000"/>
              </a:lnSpc>
              <a:spcBef>
                <a:spcPts val="1190"/>
              </a:spcBef>
            </a:pPr>
            <a:r>
              <a:rPr sz="1550" b="1" spc="55" dirty="0">
                <a:latin typeface="Calibri"/>
                <a:cs typeface="Calibri"/>
              </a:rPr>
              <a:t>What</a:t>
            </a:r>
            <a:r>
              <a:rPr sz="1550" b="1" spc="-25" dirty="0">
                <a:latin typeface="Calibri"/>
                <a:cs typeface="Calibri"/>
              </a:rPr>
              <a:t> </a:t>
            </a:r>
            <a:r>
              <a:rPr sz="1550" b="1" spc="114" dirty="0">
                <a:latin typeface="Calibri"/>
                <a:cs typeface="Calibri"/>
              </a:rPr>
              <a:t>is</a:t>
            </a:r>
            <a:r>
              <a:rPr sz="1550" b="1" spc="-30" dirty="0">
                <a:latin typeface="Calibri"/>
                <a:cs typeface="Calibri"/>
              </a:rPr>
              <a:t> </a:t>
            </a:r>
            <a:r>
              <a:rPr sz="1550" b="1" spc="50" dirty="0">
                <a:latin typeface="Calibri"/>
                <a:cs typeface="Calibri"/>
              </a:rPr>
              <a:t>in</a:t>
            </a:r>
            <a:r>
              <a:rPr sz="1550" b="1" spc="-40" dirty="0">
                <a:latin typeface="Calibri"/>
                <a:cs typeface="Calibri"/>
              </a:rPr>
              <a:t> </a:t>
            </a:r>
            <a:r>
              <a:rPr sz="1550" b="1" spc="95" dirty="0">
                <a:latin typeface="Calibri"/>
                <a:cs typeface="Calibri"/>
              </a:rPr>
              <a:t>a</a:t>
            </a:r>
            <a:r>
              <a:rPr sz="1550" b="1" spc="-20" dirty="0">
                <a:latin typeface="Calibri"/>
                <a:cs typeface="Calibri"/>
              </a:rPr>
              <a:t> </a:t>
            </a:r>
            <a:r>
              <a:rPr sz="1550" b="1" spc="35" dirty="0">
                <a:latin typeface="Calibri"/>
                <a:cs typeface="Calibri"/>
              </a:rPr>
              <a:t>report?</a:t>
            </a:r>
            <a:endParaRPr sz="1550" dirty="0">
              <a:latin typeface="Calibri"/>
              <a:cs typeface="Calibri"/>
            </a:endParaRPr>
          </a:p>
          <a:p>
            <a:pPr marL="522605" indent="-255270">
              <a:lnSpc>
                <a:spcPct val="100000"/>
              </a:lnSpc>
              <a:spcBef>
                <a:spcPts val="1375"/>
              </a:spcBef>
              <a:buFont typeface="Symbol"/>
              <a:buChar char=""/>
              <a:tabLst>
                <a:tab pos="522605" algn="l"/>
              </a:tabLst>
            </a:pPr>
            <a:r>
              <a:rPr sz="1300" spc="55" dirty="0">
                <a:latin typeface="Calibri"/>
                <a:cs typeface="Calibri"/>
              </a:rPr>
              <a:t>Number</a:t>
            </a:r>
            <a:r>
              <a:rPr sz="1300" spc="20" dirty="0">
                <a:latin typeface="Calibri"/>
                <a:cs typeface="Calibri"/>
              </a:rPr>
              <a:t> of</a:t>
            </a:r>
            <a:r>
              <a:rPr sz="1300" spc="25" dirty="0">
                <a:latin typeface="Calibri"/>
                <a:cs typeface="Calibri"/>
              </a:rPr>
              <a:t> </a:t>
            </a:r>
            <a:r>
              <a:rPr sz="1300" spc="20" dirty="0">
                <a:latin typeface="Calibri"/>
                <a:cs typeface="Calibri"/>
              </a:rPr>
              <a:t>interactions</a:t>
            </a:r>
            <a:r>
              <a:rPr sz="1300" spc="55" dirty="0">
                <a:latin typeface="Calibri"/>
                <a:cs typeface="Calibri"/>
              </a:rPr>
              <a:t> </a:t>
            </a:r>
            <a:r>
              <a:rPr sz="1300" spc="20" dirty="0">
                <a:latin typeface="Calibri"/>
                <a:cs typeface="Calibri"/>
              </a:rPr>
              <a:t>within</a:t>
            </a:r>
            <a:r>
              <a:rPr sz="1300" spc="25" dirty="0">
                <a:latin typeface="Calibri"/>
                <a:cs typeface="Calibri"/>
              </a:rPr>
              <a:t> </a:t>
            </a:r>
            <a:r>
              <a:rPr sz="1300" spc="80" dirty="0">
                <a:latin typeface="Calibri"/>
                <a:cs typeface="Calibri"/>
              </a:rPr>
              <a:t>a</a:t>
            </a:r>
            <a:r>
              <a:rPr sz="1300" spc="30" dirty="0">
                <a:latin typeface="Calibri"/>
                <a:cs typeface="Calibri"/>
              </a:rPr>
              <a:t> </a:t>
            </a:r>
            <a:r>
              <a:rPr sz="1300" spc="20" dirty="0">
                <a:latin typeface="Calibri"/>
                <a:cs typeface="Calibri"/>
              </a:rPr>
              <a:t>given</a:t>
            </a:r>
            <a:r>
              <a:rPr sz="1300" spc="45" dirty="0">
                <a:latin typeface="Calibri"/>
                <a:cs typeface="Calibri"/>
              </a:rPr>
              <a:t> </a:t>
            </a:r>
            <a:r>
              <a:rPr sz="1300" spc="-10" dirty="0">
                <a:latin typeface="Calibri"/>
                <a:cs typeface="Calibri"/>
              </a:rPr>
              <a:t>timeframe.</a:t>
            </a:r>
            <a:endParaRPr sz="1300" dirty="0">
              <a:latin typeface="Calibri"/>
              <a:cs typeface="Calibri"/>
            </a:endParaRPr>
          </a:p>
          <a:p>
            <a:pPr marL="522605" indent="-255270">
              <a:lnSpc>
                <a:spcPct val="100000"/>
              </a:lnSpc>
              <a:spcBef>
                <a:spcPts val="425"/>
              </a:spcBef>
              <a:buFont typeface="Symbol"/>
              <a:buChar char=""/>
              <a:tabLst>
                <a:tab pos="522605" algn="l"/>
              </a:tabLst>
            </a:pPr>
            <a:r>
              <a:rPr sz="1300" spc="20" dirty="0">
                <a:latin typeface="Calibri"/>
                <a:cs typeface="Calibri"/>
              </a:rPr>
              <a:t>Available</a:t>
            </a:r>
            <a:r>
              <a:rPr sz="1300" spc="60" dirty="0">
                <a:latin typeface="Calibri"/>
                <a:cs typeface="Calibri"/>
              </a:rPr>
              <a:t> </a:t>
            </a:r>
            <a:r>
              <a:rPr sz="1300" spc="20" dirty="0">
                <a:latin typeface="Calibri"/>
                <a:cs typeface="Calibri"/>
              </a:rPr>
              <a:t>by</a:t>
            </a:r>
            <a:r>
              <a:rPr sz="1300" spc="50" dirty="0">
                <a:latin typeface="Calibri"/>
                <a:cs typeface="Calibri"/>
              </a:rPr>
              <a:t> </a:t>
            </a:r>
            <a:r>
              <a:rPr sz="1300" spc="85" dirty="0">
                <a:latin typeface="Calibri"/>
                <a:cs typeface="Calibri"/>
              </a:rPr>
              <a:t>DODAAC,</a:t>
            </a:r>
            <a:r>
              <a:rPr sz="1300" spc="80" dirty="0">
                <a:latin typeface="Calibri"/>
                <a:cs typeface="Calibri"/>
              </a:rPr>
              <a:t> </a:t>
            </a:r>
            <a:r>
              <a:rPr sz="1300" spc="110" dirty="0">
                <a:latin typeface="Calibri"/>
                <a:cs typeface="Calibri"/>
              </a:rPr>
              <a:t>COCOM,</a:t>
            </a:r>
            <a:r>
              <a:rPr sz="1300" spc="60" dirty="0">
                <a:latin typeface="Calibri"/>
                <a:cs typeface="Calibri"/>
              </a:rPr>
              <a:t> </a:t>
            </a:r>
            <a:r>
              <a:rPr sz="1300" spc="20" dirty="0">
                <a:latin typeface="Calibri"/>
                <a:cs typeface="Calibri"/>
              </a:rPr>
              <a:t>country,</a:t>
            </a:r>
            <a:r>
              <a:rPr sz="1300" spc="60" dirty="0">
                <a:latin typeface="Calibri"/>
                <a:cs typeface="Calibri"/>
              </a:rPr>
              <a:t> </a:t>
            </a:r>
            <a:r>
              <a:rPr sz="1300" spc="20" dirty="0">
                <a:latin typeface="Calibri"/>
                <a:cs typeface="Calibri"/>
              </a:rPr>
              <a:t>state</a:t>
            </a:r>
            <a:r>
              <a:rPr sz="1300" spc="60" dirty="0">
                <a:latin typeface="Calibri"/>
                <a:cs typeface="Calibri"/>
              </a:rPr>
              <a:t> </a:t>
            </a:r>
            <a:r>
              <a:rPr sz="1300" spc="20" dirty="0">
                <a:latin typeface="Calibri"/>
                <a:cs typeface="Calibri"/>
              </a:rPr>
              <a:t>or</a:t>
            </a:r>
            <a:r>
              <a:rPr sz="1300" spc="50" dirty="0">
                <a:latin typeface="Calibri"/>
                <a:cs typeface="Calibri"/>
              </a:rPr>
              <a:t> </a:t>
            </a:r>
            <a:r>
              <a:rPr sz="1300" spc="20" dirty="0">
                <a:latin typeface="Calibri"/>
                <a:cs typeface="Calibri"/>
              </a:rPr>
              <a:t>individual</a:t>
            </a:r>
            <a:r>
              <a:rPr sz="1300" spc="55" dirty="0">
                <a:latin typeface="Calibri"/>
                <a:cs typeface="Calibri"/>
              </a:rPr>
              <a:t> </a:t>
            </a:r>
            <a:r>
              <a:rPr sz="1300" spc="45" dirty="0">
                <a:latin typeface="Calibri"/>
                <a:cs typeface="Calibri"/>
              </a:rPr>
              <a:t>caller</a:t>
            </a:r>
            <a:endParaRPr sz="1300" dirty="0">
              <a:latin typeface="Calibri"/>
              <a:cs typeface="Calibri"/>
            </a:endParaRPr>
          </a:p>
          <a:p>
            <a:pPr marL="522605" indent="-255270">
              <a:lnSpc>
                <a:spcPct val="100000"/>
              </a:lnSpc>
              <a:spcBef>
                <a:spcPts val="420"/>
              </a:spcBef>
              <a:buFont typeface="Symbol"/>
              <a:buChar char=""/>
              <a:tabLst>
                <a:tab pos="522605" algn="l"/>
              </a:tabLst>
            </a:pPr>
            <a:r>
              <a:rPr sz="1300" spc="75" dirty="0">
                <a:latin typeface="Calibri"/>
                <a:cs typeface="Calibri"/>
              </a:rPr>
              <a:t>Easy</a:t>
            </a:r>
            <a:r>
              <a:rPr sz="1300" spc="10" dirty="0">
                <a:latin typeface="Calibri"/>
                <a:cs typeface="Calibri"/>
              </a:rPr>
              <a:t> </a:t>
            </a:r>
            <a:r>
              <a:rPr sz="1300" dirty="0">
                <a:latin typeface="Calibri"/>
                <a:cs typeface="Calibri"/>
              </a:rPr>
              <a:t>to</a:t>
            </a:r>
            <a:r>
              <a:rPr sz="1300" spc="15" dirty="0">
                <a:latin typeface="Calibri"/>
                <a:cs typeface="Calibri"/>
              </a:rPr>
              <a:t> </a:t>
            </a:r>
            <a:r>
              <a:rPr sz="1300" dirty="0">
                <a:latin typeface="Calibri"/>
                <a:cs typeface="Calibri"/>
              </a:rPr>
              <a:t>read</a:t>
            </a:r>
            <a:r>
              <a:rPr sz="1300" spc="35" dirty="0">
                <a:latin typeface="Calibri"/>
                <a:cs typeface="Calibri"/>
              </a:rPr>
              <a:t> </a:t>
            </a:r>
            <a:r>
              <a:rPr sz="1300" spc="75" dirty="0">
                <a:latin typeface="Calibri"/>
                <a:cs typeface="Calibri"/>
              </a:rPr>
              <a:t>map</a:t>
            </a:r>
            <a:r>
              <a:rPr sz="1300" spc="15" dirty="0">
                <a:latin typeface="Calibri"/>
                <a:cs typeface="Calibri"/>
              </a:rPr>
              <a:t> </a:t>
            </a:r>
            <a:r>
              <a:rPr sz="1300" spc="65" dirty="0">
                <a:latin typeface="Calibri"/>
                <a:cs typeface="Calibri"/>
              </a:rPr>
              <a:t>and</a:t>
            </a:r>
            <a:r>
              <a:rPr sz="1300" spc="15" dirty="0">
                <a:latin typeface="Calibri"/>
                <a:cs typeface="Calibri"/>
              </a:rPr>
              <a:t> </a:t>
            </a:r>
            <a:r>
              <a:rPr sz="1300" spc="40" dirty="0">
                <a:latin typeface="Calibri"/>
                <a:cs typeface="Calibri"/>
              </a:rPr>
              <a:t>graphs</a:t>
            </a:r>
            <a:endParaRPr sz="1300" dirty="0">
              <a:latin typeface="Calibri"/>
              <a:cs typeface="Calibri"/>
            </a:endParaRPr>
          </a:p>
          <a:p>
            <a:pPr marL="522605" indent="-255270">
              <a:lnSpc>
                <a:spcPct val="100000"/>
              </a:lnSpc>
              <a:spcBef>
                <a:spcPts val="420"/>
              </a:spcBef>
              <a:buFont typeface="Symbol"/>
              <a:buChar char=""/>
              <a:tabLst>
                <a:tab pos="522605" algn="l"/>
              </a:tabLst>
            </a:pPr>
            <a:r>
              <a:rPr sz="1300" spc="60" dirty="0">
                <a:latin typeface="Calibri"/>
                <a:cs typeface="Calibri"/>
              </a:rPr>
              <a:t>Associated</a:t>
            </a:r>
            <a:r>
              <a:rPr sz="1300" spc="-5" dirty="0">
                <a:latin typeface="Calibri"/>
                <a:cs typeface="Calibri"/>
              </a:rPr>
              <a:t> </a:t>
            </a:r>
            <a:r>
              <a:rPr sz="1300" spc="45" dirty="0">
                <a:latin typeface="Calibri"/>
                <a:cs typeface="Calibri"/>
              </a:rPr>
              <a:t>National</a:t>
            </a:r>
            <a:r>
              <a:rPr sz="1300" dirty="0">
                <a:latin typeface="Calibri"/>
                <a:cs typeface="Calibri"/>
              </a:rPr>
              <a:t> </a:t>
            </a:r>
            <a:r>
              <a:rPr sz="1300" spc="75" dirty="0">
                <a:latin typeface="Calibri"/>
                <a:cs typeface="Calibri"/>
              </a:rPr>
              <a:t>Stock</a:t>
            </a:r>
            <a:r>
              <a:rPr sz="1300" spc="5" dirty="0">
                <a:latin typeface="Calibri"/>
                <a:cs typeface="Calibri"/>
              </a:rPr>
              <a:t> </a:t>
            </a:r>
            <a:r>
              <a:rPr sz="1300" spc="55" dirty="0">
                <a:latin typeface="Calibri"/>
                <a:cs typeface="Calibri"/>
              </a:rPr>
              <a:t>Numbers</a:t>
            </a:r>
            <a:endParaRPr sz="1300" dirty="0">
              <a:latin typeface="Calibri"/>
              <a:cs typeface="Calibri"/>
            </a:endParaRPr>
          </a:p>
          <a:p>
            <a:pPr marL="522605" indent="-255270">
              <a:lnSpc>
                <a:spcPct val="100000"/>
              </a:lnSpc>
              <a:spcBef>
                <a:spcPts val="420"/>
              </a:spcBef>
              <a:buFont typeface="Symbol"/>
              <a:buChar char=""/>
              <a:tabLst>
                <a:tab pos="522605" algn="l"/>
              </a:tabLst>
            </a:pPr>
            <a:r>
              <a:rPr sz="1300" spc="60" dirty="0">
                <a:latin typeface="Calibri"/>
                <a:cs typeface="Calibri"/>
              </a:rPr>
              <a:t>Data</a:t>
            </a:r>
            <a:r>
              <a:rPr sz="1300" spc="-25" dirty="0">
                <a:latin typeface="Calibri"/>
                <a:cs typeface="Calibri"/>
              </a:rPr>
              <a:t> </a:t>
            </a:r>
            <a:r>
              <a:rPr sz="1300" spc="-10" dirty="0">
                <a:latin typeface="Calibri"/>
                <a:cs typeface="Calibri"/>
              </a:rPr>
              <a:t>Interpretation</a:t>
            </a:r>
            <a:endParaRPr sz="1300" dirty="0">
              <a:latin typeface="Calibri"/>
              <a:cs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464819" y="472440"/>
            <a:ext cx="4589145" cy="6776084"/>
            <a:chOff x="464819" y="472440"/>
            <a:chExt cx="4589145" cy="6776084"/>
          </a:xfrm>
        </p:grpSpPr>
        <p:pic>
          <p:nvPicPr>
            <p:cNvPr id="3" name="object 3"/>
            <p:cNvPicPr/>
            <p:nvPr/>
          </p:nvPicPr>
          <p:blipFill>
            <a:blip r:embed="rId3" cstate="print"/>
            <a:stretch>
              <a:fillRect/>
            </a:stretch>
          </p:blipFill>
          <p:spPr>
            <a:xfrm>
              <a:off x="518159" y="1383225"/>
              <a:ext cx="4526203" cy="5855723"/>
            </a:xfrm>
            <a:prstGeom prst="rect">
              <a:avLst/>
            </a:prstGeom>
          </p:spPr>
        </p:pic>
        <p:sp>
          <p:nvSpPr>
            <p:cNvPr id="4" name="object 4"/>
            <p:cNvSpPr/>
            <p:nvPr/>
          </p:nvSpPr>
          <p:spPr>
            <a:xfrm>
              <a:off x="513397" y="1378458"/>
              <a:ext cx="4535805" cy="5865495"/>
            </a:xfrm>
            <a:custGeom>
              <a:avLst/>
              <a:gdLst/>
              <a:ahLst/>
              <a:cxnLst/>
              <a:rect l="l" t="t" r="r" b="b"/>
              <a:pathLst>
                <a:path w="4535805" h="5865495">
                  <a:moveTo>
                    <a:pt x="0" y="0"/>
                  </a:moveTo>
                  <a:lnTo>
                    <a:pt x="4535728" y="0"/>
                  </a:lnTo>
                  <a:lnTo>
                    <a:pt x="4535728" y="5865253"/>
                  </a:lnTo>
                  <a:lnTo>
                    <a:pt x="0" y="5865253"/>
                  </a:lnTo>
                  <a:lnTo>
                    <a:pt x="0" y="0"/>
                  </a:lnTo>
                  <a:close/>
                </a:path>
              </a:pathLst>
            </a:custGeom>
            <a:ln w="9525">
              <a:solidFill>
                <a:srgbClr val="000000"/>
              </a:solidFill>
            </a:ln>
          </p:spPr>
          <p:txBody>
            <a:bodyPr wrap="square" lIns="0" tIns="0" rIns="0" bIns="0" rtlCol="0"/>
            <a:lstStyle/>
            <a:p>
              <a:endParaRPr/>
            </a:p>
          </p:txBody>
        </p:sp>
      </p:grpSp>
      <p:sp>
        <p:nvSpPr>
          <p:cNvPr id="5" name="object 5"/>
          <p:cNvSpPr txBox="1">
            <a:spLocks noGrp="1"/>
          </p:cNvSpPr>
          <p:nvPr>
            <p:ph type="title"/>
          </p:nvPr>
        </p:nvSpPr>
        <p:spPr>
          <a:prstGeom prst="rect">
            <a:avLst/>
          </a:prstGeom>
        </p:spPr>
        <p:txBody>
          <a:bodyPr vert="horz" wrap="square" lIns="0" tIns="205937" rIns="0" bIns="0" rtlCol="0">
            <a:spAutoFit/>
          </a:bodyPr>
          <a:lstStyle/>
          <a:p>
            <a:pPr marL="4154170">
              <a:lnSpc>
                <a:spcPct val="100000"/>
              </a:lnSpc>
              <a:spcBef>
                <a:spcPts val="125"/>
              </a:spcBef>
            </a:pPr>
            <a:r>
              <a:rPr sz="2700" dirty="0">
                <a:solidFill>
                  <a:srgbClr val="C8AC61"/>
                </a:solidFill>
              </a:rPr>
              <a:t>CARE</a:t>
            </a:r>
            <a:r>
              <a:rPr sz="2700" spc="-40" dirty="0">
                <a:solidFill>
                  <a:srgbClr val="C8AC61"/>
                </a:solidFill>
              </a:rPr>
              <a:t> </a:t>
            </a:r>
            <a:r>
              <a:rPr sz="2700" dirty="0">
                <a:solidFill>
                  <a:srgbClr val="C8AC61"/>
                </a:solidFill>
              </a:rPr>
              <a:t>Summaries</a:t>
            </a:r>
            <a:r>
              <a:rPr sz="2700" spc="-35" dirty="0">
                <a:solidFill>
                  <a:srgbClr val="C8AC61"/>
                </a:solidFill>
              </a:rPr>
              <a:t> </a:t>
            </a:r>
            <a:r>
              <a:rPr sz="2700" spc="-25" dirty="0">
                <a:solidFill>
                  <a:srgbClr val="C8AC61"/>
                </a:solidFill>
              </a:rPr>
              <a:t>PDF</a:t>
            </a:r>
            <a:endParaRPr sz="2700"/>
          </a:p>
        </p:txBody>
      </p:sp>
      <p:grpSp>
        <p:nvGrpSpPr>
          <p:cNvPr id="6" name="object 6"/>
          <p:cNvGrpSpPr/>
          <p:nvPr/>
        </p:nvGrpSpPr>
        <p:grpSpPr>
          <a:xfrm>
            <a:off x="5309311" y="1373708"/>
            <a:ext cx="4545330" cy="5915660"/>
            <a:chOff x="5309311" y="1373708"/>
            <a:chExt cx="4545330" cy="5915660"/>
          </a:xfrm>
        </p:grpSpPr>
        <p:pic>
          <p:nvPicPr>
            <p:cNvPr id="7" name="object 7"/>
            <p:cNvPicPr/>
            <p:nvPr/>
          </p:nvPicPr>
          <p:blipFill>
            <a:blip r:embed="rId4" cstate="print"/>
            <a:stretch>
              <a:fillRect/>
            </a:stretch>
          </p:blipFill>
          <p:spPr>
            <a:xfrm>
              <a:off x="5318836" y="1383226"/>
              <a:ext cx="4526203" cy="5896451"/>
            </a:xfrm>
            <a:prstGeom prst="rect">
              <a:avLst/>
            </a:prstGeom>
          </p:spPr>
        </p:pic>
        <p:sp>
          <p:nvSpPr>
            <p:cNvPr id="8" name="object 8"/>
            <p:cNvSpPr/>
            <p:nvPr/>
          </p:nvSpPr>
          <p:spPr>
            <a:xfrm>
              <a:off x="5314073" y="1378470"/>
              <a:ext cx="4535805" cy="5906135"/>
            </a:xfrm>
            <a:custGeom>
              <a:avLst/>
              <a:gdLst/>
              <a:ahLst/>
              <a:cxnLst/>
              <a:rect l="l" t="t" r="r" b="b"/>
              <a:pathLst>
                <a:path w="4535805" h="5906134">
                  <a:moveTo>
                    <a:pt x="0" y="0"/>
                  </a:moveTo>
                  <a:lnTo>
                    <a:pt x="4535728" y="0"/>
                  </a:lnTo>
                  <a:lnTo>
                    <a:pt x="4535728" y="5905982"/>
                  </a:lnTo>
                  <a:lnTo>
                    <a:pt x="0" y="5905982"/>
                  </a:lnTo>
                  <a:lnTo>
                    <a:pt x="0" y="0"/>
                  </a:lnTo>
                  <a:close/>
                </a:path>
              </a:pathLst>
            </a:custGeom>
            <a:ln w="9525">
              <a:solidFill>
                <a:srgbClr val="000000"/>
              </a:solidFill>
            </a:ln>
          </p:spPr>
          <p:txBody>
            <a:bodyPr wrap="square" lIns="0" tIns="0" rIns="0" bIns="0" rtlCol="0"/>
            <a:lstStyle/>
            <a:p>
              <a:endParaRPr/>
            </a:p>
          </p:txBody>
        </p:sp>
      </p:grpSp>
      <p:sp>
        <p:nvSpPr>
          <p:cNvPr id="9" name="object 9"/>
          <p:cNvSpPr txBox="1">
            <a:spLocks noGrp="1"/>
          </p:cNvSpPr>
          <p:nvPr>
            <p:ph type="sldNum" sz="quarter" idx="7"/>
          </p:nvPr>
        </p:nvSpPr>
        <p:spPr>
          <a:xfrm>
            <a:off x="10085975" y="7464755"/>
            <a:ext cx="234315" cy="163827"/>
          </a:xfrm>
          <a:prstGeom prst="rect">
            <a:avLst/>
          </a:prstGeom>
        </p:spPr>
        <p:txBody>
          <a:bodyPr vert="horz" wrap="square" lIns="0" tIns="0" rIns="0" bIns="0" rtlCol="0">
            <a:spAutoFit/>
          </a:bodyPr>
          <a:lstStyle/>
          <a:p>
            <a:pPr marL="12700">
              <a:lnSpc>
                <a:spcPts val="1425"/>
              </a:lnSpc>
            </a:pPr>
            <a:r>
              <a:rPr sz="1000" spc="-25" dirty="0">
                <a:solidFill>
                  <a:schemeClr val="bg1"/>
                </a:solidFill>
              </a:rPr>
              <a:t>7</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263514" y="1386530"/>
            <a:ext cx="4675032" cy="5851249"/>
          </a:xfrm>
          <a:prstGeom prst="rect">
            <a:avLst/>
          </a:prstGeom>
        </p:spPr>
      </p:pic>
      <p:sp>
        <p:nvSpPr>
          <p:cNvPr id="3" name="object 3"/>
          <p:cNvSpPr txBox="1">
            <a:spLocks noGrp="1"/>
          </p:cNvSpPr>
          <p:nvPr>
            <p:ph type="title"/>
          </p:nvPr>
        </p:nvSpPr>
        <p:spPr>
          <a:prstGeom prst="rect">
            <a:avLst/>
          </a:prstGeom>
        </p:spPr>
        <p:txBody>
          <a:bodyPr vert="horz" wrap="square" lIns="0" tIns="205094" rIns="0" bIns="0" rtlCol="0">
            <a:spAutoFit/>
          </a:bodyPr>
          <a:lstStyle/>
          <a:p>
            <a:pPr marL="4286885">
              <a:lnSpc>
                <a:spcPct val="100000"/>
              </a:lnSpc>
              <a:spcBef>
                <a:spcPts val="125"/>
              </a:spcBef>
            </a:pPr>
            <a:r>
              <a:rPr sz="2700" dirty="0">
                <a:solidFill>
                  <a:srgbClr val="C8AC61"/>
                </a:solidFill>
              </a:rPr>
              <a:t>CARE</a:t>
            </a:r>
            <a:r>
              <a:rPr sz="2700" spc="-40" dirty="0">
                <a:solidFill>
                  <a:srgbClr val="C8AC61"/>
                </a:solidFill>
              </a:rPr>
              <a:t> </a:t>
            </a:r>
            <a:r>
              <a:rPr sz="2700" dirty="0">
                <a:solidFill>
                  <a:srgbClr val="C8AC61"/>
                </a:solidFill>
              </a:rPr>
              <a:t>Summaries</a:t>
            </a:r>
            <a:r>
              <a:rPr sz="2700" spc="-35" dirty="0">
                <a:solidFill>
                  <a:srgbClr val="C8AC61"/>
                </a:solidFill>
              </a:rPr>
              <a:t> </a:t>
            </a:r>
            <a:r>
              <a:rPr sz="2700" spc="-25" dirty="0">
                <a:solidFill>
                  <a:srgbClr val="C8AC61"/>
                </a:solidFill>
              </a:rPr>
              <a:t>PDF</a:t>
            </a:r>
            <a:endParaRPr sz="2700"/>
          </a:p>
        </p:txBody>
      </p:sp>
      <p:grpSp>
        <p:nvGrpSpPr>
          <p:cNvPr id="4" name="object 4"/>
          <p:cNvGrpSpPr/>
          <p:nvPr/>
        </p:nvGrpSpPr>
        <p:grpSpPr>
          <a:xfrm>
            <a:off x="5414022" y="1379651"/>
            <a:ext cx="4558665" cy="5904865"/>
            <a:chOff x="5414022" y="1379651"/>
            <a:chExt cx="4558665" cy="5904865"/>
          </a:xfrm>
        </p:grpSpPr>
        <p:pic>
          <p:nvPicPr>
            <p:cNvPr id="5" name="object 5"/>
            <p:cNvPicPr/>
            <p:nvPr/>
          </p:nvPicPr>
          <p:blipFill>
            <a:blip r:embed="rId4" cstate="print"/>
            <a:stretch>
              <a:fillRect/>
            </a:stretch>
          </p:blipFill>
          <p:spPr>
            <a:xfrm>
              <a:off x="5423549" y="1389176"/>
              <a:ext cx="4539486" cy="5885319"/>
            </a:xfrm>
            <a:prstGeom prst="rect">
              <a:avLst/>
            </a:prstGeom>
          </p:spPr>
        </p:pic>
        <p:sp>
          <p:nvSpPr>
            <p:cNvPr id="6" name="object 6"/>
            <p:cNvSpPr/>
            <p:nvPr/>
          </p:nvSpPr>
          <p:spPr>
            <a:xfrm>
              <a:off x="5418785" y="1384414"/>
              <a:ext cx="4549140" cy="5895340"/>
            </a:xfrm>
            <a:custGeom>
              <a:avLst/>
              <a:gdLst/>
              <a:ahLst/>
              <a:cxnLst/>
              <a:rect l="l" t="t" r="r" b="b"/>
              <a:pathLst>
                <a:path w="4549140" h="5895340">
                  <a:moveTo>
                    <a:pt x="0" y="0"/>
                  </a:moveTo>
                  <a:lnTo>
                    <a:pt x="4549013" y="0"/>
                  </a:lnTo>
                  <a:lnTo>
                    <a:pt x="4549013" y="5894857"/>
                  </a:lnTo>
                  <a:lnTo>
                    <a:pt x="0" y="5894857"/>
                  </a:lnTo>
                  <a:lnTo>
                    <a:pt x="0" y="0"/>
                  </a:lnTo>
                  <a:close/>
                </a:path>
              </a:pathLst>
            </a:custGeom>
            <a:ln w="9525">
              <a:solidFill>
                <a:srgbClr val="000000"/>
              </a:solidFill>
            </a:ln>
          </p:spPr>
          <p:txBody>
            <a:bodyPr wrap="square" lIns="0" tIns="0" rIns="0" bIns="0" rtlCol="0"/>
            <a:lstStyle/>
            <a:p>
              <a:endParaRPr/>
            </a:p>
          </p:txBody>
        </p:sp>
      </p:grpSp>
      <p:sp>
        <p:nvSpPr>
          <p:cNvPr id="7" name="object 7"/>
          <p:cNvSpPr txBox="1">
            <a:spLocks noGrp="1"/>
          </p:cNvSpPr>
          <p:nvPr>
            <p:ph type="sldNum" sz="quarter" idx="7"/>
          </p:nvPr>
        </p:nvSpPr>
        <p:spPr>
          <a:xfrm>
            <a:off x="10085975" y="7464755"/>
            <a:ext cx="234315" cy="163827"/>
          </a:xfrm>
          <a:prstGeom prst="rect">
            <a:avLst/>
          </a:prstGeom>
        </p:spPr>
        <p:txBody>
          <a:bodyPr vert="horz" wrap="square" lIns="0" tIns="0" rIns="0" bIns="0" rtlCol="0">
            <a:spAutoFit/>
          </a:bodyPr>
          <a:lstStyle/>
          <a:p>
            <a:pPr marL="12700">
              <a:lnSpc>
                <a:spcPts val="1425"/>
              </a:lnSpc>
            </a:pPr>
            <a:r>
              <a:rPr sz="1000" spc="-25" dirty="0">
                <a:solidFill>
                  <a:schemeClr val="bg1"/>
                </a:solidFill>
              </a:rPr>
              <a:t>8</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77038" rIns="0" bIns="0" rtlCol="0">
            <a:spAutoFit/>
          </a:bodyPr>
          <a:lstStyle/>
          <a:p>
            <a:pPr marL="2869565">
              <a:lnSpc>
                <a:spcPct val="100000"/>
              </a:lnSpc>
              <a:spcBef>
                <a:spcPts val="125"/>
              </a:spcBef>
            </a:pPr>
            <a:r>
              <a:rPr sz="2700" dirty="0">
                <a:solidFill>
                  <a:srgbClr val="FFD966"/>
                </a:solidFill>
              </a:rPr>
              <a:t>CARE</a:t>
            </a:r>
            <a:r>
              <a:rPr sz="2700" spc="-45" dirty="0">
                <a:solidFill>
                  <a:srgbClr val="FFD966"/>
                </a:solidFill>
              </a:rPr>
              <a:t> </a:t>
            </a:r>
            <a:r>
              <a:rPr sz="2700" dirty="0">
                <a:solidFill>
                  <a:srgbClr val="FFD966"/>
                </a:solidFill>
              </a:rPr>
              <a:t>Summaries</a:t>
            </a:r>
            <a:r>
              <a:rPr sz="2700" spc="-35" dirty="0">
                <a:solidFill>
                  <a:srgbClr val="FFD966"/>
                </a:solidFill>
              </a:rPr>
              <a:t> </a:t>
            </a:r>
            <a:r>
              <a:rPr sz="2700" dirty="0">
                <a:solidFill>
                  <a:srgbClr val="FFD966"/>
                </a:solidFill>
              </a:rPr>
              <a:t>Std</a:t>
            </a:r>
            <a:r>
              <a:rPr sz="2700" spc="-25" dirty="0">
                <a:solidFill>
                  <a:srgbClr val="FFD966"/>
                </a:solidFill>
              </a:rPr>
              <a:t> </a:t>
            </a:r>
            <a:r>
              <a:rPr sz="2700" spc="-10" dirty="0">
                <a:solidFill>
                  <a:srgbClr val="FFD966"/>
                </a:solidFill>
              </a:rPr>
              <a:t>Spreadsheet</a:t>
            </a:r>
            <a:endParaRPr sz="2700"/>
          </a:p>
        </p:txBody>
      </p:sp>
      <p:grpSp>
        <p:nvGrpSpPr>
          <p:cNvPr id="3" name="object 3"/>
          <p:cNvGrpSpPr/>
          <p:nvPr/>
        </p:nvGrpSpPr>
        <p:grpSpPr>
          <a:xfrm>
            <a:off x="166536" y="1992355"/>
            <a:ext cx="4784725" cy="4867275"/>
            <a:chOff x="166536" y="1992355"/>
            <a:chExt cx="4784725" cy="4867275"/>
          </a:xfrm>
        </p:grpSpPr>
        <p:sp>
          <p:nvSpPr>
            <p:cNvPr id="4" name="object 4"/>
            <p:cNvSpPr/>
            <p:nvPr/>
          </p:nvSpPr>
          <p:spPr>
            <a:xfrm>
              <a:off x="166536" y="1992355"/>
              <a:ext cx="4784725" cy="194310"/>
            </a:xfrm>
            <a:custGeom>
              <a:avLst/>
              <a:gdLst/>
              <a:ahLst/>
              <a:cxnLst/>
              <a:rect l="l" t="t" r="r" b="b"/>
              <a:pathLst>
                <a:path w="4784725" h="194310">
                  <a:moveTo>
                    <a:pt x="4784616" y="193924"/>
                  </a:moveTo>
                  <a:lnTo>
                    <a:pt x="0" y="193924"/>
                  </a:lnTo>
                  <a:lnTo>
                    <a:pt x="0" y="0"/>
                  </a:lnTo>
                  <a:lnTo>
                    <a:pt x="4784616" y="0"/>
                  </a:lnTo>
                  <a:lnTo>
                    <a:pt x="4784616" y="193924"/>
                  </a:lnTo>
                  <a:close/>
                </a:path>
              </a:pathLst>
            </a:custGeom>
            <a:solidFill>
              <a:srgbClr val="C5D9F0"/>
            </a:solidFill>
          </p:spPr>
          <p:txBody>
            <a:bodyPr wrap="square" lIns="0" tIns="0" rIns="0" bIns="0" rtlCol="0"/>
            <a:lstStyle/>
            <a:p>
              <a:endParaRPr/>
            </a:p>
          </p:txBody>
        </p:sp>
        <p:sp>
          <p:nvSpPr>
            <p:cNvPr id="5" name="object 5"/>
            <p:cNvSpPr/>
            <p:nvPr/>
          </p:nvSpPr>
          <p:spPr>
            <a:xfrm>
              <a:off x="166536" y="2183104"/>
              <a:ext cx="1904364" cy="70485"/>
            </a:xfrm>
            <a:custGeom>
              <a:avLst/>
              <a:gdLst/>
              <a:ahLst/>
              <a:cxnLst/>
              <a:rect l="l" t="t" r="r" b="b"/>
              <a:pathLst>
                <a:path w="1904364" h="70485">
                  <a:moveTo>
                    <a:pt x="1904307" y="69941"/>
                  </a:moveTo>
                  <a:lnTo>
                    <a:pt x="0" y="69941"/>
                  </a:lnTo>
                  <a:lnTo>
                    <a:pt x="0" y="0"/>
                  </a:lnTo>
                  <a:lnTo>
                    <a:pt x="1904307" y="0"/>
                  </a:lnTo>
                  <a:lnTo>
                    <a:pt x="1904307" y="69941"/>
                  </a:lnTo>
                  <a:close/>
                </a:path>
              </a:pathLst>
            </a:custGeom>
            <a:solidFill>
              <a:srgbClr val="BEBEBE"/>
            </a:solidFill>
          </p:spPr>
          <p:txBody>
            <a:bodyPr wrap="square" lIns="0" tIns="0" rIns="0" bIns="0" rtlCol="0"/>
            <a:lstStyle/>
            <a:p>
              <a:endParaRPr/>
            </a:p>
          </p:txBody>
        </p:sp>
        <p:sp>
          <p:nvSpPr>
            <p:cNvPr id="6" name="object 6"/>
            <p:cNvSpPr/>
            <p:nvPr/>
          </p:nvSpPr>
          <p:spPr>
            <a:xfrm>
              <a:off x="166536" y="3016037"/>
              <a:ext cx="4784725" cy="130810"/>
            </a:xfrm>
            <a:custGeom>
              <a:avLst/>
              <a:gdLst/>
              <a:ahLst/>
              <a:cxnLst/>
              <a:rect l="l" t="t" r="r" b="b"/>
              <a:pathLst>
                <a:path w="4784725" h="130810">
                  <a:moveTo>
                    <a:pt x="4784616" y="130345"/>
                  </a:moveTo>
                  <a:lnTo>
                    <a:pt x="0" y="130345"/>
                  </a:lnTo>
                  <a:lnTo>
                    <a:pt x="0" y="0"/>
                  </a:lnTo>
                  <a:lnTo>
                    <a:pt x="4784616" y="0"/>
                  </a:lnTo>
                  <a:lnTo>
                    <a:pt x="4784616" y="130345"/>
                  </a:lnTo>
                  <a:close/>
                </a:path>
              </a:pathLst>
            </a:custGeom>
            <a:solidFill>
              <a:srgbClr val="C5D9F0"/>
            </a:solidFill>
          </p:spPr>
          <p:txBody>
            <a:bodyPr wrap="square" lIns="0" tIns="0" rIns="0" bIns="0" rtlCol="0"/>
            <a:lstStyle/>
            <a:p>
              <a:endParaRPr/>
            </a:p>
          </p:txBody>
        </p:sp>
        <p:sp>
          <p:nvSpPr>
            <p:cNvPr id="7" name="object 7"/>
            <p:cNvSpPr/>
            <p:nvPr/>
          </p:nvSpPr>
          <p:spPr>
            <a:xfrm>
              <a:off x="166536" y="3143206"/>
              <a:ext cx="3046095" cy="70485"/>
            </a:xfrm>
            <a:custGeom>
              <a:avLst/>
              <a:gdLst/>
              <a:ahLst/>
              <a:cxnLst/>
              <a:rect l="l" t="t" r="r" b="b"/>
              <a:pathLst>
                <a:path w="3046095" h="70485">
                  <a:moveTo>
                    <a:pt x="3045624" y="69941"/>
                  </a:moveTo>
                  <a:lnTo>
                    <a:pt x="0" y="69941"/>
                  </a:lnTo>
                  <a:lnTo>
                    <a:pt x="0" y="0"/>
                  </a:lnTo>
                  <a:lnTo>
                    <a:pt x="3045624" y="0"/>
                  </a:lnTo>
                  <a:lnTo>
                    <a:pt x="3045624" y="69941"/>
                  </a:lnTo>
                  <a:close/>
                </a:path>
              </a:pathLst>
            </a:custGeom>
            <a:solidFill>
              <a:srgbClr val="BEBEBE"/>
            </a:solidFill>
          </p:spPr>
          <p:txBody>
            <a:bodyPr wrap="square" lIns="0" tIns="0" rIns="0" bIns="0" rtlCol="0"/>
            <a:lstStyle/>
            <a:p>
              <a:endParaRPr/>
            </a:p>
          </p:txBody>
        </p:sp>
        <p:sp>
          <p:nvSpPr>
            <p:cNvPr id="8" name="object 8"/>
            <p:cNvSpPr/>
            <p:nvPr/>
          </p:nvSpPr>
          <p:spPr>
            <a:xfrm>
              <a:off x="166536" y="4103306"/>
              <a:ext cx="4784725" cy="130810"/>
            </a:xfrm>
            <a:custGeom>
              <a:avLst/>
              <a:gdLst/>
              <a:ahLst/>
              <a:cxnLst/>
              <a:rect l="l" t="t" r="r" b="b"/>
              <a:pathLst>
                <a:path w="4784725" h="130810">
                  <a:moveTo>
                    <a:pt x="4784616" y="130345"/>
                  </a:moveTo>
                  <a:lnTo>
                    <a:pt x="0" y="130345"/>
                  </a:lnTo>
                  <a:lnTo>
                    <a:pt x="0" y="0"/>
                  </a:lnTo>
                  <a:lnTo>
                    <a:pt x="4784616" y="0"/>
                  </a:lnTo>
                  <a:lnTo>
                    <a:pt x="4784616" y="130345"/>
                  </a:lnTo>
                  <a:close/>
                </a:path>
              </a:pathLst>
            </a:custGeom>
            <a:solidFill>
              <a:srgbClr val="C5D9F0"/>
            </a:solidFill>
          </p:spPr>
          <p:txBody>
            <a:bodyPr wrap="square" lIns="0" tIns="0" rIns="0" bIns="0" rtlCol="0"/>
            <a:lstStyle/>
            <a:p>
              <a:endParaRPr/>
            </a:p>
          </p:txBody>
        </p:sp>
        <p:sp>
          <p:nvSpPr>
            <p:cNvPr id="9" name="object 9"/>
            <p:cNvSpPr/>
            <p:nvPr/>
          </p:nvSpPr>
          <p:spPr>
            <a:xfrm>
              <a:off x="166536" y="4230474"/>
              <a:ext cx="1904364" cy="70485"/>
            </a:xfrm>
            <a:custGeom>
              <a:avLst/>
              <a:gdLst/>
              <a:ahLst/>
              <a:cxnLst/>
              <a:rect l="l" t="t" r="r" b="b"/>
              <a:pathLst>
                <a:path w="1904364" h="70485">
                  <a:moveTo>
                    <a:pt x="1904307" y="69941"/>
                  </a:moveTo>
                  <a:lnTo>
                    <a:pt x="0" y="69941"/>
                  </a:lnTo>
                  <a:lnTo>
                    <a:pt x="0" y="0"/>
                  </a:lnTo>
                  <a:lnTo>
                    <a:pt x="1904307" y="0"/>
                  </a:lnTo>
                  <a:lnTo>
                    <a:pt x="1904307" y="69941"/>
                  </a:lnTo>
                  <a:close/>
                </a:path>
              </a:pathLst>
            </a:custGeom>
            <a:solidFill>
              <a:srgbClr val="BEBEBE"/>
            </a:solidFill>
          </p:spPr>
          <p:txBody>
            <a:bodyPr wrap="square" lIns="0" tIns="0" rIns="0" bIns="0" rtlCol="0"/>
            <a:lstStyle/>
            <a:p>
              <a:endParaRPr/>
            </a:p>
          </p:txBody>
        </p:sp>
        <p:sp>
          <p:nvSpPr>
            <p:cNvPr id="10" name="object 10"/>
            <p:cNvSpPr/>
            <p:nvPr/>
          </p:nvSpPr>
          <p:spPr>
            <a:xfrm>
              <a:off x="166536" y="5572075"/>
              <a:ext cx="4784725" cy="130810"/>
            </a:xfrm>
            <a:custGeom>
              <a:avLst/>
              <a:gdLst/>
              <a:ahLst/>
              <a:cxnLst/>
              <a:rect l="l" t="t" r="r" b="b"/>
              <a:pathLst>
                <a:path w="4784725" h="130810">
                  <a:moveTo>
                    <a:pt x="4784616" y="130341"/>
                  </a:moveTo>
                  <a:lnTo>
                    <a:pt x="0" y="130341"/>
                  </a:lnTo>
                  <a:lnTo>
                    <a:pt x="0" y="0"/>
                  </a:lnTo>
                  <a:lnTo>
                    <a:pt x="4784616" y="0"/>
                  </a:lnTo>
                  <a:lnTo>
                    <a:pt x="4784616" y="130341"/>
                  </a:lnTo>
                  <a:close/>
                </a:path>
              </a:pathLst>
            </a:custGeom>
            <a:solidFill>
              <a:srgbClr val="C5D9F0"/>
            </a:solidFill>
          </p:spPr>
          <p:txBody>
            <a:bodyPr wrap="square" lIns="0" tIns="0" rIns="0" bIns="0" rtlCol="0"/>
            <a:lstStyle/>
            <a:p>
              <a:endParaRPr/>
            </a:p>
          </p:txBody>
        </p:sp>
        <p:sp>
          <p:nvSpPr>
            <p:cNvPr id="11" name="object 11"/>
            <p:cNvSpPr/>
            <p:nvPr/>
          </p:nvSpPr>
          <p:spPr>
            <a:xfrm>
              <a:off x="166536" y="5699240"/>
              <a:ext cx="3640454" cy="70485"/>
            </a:xfrm>
            <a:custGeom>
              <a:avLst/>
              <a:gdLst/>
              <a:ahLst/>
              <a:cxnLst/>
              <a:rect l="l" t="t" r="r" b="b"/>
              <a:pathLst>
                <a:path w="3640454" h="70485">
                  <a:moveTo>
                    <a:pt x="3640122" y="69941"/>
                  </a:moveTo>
                  <a:lnTo>
                    <a:pt x="0" y="69941"/>
                  </a:lnTo>
                  <a:lnTo>
                    <a:pt x="0" y="0"/>
                  </a:lnTo>
                  <a:lnTo>
                    <a:pt x="3640122" y="0"/>
                  </a:lnTo>
                  <a:lnTo>
                    <a:pt x="3640122" y="69941"/>
                  </a:lnTo>
                  <a:close/>
                </a:path>
              </a:pathLst>
            </a:custGeom>
            <a:solidFill>
              <a:srgbClr val="BEBEBE"/>
            </a:solidFill>
          </p:spPr>
          <p:txBody>
            <a:bodyPr wrap="square" lIns="0" tIns="0" rIns="0" bIns="0" rtlCol="0"/>
            <a:lstStyle/>
            <a:p>
              <a:endParaRPr/>
            </a:p>
          </p:txBody>
        </p:sp>
        <p:sp>
          <p:nvSpPr>
            <p:cNvPr id="12" name="object 12"/>
            <p:cNvSpPr/>
            <p:nvPr/>
          </p:nvSpPr>
          <p:spPr>
            <a:xfrm>
              <a:off x="166536" y="6665701"/>
              <a:ext cx="4784725" cy="194310"/>
            </a:xfrm>
            <a:custGeom>
              <a:avLst/>
              <a:gdLst/>
              <a:ahLst/>
              <a:cxnLst/>
              <a:rect l="l" t="t" r="r" b="b"/>
              <a:pathLst>
                <a:path w="4784725" h="194309">
                  <a:moveTo>
                    <a:pt x="4784616" y="193928"/>
                  </a:moveTo>
                  <a:lnTo>
                    <a:pt x="0" y="193928"/>
                  </a:lnTo>
                  <a:lnTo>
                    <a:pt x="0" y="0"/>
                  </a:lnTo>
                  <a:lnTo>
                    <a:pt x="4784616" y="0"/>
                  </a:lnTo>
                  <a:lnTo>
                    <a:pt x="4784616" y="193928"/>
                  </a:lnTo>
                  <a:close/>
                </a:path>
              </a:pathLst>
            </a:custGeom>
            <a:solidFill>
              <a:srgbClr val="C5D9F0"/>
            </a:solidFill>
          </p:spPr>
          <p:txBody>
            <a:bodyPr wrap="square" lIns="0" tIns="0" rIns="0" bIns="0" rtlCol="0"/>
            <a:lstStyle/>
            <a:p>
              <a:endParaRPr/>
            </a:p>
          </p:txBody>
        </p:sp>
        <p:sp>
          <p:nvSpPr>
            <p:cNvPr id="13" name="object 13"/>
            <p:cNvSpPr/>
            <p:nvPr/>
          </p:nvSpPr>
          <p:spPr>
            <a:xfrm>
              <a:off x="166536" y="6856450"/>
              <a:ext cx="1904364" cy="3810"/>
            </a:xfrm>
            <a:custGeom>
              <a:avLst/>
              <a:gdLst/>
              <a:ahLst/>
              <a:cxnLst/>
              <a:rect l="l" t="t" r="r" b="b"/>
              <a:pathLst>
                <a:path w="1904364" h="3809">
                  <a:moveTo>
                    <a:pt x="1904307" y="3185"/>
                  </a:moveTo>
                  <a:lnTo>
                    <a:pt x="0" y="3185"/>
                  </a:lnTo>
                  <a:lnTo>
                    <a:pt x="0" y="0"/>
                  </a:lnTo>
                  <a:lnTo>
                    <a:pt x="1904307" y="0"/>
                  </a:lnTo>
                  <a:lnTo>
                    <a:pt x="1904307" y="3185"/>
                  </a:lnTo>
                  <a:close/>
                </a:path>
              </a:pathLst>
            </a:custGeom>
            <a:solidFill>
              <a:srgbClr val="BEBEBE"/>
            </a:solidFill>
          </p:spPr>
          <p:txBody>
            <a:bodyPr wrap="square" lIns="0" tIns="0" rIns="0" bIns="0" rtlCol="0"/>
            <a:lstStyle/>
            <a:p>
              <a:endParaRPr/>
            </a:p>
          </p:txBody>
        </p:sp>
      </p:grpSp>
      <p:sp>
        <p:nvSpPr>
          <p:cNvPr id="14" name="object 14"/>
          <p:cNvSpPr txBox="1"/>
          <p:nvPr/>
        </p:nvSpPr>
        <p:spPr>
          <a:xfrm>
            <a:off x="602093" y="2173579"/>
            <a:ext cx="249554" cy="83185"/>
          </a:xfrm>
          <a:prstGeom prst="rect">
            <a:avLst/>
          </a:prstGeom>
        </p:spPr>
        <p:txBody>
          <a:bodyPr vert="horz" wrap="square" lIns="0" tIns="15875" rIns="0" bIns="0" rtlCol="0">
            <a:spAutoFit/>
          </a:bodyPr>
          <a:lstStyle/>
          <a:p>
            <a:pPr marL="12700">
              <a:lnSpc>
                <a:spcPct val="100000"/>
              </a:lnSpc>
              <a:spcBef>
                <a:spcPts val="125"/>
              </a:spcBef>
            </a:pPr>
            <a:r>
              <a:rPr sz="350" b="1" spc="-10" dirty="0">
                <a:latin typeface="Calibri"/>
                <a:cs typeface="Calibri"/>
              </a:rPr>
              <a:t>CUSTOMER</a:t>
            </a:r>
            <a:endParaRPr sz="350">
              <a:latin typeface="Calibri"/>
              <a:cs typeface="Calibri"/>
            </a:endParaRPr>
          </a:p>
        </p:txBody>
      </p:sp>
      <p:sp>
        <p:nvSpPr>
          <p:cNvPr id="15" name="object 15"/>
          <p:cNvSpPr txBox="1"/>
          <p:nvPr/>
        </p:nvSpPr>
        <p:spPr>
          <a:xfrm>
            <a:off x="1504971" y="2173579"/>
            <a:ext cx="351155" cy="83185"/>
          </a:xfrm>
          <a:prstGeom prst="rect">
            <a:avLst/>
          </a:prstGeom>
        </p:spPr>
        <p:txBody>
          <a:bodyPr vert="horz" wrap="square" lIns="0" tIns="15875" rIns="0" bIns="0" rtlCol="0">
            <a:spAutoFit/>
          </a:bodyPr>
          <a:lstStyle/>
          <a:p>
            <a:pPr marL="12700">
              <a:lnSpc>
                <a:spcPct val="100000"/>
              </a:lnSpc>
              <a:spcBef>
                <a:spcPts val="125"/>
              </a:spcBef>
            </a:pPr>
            <a:r>
              <a:rPr sz="350" b="1" dirty="0">
                <a:latin typeface="Calibri"/>
                <a:cs typeface="Calibri"/>
              </a:rPr>
              <a:t>CASES</a:t>
            </a:r>
            <a:r>
              <a:rPr sz="350" b="1" spc="25" dirty="0">
                <a:latin typeface="Calibri"/>
                <a:cs typeface="Calibri"/>
              </a:rPr>
              <a:t> </a:t>
            </a:r>
            <a:r>
              <a:rPr sz="350" b="1" spc="-10" dirty="0">
                <a:latin typeface="Calibri"/>
                <a:cs typeface="Calibri"/>
              </a:rPr>
              <a:t>INITIATED</a:t>
            </a:r>
            <a:endParaRPr sz="350">
              <a:latin typeface="Calibri"/>
              <a:cs typeface="Calibri"/>
            </a:endParaRPr>
          </a:p>
        </p:txBody>
      </p:sp>
      <p:sp>
        <p:nvSpPr>
          <p:cNvPr id="16" name="object 16"/>
          <p:cNvSpPr txBox="1"/>
          <p:nvPr/>
        </p:nvSpPr>
        <p:spPr>
          <a:xfrm>
            <a:off x="160191" y="2240342"/>
            <a:ext cx="130175" cy="83185"/>
          </a:xfrm>
          <a:prstGeom prst="rect">
            <a:avLst/>
          </a:prstGeom>
        </p:spPr>
        <p:txBody>
          <a:bodyPr vert="horz" wrap="square" lIns="0" tIns="15875" rIns="0" bIns="0" rtlCol="0">
            <a:spAutoFit/>
          </a:bodyPr>
          <a:lstStyle/>
          <a:p>
            <a:pPr marL="12700">
              <a:lnSpc>
                <a:spcPct val="100000"/>
              </a:lnSpc>
              <a:spcBef>
                <a:spcPts val="125"/>
              </a:spcBef>
            </a:pPr>
            <a:r>
              <a:rPr sz="350" spc="-20" dirty="0">
                <a:latin typeface="Calibri"/>
                <a:cs typeface="Calibri"/>
              </a:rPr>
              <a:t>Army</a:t>
            </a:r>
            <a:endParaRPr sz="350">
              <a:latin typeface="Calibri"/>
              <a:cs typeface="Calibri"/>
            </a:endParaRPr>
          </a:p>
        </p:txBody>
      </p:sp>
      <p:sp>
        <p:nvSpPr>
          <p:cNvPr id="17" name="object 17"/>
          <p:cNvSpPr txBox="1"/>
          <p:nvPr/>
        </p:nvSpPr>
        <p:spPr>
          <a:xfrm>
            <a:off x="1632137" y="2240342"/>
            <a:ext cx="92710" cy="83185"/>
          </a:xfrm>
          <a:prstGeom prst="rect">
            <a:avLst/>
          </a:prstGeom>
        </p:spPr>
        <p:txBody>
          <a:bodyPr vert="horz" wrap="square" lIns="0" tIns="15875" rIns="0" bIns="0" rtlCol="0">
            <a:spAutoFit/>
          </a:bodyPr>
          <a:lstStyle/>
          <a:p>
            <a:pPr marL="12700">
              <a:lnSpc>
                <a:spcPct val="100000"/>
              </a:lnSpc>
              <a:spcBef>
                <a:spcPts val="125"/>
              </a:spcBef>
            </a:pPr>
            <a:r>
              <a:rPr sz="350" spc="-25" dirty="0">
                <a:latin typeface="Calibri"/>
                <a:cs typeface="Calibri"/>
              </a:rPr>
              <a:t>410</a:t>
            </a:r>
            <a:endParaRPr sz="350">
              <a:latin typeface="Calibri"/>
              <a:cs typeface="Calibri"/>
            </a:endParaRPr>
          </a:p>
        </p:txBody>
      </p:sp>
      <p:sp>
        <p:nvSpPr>
          <p:cNvPr id="18" name="object 18"/>
          <p:cNvSpPr txBox="1"/>
          <p:nvPr/>
        </p:nvSpPr>
        <p:spPr>
          <a:xfrm>
            <a:off x="160191" y="2303924"/>
            <a:ext cx="100330" cy="83185"/>
          </a:xfrm>
          <a:prstGeom prst="rect">
            <a:avLst/>
          </a:prstGeom>
        </p:spPr>
        <p:txBody>
          <a:bodyPr vert="horz" wrap="square" lIns="0" tIns="15875" rIns="0" bIns="0" rtlCol="0">
            <a:spAutoFit/>
          </a:bodyPr>
          <a:lstStyle/>
          <a:p>
            <a:pPr marL="12700">
              <a:lnSpc>
                <a:spcPct val="100000"/>
              </a:lnSpc>
              <a:spcBef>
                <a:spcPts val="125"/>
              </a:spcBef>
            </a:pPr>
            <a:r>
              <a:rPr sz="350" spc="-25" dirty="0">
                <a:latin typeface="Calibri"/>
                <a:cs typeface="Calibri"/>
              </a:rPr>
              <a:t>DLA</a:t>
            </a:r>
            <a:endParaRPr sz="350">
              <a:latin typeface="Calibri"/>
              <a:cs typeface="Calibri"/>
            </a:endParaRPr>
          </a:p>
        </p:txBody>
      </p:sp>
      <p:sp>
        <p:nvSpPr>
          <p:cNvPr id="19" name="object 19"/>
          <p:cNvSpPr txBox="1"/>
          <p:nvPr/>
        </p:nvSpPr>
        <p:spPr>
          <a:xfrm>
            <a:off x="1632137" y="2303924"/>
            <a:ext cx="92710" cy="83185"/>
          </a:xfrm>
          <a:prstGeom prst="rect">
            <a:avLst/>
          </a:prstGeom>
        </p:spPr>
        <p:txBody>
          <a:bodyPr vert="horz" wrap="square" lIns="0" tIns="15875" rIns="0" bIns="0" rtlCol="0">
            <a:spAutoFit/>
          </a:bodyPr>
          <a:lstStyle/>
          <a:p>
            <a:pPr marL="12700">
              <a:lnSpc>
                <a:spcPct val="100000"/>
              </a:lnSpc>
              <a:spcBef>
                <a:spcPts val="125"/>
              </a:spcBef>
            </a:pPr>
            <a:r>
              <a:rPr sz="350" spc="-25" dirty="0">
                <a:latin typeface="Calibri"/>
                <a:cs typeface="Calibri"/>
              </a:rPr>
              <a:t>211</a:t>
            </a:r>
            <a:endParaRPr sz="350">
              <a:latin typeface="Calibri"/>
              <a:cs typeface="Calibri"/>
            </a:endParaRPr>
          </a:p>
        </p:txBody>
      </p:sp>
      <p:sp>
        <p:nvSpPr>
          <p:cNvPr id="20" name="object 20"/>
          <p:cNvSpPr txBox="1"/>
          <p:nvPr/>
        </p:nvSpPr>
        <p:spPr>
          <a:xfrm>
            <a:off x="160191" y="2367507"/>
            <a:ext cx="198755" cy="83185"/>
          </a:xfrm>
          <a:prstGeom prst="rect">
            <a:avLst/>
          </a:prstGeom>
        </p:spPr>
        <p:txBody>
          <a:bodyPr vert="horz" wrap="square" lIns="0" tIns="15875" rIns="0" bIns="0" rtlCol="0">
            <a:spAutoFit/>
          </a:bodyPr>
          <a:lstStyle/>
          <a:p>
            <a:pPr marL="12700">
              <a:lnSpc>
                <a:spcPct val="100000"/>
              </a:lnSpc>
              <a:spcBef>
                <a:spcPts val="125"/>
              </a:spcBef>
            </a:pPr>
            <a:r>
              <a:rPr sz="350" dirty="0">
                <a:latin typeface="Calibri"/>
                <a:cs typeface="Calibri"/>
              </a:rPr>
              <a:t>Air</a:t>
            </a:r>
            <a:r>
              <a:rPr sz="350" spc="35" dirty="0">
                <a:latin typeface="Calibri"/>
                <a:cs typeface="Calibri"/>
              </a:rPr>
              <a:t> </a:t>
            </a:r>
            <a:r>
              <a:rPr sz="350" spc="-10" dirty="0">
                <a:latin typeface="Calibri"/>
                <a:cs typeface="Calibri"/>
              </a:rPr>
              <a:t>Force</a:t>
            </a:r>
            <a:endParaRPr sz="350">
              <a:latin typeface="Calibri"/>
              <a:cs typeface="Calibri"/>
            </a:endParaRPr>
          </a:p>
        </p:txBody>
      </p:sp>
      <p:sp>
        <p:nvSpPr>
          <p:cNvPr id="21" name="object 21"/>
          <p:cNvSpPr txBox="1"/>
          <p:nvPr/>
        </p:nvSpPr>
        <p:spPr>
          <a:xfrm>
            <a:off x="1632137" y="2367507"/>
            <a:ext cx="92710" cy="83185"/>
          </a:xfrm>
          <a:prstGeom prst="rect">
            <a:avLst/>
          </a:prstGeom>
        </p:spPr>
        <p:txBody>
          <a:bodyPr vert="horz" wrap="square" lIns="0" tIns="15875" rIns="0" bIns="0" rtlCol="0">
            <a:spAutoFit/>
          </a:bodyPr>
          <a:lstStyle/>
          <a:p>
            <a:pPr marL="12700">
              <a:lnSpc>
                <a:spcPct val="100000"/>
              </a:lnSpc>
              <a:spcBef>
                <a:spcPts val="125"/>
              </a:spcBef>
            </a:pPr>
            <a:r>
              <a:rPr sz="350" spc="-25" dirty="0">
                <a:latin typeface="Calibri"/>
                <a:cs typeface="Calibri"/>
              </a:rPr>
              <a:t>170</a:t>
            </a:r>
            <a:endParaRPr sz="350">
              <a:latin typeface="Calibri"/>
              <a:cs typeface="Calibri"/>
            </a:endParaRPr>
          </a:p>
        </p:txBody>
      </p:sp>
      <p:sp>
        <p:nvSpPr>
          <p:cNvPr id="22" name="object 22"/>
          <p:cNvSpPr txBox="1"/>
          <p:nvPr/>
        </p:nvSpPr>
        <p:spPr>
          <a:xfrm>
            <a:off x="160191" y="2431089"/>
            <a:ext cx="123825" cy="83185"/>
          </a:xfrm>
          <a:prstGeom prst="rect">
            <a:avLst/>
          </a:prstGeom>
        </p:spPr>
        <p:txBody>
          <a:bodyPr vert="horz" wrap="square" lIns="0" tIns="15875" rIns="0" bIns="0" rtlCol="0">
            <a:spAutoFit/>
          </a:bodyPr>
          <a:lstStyle/>
          <a:p>
            <a:pPr marL="12700">
              <a:lnSpc>
                <a:spcPct val="100000"/>
              </a:lnSpc>
              <a:spcBef>
                <a:spcPts val="125"/>
              </a:spcBef>
            </a:pPr>
            <a:r>
              <a:rPr sz="350" spc="-20" dirty="0">
                <a:latin typeface="Calibri"/>
                <a:cs typeface="Calibri"/>
              </a:rPr>
              <a:t>Navy</a:t>
            </a:r>
            <a:endParaRPr sz="350">
              <a:latin typeface="Calibri"/>
              <a:cs typeface="Calibri"/>
            </a:endParaRPr>
          </a:p>
        </p:txBody>
      </p:sp>
      <p:sp>
        <p:nvSpPr>
          <p:cNvPr id="23" name="object 23"/>
          <p:cNvSpPr txBox="1"/>
          <p:nvPr/>
        </p:nvSpPr>
        <p:spPr>
          <a:xfrm>
            <a:off x="1644854" y="2431089"/>
            <a:ext cx="70485" cy="83185"/>
          </a:xfrm>
          <a:prstGeom prst="rect">
            <a:avLst/>
          </a:prstGeom>
        </p:spPr>
        <p:txBody>
          <a:bodyPr vert="horz" wrap="square" lIns="0" tIns="15875" rIns="0" bIns="0" rtlCol="0">
            <a:spAutoFit/>
          </a:bodyPr>
          <a:lstStyle/>
          <a:p>
            <a:pPr marL="12700">
              <a:lnSpc>
                <a:spcPct val="100000"/>
              </a:lnSpc>
              <a:spcBef>
                <a:spcPts val="125"/>
              </a:spcBef>
            </a:pPr>
            <a:r>
              <a:rPr sz="350" spc="-25" dirty="0">
                <a:latin typeface="Calibri"/>
                <a:cs typeface="Calibri"/>
              </a:rPr>
              <a:t>82</a:t>
            </a:r>
            <a:endParaRPr sz="350">
              <a:latin typeface="Calibri"/>
              <a:cs typeface="Calibri"/>
            </a:endParaRPr>
          </a:p>
        </p:txBody>
      </p:sp>
      <p:sp>
        <p:nvSpPr>
          <p:cNvPr id="24" name="object 24"/>
          <p:cNvSpPr txBox="1"/>
          <p:nvPr/>
        </p:nvSpPr>
        <p:spPr>
          <a:xfrm>
            <a:off x="160191" y="2494672"/>
            <a:ext cx="233045" cy="83185"/>
          </a:xfrm>
          <a:prstGeom prst="rect">
            <a:avLst/>
          </a:prstGeom>
        </p:spPr>
        <p:txBody>
          <a:bodyPr vert="horz" wrap="square" lIns="0" tIns="15875" rIns="0" bIns="0" rtlCol="0">
            <a:spAutoFit/>
          </a:bodyPr>
          <a:lstStyle/>
          <a:p>
            <a:pPr marL="12700">
              <a:lnSpc>
                <a:spcPct val="100000"/>
              </a:lnSpc>
              <a:spcBef>
                <a:spcPts val="125"/>
              </a:spcBef>
            </a:pPr>
            <a:r>
              <a:rPr sz="350" dirty="0">
                <a:latin typeface="Calibri"/>
                <a:cs typeface="Calibri"/>
              </a:rPr>
              <a:t>Other</a:t>
            </a:r>
            <a:r>
              <a:rPr sz="350" spc="40" dirty="0">
                <a:latin typeface="Calibri"/>
                <a:cs typeface="Calibri"/>
              </a:rPr>
              <a:t> </a:t>
            </a:r>
            <a:r>
              <a:rPr sz="350" spc="-25" dirty="0">
                <a:latin typeface="Calibri"/>
                <a:cs typeface="Calibri"/>
              </a:rPr>
              <a:t>DoD</a:t>
            </a:r>
            <a:endParaRPr sz="350">
              <a:latin typeface="Calibri"/>
              <a:cs typeface="Calibri"/>
            </a:endParaRPr>
          </a:p>
        </p:txBody>
      </p:sp>
      <p:sp>
        <p:nvSpPr>
          <p:cNvPr id="25" name="object 25"/>
          <p:cNvSpPr txBox="1"/>
          <p:nvPr/>
        </p:nvSpPr>
        <p:spPr>
          <a:xfrm>
            <a:off x="1644854" y="2494671"/>
            <a:ext cx="70485" cy="83185"/>
          </a:xfrm>
          <a:prstGeom prst="rect">
            <a:avLst/>
          </a:prstGeom>
        </p:spPr>
        <p:txBody>
          <a:bodyPr vert="horz" wrap="square" lIns="0" tIns="15875" rIns="0" bIns="0" rtlCol="0">
            <a:spAutoFit/>
          </a:bodyPr>
          <a:lstStyle/>
          <a:p>
            <a:pPr marL="12700">
              <a:lnSpc>
                <a:spcPct val="100000"/>
              </a:lnSpc>
              <a:spcBef>
                <a:spcPts val="125"/>
              </a:spcBef>
            </a:pPr>
            <a:r>
              <a:rPr sz="350" spc="-25" dirty="0">
                <a:latin typeface="Calibri"/>
                <a:cs typeface="Calibri"/>
              </a:rPr>
              <a:t>29</a:t>
            </a:r>
            <a:endParaRPr sz="350">
              <a:latin typeface="Calibri"/>
              <a:cs typeface="Calibri"/>
            </a:endParaRPr>
          </a:p>
        </p:txBody>
      </p:sp>
      <p:sp>
        <p:nvSpPr>
          <p:cNvPr id="26" name="object 26"/>
          <p:cNvSpPr txBox="1"/>
          <p:nvPr/>
        </p:nvSpPr>
        <p:spPr>
          <a:xfrm>
            <a:off x="160191" y="2558253"/>
            <a:ext cx="184150" cy="83185"/>
          </a:xfrm>
          <a:prstGeom prst="rect">
            <a:avLst/>
          </a:prstGeom>
        </p:spPr>
        <p:txBody>
          <a:bodyPr vert="horz" wrap="square" lIns="0" tIns="15875" rIns="0" bIns="0" rtlCol="0">
            <a:spAutoFit/>
          </a:bodyPr>
          <a:lstStyle/>
          <a:p>
            <a:pPr marL="12700">
              <a:lnSpc>
                <a:spcPct val="100000"/>
              </a:lnSpc>
              <a:spcBef>
                <a:spcPts val="125"/>
              </a:spcBef>
            </a:pPr>
            <a:r>
              <a:rPr sz="350" spc="-10" dirty="0">
                <a:latin typeface="Calibri"/>
                <a:cs typeface="Calibri"/>
              </a:rPr>
              <a:t>Marines</a:t>
            </a:r>
            <a:endParaRPr sz="350">
              <a:latin typeface="Calibri"/>
              <a:cs typeface="Calibri"/>
            </a:endParaRPr>
          </a:p>
        </p:txBody>
      </p:sp>
      <p:sp>
        <p:nvSpPr>
          <p:cNvPr id="27" name="object 27"/>
          <p:cNvSpPr txBox="1"/>
          <p:nvPr/>
        </p:nvSpPr>
        <p:spPr>
          <a:xfrm>
            <a:off x="1654392" y="2558253"/>
            <a:ext cx="50165" cy="83185"/>
          </a:xfrm>
          <a:prstGeom prst="rect">
            <a:avLst/>
          </a:prstGeom>
        </p:spPr>
        <p:txBody>
          <a:bodyPr vert="horz" wrap="square" lIns="0" tIns="15875" rIns="0" bIns="0" rtlCol="0">
            <a:spAutoFit/>
          </a:bodyPr>
          <a:lstStyle/>
          <a:p>
            <a:pPr marL="12700">
              <a:lnSpc>
                <a:spcPct val="100000"/>
              </a:lnSpc>
              <a:spcBef>
                <a:spcPts val="125"/>
              </a:spcBef>
            </a:pPr>
            <a:r>
              <a:rPr sz="350" spc="-50" dirty="0">
                <a:latin typeface="Calibri"/>
                <a:cs typeface="Calibri"/>
              </a:rPr>
              <a:t>2</a:t>
            </a:r>
            <a:endParaRPr sz="350">
              <a:latin typeface="Calibri"/>
              <a:cs typeface="Calibri"/>
            </a:endParaRPr>
          </a:p>
        </p:txBody>
      </p:sp>
      <p:sp>
        <p:nvSpPr>
          <p:cNvPr id="28" name="object 28"/>
          <p:cNvSpPr txBox="1"/>
          <p:nvPr/>
        </p:nvSpPr>
        <p:spPr>
          <a:xfrm>
            <a:off x="160191" y="2621837"/>
            <a:ext cx="365760" cy="83185"/>
          </a:xfrm>
          <a:prstGeom prst="rect">
            <a:avLst/>
          </a:prstGeom>
        </p:spPr>
        <p:txBody>
          <a:bodyPr vert="horz" wrap="square" lIns="0" tIns="15875" rIns="0" bIns="0" rtlCol="0">
            <a:spAutoFit/>
          </a:bodyPr>
          <a:lstStyle/>
          <a:p>
            <a:pPr marL="12700">
              <a:lnSpc>
                <a:spcPct val="100000"/>
              </a:lnSpc>
              <a:spcBef>
                <a:spcPts val="125"/>
              </a:spcBef>
            </a:pPr>
            <a:r>
              <a:rPr sz="350" dirty="0">
                <a:latin typeface="Calibri"/>
                <a:cs typeface="Calibri"/>
              </a:rPr>
              <a:t>Non-DoD</a:t>
            </a:r>
            <a:r>
              <a:rPr sz="350" spc="75" dirty="0">
                <a:latin typeface="Calibri"/>
                <a:cs typeface="Calibri"/>
              </a:rPr>
              <a:t> </a:t>
            </a:r>
            <a:r>
              <a:rPr sz="350" spc="-10" dirty="0">
                <a:latin typeface="Calibri"/>
                <a:cs typeface="Calibri"/>
              </a:rPr>
              <a:t>Entities</a:t>
            </a:r>
            <a:endParaRPr sz="350">
              <a:latin typeface="Calibri"/>
              <a:cs typeface="Calibri"/>
            </a:endParaRPr>
          </a:p>
        </p:txBody>
      </p:sp>
      <p:sp>
        <p:nvSpPr>
          <p:cNvPr id="29" name="object 29"/>
          <p:cNvSpPr txBox="1"/>
          <p:nvPr/>
        </p:nvSpPr>
        <p:spPr>
          <a:xfrm>
            <a:off x="1654392" y="2621837"/>
            <a:ext cx="50165" cy="83185"/>
          </a:xfrm>
          <a:prstGeom prst="rect">
            <a:avLst/>
          </a:prstGeom>
        </p:spPr>
        <p:txBody>
          <a:bodyPr vert="horz" wrap="square" lIns="0" tIns="15875" rIns="0" bIns="0" rtlCol="0">
            <a:spAutoFit/>
          </a:bodyPr>
          <a:lstStyle/>
          <a:p>
            <a:pPr marL="12700">
              <a:lnSpc>
                <a:spcPct val="100000"/>
              </a:lnSpc>
              <a:spcBef>
                <a:spcPts val="125"/>
              </a:spcBef>
            </a:pPr>
            <a:r>
              <a:rPr sz="350" spc="-50" dirty="0">
                <a:latin typeface="Calibri"/>
                <a:cs typeface="Calibri"/>
              </a:rPr>
              <a:t>1</a:t>
            </a:r>
            <a:endParaRPr sz="350">
              <a:latin typeface="Calibri"/>
              <a:cs typeface="Calibri"/>
            </a:endParaRPr>
          </a:p>
        </p:txBody>
      </p:sp>
      <p:graphicFrame>
        <p:nvGraphicFramePr>
          <p:cNvPr id="30" name="object 30"/>
          <p:cNvGraphicFramePr>
            <a:graphicFrameLocks noGrp="1"/>
          </p:cNvGraphicFramePr>
          <p:nvPr/>
        </p:nvGraphicFramePr>
        <p:xfrm>
          <a:off x="620119" y="3143183"/>
          <a:ext cx="2447288" cy="704213"/>
        </p:xfrm>
        <a:graphic>
          <a:graphicData uri="http://schemas.openxmlformats.org/drawingml/2006/table">
            <a:tbl>
              <a:tblPr firstRow="1" bandRow="1">
                <a:tableStyleId>{2D5ABB26-0587-4C30-8999-92F81FD0307C}</a:tableStyleId>
              </a:tblPr>
              <a:tblGrid>
                <a:gridCol w="666750">
                  <a:extLst>
                    <a:ext uri="{9D8B030D-6E8A-4147-A177-3AD203B41FA5}">
                      <a16:colId xmlns:a16="http://schemas.microsoft.com/office/drawing/2014/main" val="20000"/>
                    </a:ext>
                  </a:extLst>
                </a:gridCol>
                <a:gridCol w="781050">
                  <a:extLst>
                    <a:ext uri="{9D8B030D-6E8A-4147-A177-3AD203B41FA5}">
                      <a16:colId xmlns:a16="http://schemas.microsoft.com/office/drawing/2014/main" val="20001"/>
                    </a:ext>
                  </a:extLst>
                </a:gridCol>
                <a:gridCol w="502919">
                  <a:extLst>
                    <a:ext uri="{9D8B030D-6E8A-4147-A177-3AD203B41FA5}">
                      <a16:colId xmlns:a16="http://schemas.microsoft.com/office/drawing/2014/main" val="20002"/>
                    </a:ext>
                  </a:extLst>
                </a:gridCol>
                <a:gridCol w="496569">
                  <a:extLst>
                    <a:ext uri="{9D8B030D-6E8A-4147-A177-3AD203B41FA5}">
                      <a16:colId xmlns:a16="http://schemas.microsoft.com/office/drawing/2014/main" val="20003"/>
                    </a:ext>
                  </a:extLst>
                </a:gridCol>
              </a:tblGrid>
              <a:tr h="66675">
                <a:tc>
                  <a:txBody>
                    <a:bodyPr/>
                    <a:lstStyle/>
                    <a:p>
                      <a:pPr marL="19685">
                        <a:lnSpc>
                          <a:spcPts val="375"/>
                        </a:lnSpc>
                        <a:spcBef>
                          <a:spcPts val="50"/>
                        </a:spcBef>
                      </a:pPr>
                      <a:r>
                        <a:rPr sz="350" b="1" spc="-10" dirty="0">
                          <a:latin typeface="Calibri"/>
                          <a:cs typeface="Calibri"/>
                        </a:rPr>
                        <a:t>DODAAC</a:t>
                      </a:r>
                      <a:endParaRPr sz="350">
                        <a:latin typeface="Calibri"/>
                        <a:cs typeface="Calibri"/>
                      </a:endParaRPr>
                    </a:p>
                  </a:txBody>
                  <a:tcPr marL="0" marR="0" marT="6350" marB="0">
                    <a:lnR w="3175">
                      <a:solidFill>
                        <a:srgbClr val="000000"/>
                      </a:solidFill>
                      <a:prstDash val="solid"/>
                    </a:lnR>
                    <a:solidFill>
                      <a:srgbClr val="BEBEBE"/>
                    </a:solidFill>
                  </a:tcPr>
                </a:tc>
                <a:tc>
                  <a:txBody>
                    <a:bodyPr/>
                    <a:lstStyle/>
                    <a:p>
                      <a:pPr marL="1905" algn="ctr">
                        <a:lnSpc>
                          <a:spcPts val="375"/>
                        </a:lnSpc>
                        <a:spcBef>
                          <a:spcPts val="50"/>
                        </a:spcBef>
                      </a:pPr>
                      <a:r>
                        <a:rPr sz="350" b="1" spc="-20" dirty="0">
                          <a:latin typeface="Calibri"/>
                          <a:cs typeface="Calibri"/>
                        </a:rPr>
                        <a:t>UNIT</a:t>
                      </a:r>
                      <a:endParaRPr sz="350">
                        <a:latin typeface="Calibri"/>
                        <a:cs typeface="Calibri"/>
                      </a:endParaRPr>
                    </a:p>
                  </a:txBody>
                  <a:tcPr marL="0" marR="0" marT="6350" marB="0">
                    <a:lnL w="3175">
                      <a:solidFill>
                        <a:srgbClr val="000000"/>
                      </a:solidFill>
                      <a:prstDash val="solid"/>
                    </a:lnL>
                    <a:solidFill>
                      <a:srgbClr val="BEBEBE"/>
                    </a:solidFill>
                  </a:tcPr>
                </a:tc>
                <a:tc>
                  <a:txBody>
                    <a:bodyPr/>
                    <a:lstStyle/>
                    <a:p>
                      <a:pPr marR="140335" algn="r">
                        <a:lnSpc>
                          <a:spcPts val="375"/>
                        </a:lnSpc>
                        <a:spcBef>
                          <a:spcPts val="50"/>
                        </a:spcBef>
                      </a:pPr>
                      <a:r>
                        <a:rPr sz="350" b="1" spc="-10" dirty="0">
                          <a:latin typeface="Calibri"/>
                          <a:cs typeface="Calibri"/>
                        </a:rPr>
                        <a:t>LOCATION</a:t>
                      </a:r>
                      <a:endParaRPr sz="350">
                        <a:latin typeface="Calibri"/>
                        <a:cs typeface="Calibri"/>
                      </a:endParaRPr>
                    </a:p>
                  </a:txBody>
                  <a:tcPr marL="0" marR="0" marT="6350" marB="0">
                    <a:lnR w="3175">
                      <a:solidFill>
                        <a:srgbClr val="000000"/>
                      </a:solidFill>
                      <a:prstDash val="solid"/>
                    </a:lnR>
                    <a:solidFill>
                      <a:srgbClr val="BEBEBE"/>
                    </a:solidFill>
                  </a:tcPr>
                </a:tc>
                <a:tc>
                  <a:txBody>
                    <a:bodyPr/>
                    <a:lstStyle/>
                    <a:p>
                      <a:pPr marL="143510" algn="ctr">
                        <a:lnSpc>
                          <a:spcPts val="375"/>
                        </a:lnSpc>
                        <a:spcBef>
                          <a:spcPts val="50"/>
                        </a:spcBef>
                      </a:pPr>
                      <a:r>
                        <a:rPr sz="350" b="1" dirty="0">
                          <a:latin typeface="Calibri"/>
                          <a:cs typeface="Calibri"/>
                        </a:rPr>
                        <a:t>CASES</a:t>
                      </a:r>
                      <a:r>
                        <a:rPr sz="350" b="1" spc="25" dirty="0">
                          <a:latin typeface="Calibri"/>
                          <a:cs typeface="Calibri"/>
                        </a:rPr>
                        <a:t> </a:t>
                      </a:r>
                      <a:r>
                        <a:rPr sz="350" b="1" spc="-10" dirty="0">
                          <a:latin typeface="Calibri"/>
                          <a:cs typeface="Calibri"/>
                        </a:rPr>
                        <a:t>INITIATED</a:t>
                      </a:r>
                      <a:endParaRPr sz="350">
                        <a:latin typeface="Calibri"/>
                        <a:cs typeface="Calibri"/>
                      </a:endParaRPr>
                    </a:p>
                  </a:txBody>
                  <a:tcPr marL="0" marR="0" marT="6350" marB="0">
                    <a:lnL w="3175">
                      <a:solidFill>
                        <a:srgbClr val="000000"/>
                      </a:solidFill>
                      <a:prstDash val="solid"/>
                    </a:lnL>
                    <a:solidFill>
                      <a:srgbClr val="BEBEBE"/>
                    </a:solidFill>
                  </a:tcPr>
                </a:tc>
                <a:extLst>
                  <a:ext uri="{0D108BD9-81ED-4DB2-BD59-A6C34878D82A}">
                    <a16:rowId xmlns:a16="http://schemas.microsoft.com/office/drawing/2014/main" val="10000"/>
                  </a:ext>
                </a:extLst>
              </a:tr>
              <a:tr h="64769">
                <a:tc>
                  <a:txBody>
                    <a:bodyPr/>
                    <a:lstStyle/>
                    <a:p>
                      <a:pPr marL="13335">
                        <a:lnSpc>
                          <a:spcPts val="360"/>
                        </a:lnSpc>
                        <a:spcBef>
                          <a:spcPts val="50"/>
                        </a:spcBef>
                      </a:pPr>
                      <a:r>
                        <a:rPr sz="350" spc="-10" dirty="0">
                          <a:latin typeface="Calibri"/>
                          <a:cs typeface="Calibri"/>
                        </a:rPr>
                        <a:t>WK4GBW</a:t>
                      </a:r>
                      <a:endParaRPr sz="350">
                        <a:latin typeface="Calibri"/>
                        <a:cs typeface="Calibri"/>
                      </a:endParaRPr>
                    </a:p>
                  </a:txBody>
                  <a:tcPr marL="0" marR="0" marT="6350" marB="0">
                    <a:lnR w="3175">
                      <a:solidFill>
                        <a:srgbClr val="000000"/>
                      </a:solidFill>
                      <a:prstDash val="solid"/>
                    </a:lnR>
                  </a:tcPr>
                </a:tc>
                <a:tc>
                  <a:txBody>
                    <a:bodyPr/>
                    <a:lstStyle/>
                    <a:p>
                      <a:pPr marL="7620">
                        <a:lnSpc>
                          <a:spcPts val="360"/>
                        </a:lnSpc>
                        <a:spcBef>
                          <a:spcPts val="50"/>
                        </a:spcBef>
                      </a:pPr>
                      <a:r>
                        <a:rPr sz="350" dirty="0">
                          <a:latin typeface="Calibri"/>
                          <a:cs typeface="Calibri"/>
                        </a:rPr>
                        <a:t>UNIT</a:t>
                      </a:r>
                      <a:r>
                        <a:rPr sz="350" spc="15" dirty="0">
                          <a:latin typeface="Calibri"/>
                          <a:cs typeface="Calibri"/>
                        </a:rPr>
                        <a:t> </a:t>
                      </a:r>
                      <a:r>
                        <a:rPr sz="350" spc="-20" dirty="0">
                          <a:latin typeface="Calibri"/>
                          <a:cs typeface="Calibri"/>
                        </a:rPr>
                        <a:t>NAME</a:t>
                      </a:r>
                      <a:endParaRPr sz="350">
                        <a:latin typeface="Calibri"/>
                        <a:cs typeface="Calibri"/>
                      </a:endParaRPr>
                    </a:p>
                  </a:txBody>
                  <a:tcPr marL="0" marR="0" marT="6350" marB="0">
                    <a:lnL w="3175">
                      <a:solidFill>
                        <a:srgbClr val="000000"/>
                      </a:solidFill>
                      <a:prstDash val="solid"/>
                    </a:lnL>
                  </a:tcPr>
                </a:tc>
                <a:tc>
                  <a:txBody>
                    <a:bodyPr/>
                    <a:lstStyle/>
                    <a:p>
                      <a:pPr marR="142240" algn="r">
                        <a:lnSpc>
                          <a:spcPts val="360"/>
                        </a:lnSpc>
                        <a:spcBef>
                          <a:spcPts val="50"/>
                        </a:spcBef>
                      </a:pPr>
                      <a:r>
                        <a:rPr sz="350" dirty="0">
                          <a:latin typeface="Calibri"/>
                          <a:cs typeface="Calibri"/>
                        </a:rPr>
                        <a:t>WK4GBW</a:t>
                      </a:r>
                      <a:r>
                        <a:rPr sz="350" spc="10" dirty="0">
                          <a:latin typeface="Calibri"/>
                          <a:cs typeface="Calibri"/>
                        </a:rPr>
                        <a:t> </a:t>
                      </a:r>
                      <a:r>
                        <a:rPr sz="350" dirty="0">
                          <a:latin typeface="Calibri"/>
                          <a:cs typeface="Calibri"/>
                        </a:rPr>
                        <a:t>CITY,</a:t>
                      </a:r>
                      <a:r>
                        <a:rPr sz="350" spc="35" dirty="0">
                          <a:latin typeface="Calibri"/>
                          <a:cs typeface="Calibri"/>
                        </a:rPr>
                        <a:t> </a:t>
                      </a:r>
                      <a:r>
                        <a:rPr sz="350" spc="-25" dirty="0">
                          <a:latin typeface="Calibri"/>
                          <a:cs typeface="Calibri"/>
                        </a:rPr>
                        <a:t>ST</a:t>
                      </a:r>
                      <a:endParaRPr sz="350">
                        <a:latin typeface="Calibri"/>
                        <a:cs typeface="Calibri"/>
                      </a:endParaRPr>
                    </a:p>
                  </a:txBody>
                  <a:tcPr marL="0" marR="0" marT="6350" marB="0">
                    <a:lnR w="3175">
                      <a:solidFill>
                        <a:srgbClr val="000000"/>
                      </a:solidFill>
                      <a:prstDash val="solid"/>
                    </a:lnR>
                  </a:tcPr>
                </a:tc>
                <a:tc>
                  <a:txBody>
                    <a:bodyPr/>
                    <a:lstStyle/>
                    <a:p>
                      <a:pPr marL="141605" algn="ctr">
                        <a:lnSpc>
                          <a:spcPts val="360"/>
                        </a:lnSpc>
                        <a:spcBef>
                          <a:spcPts val="50"/>
                        </a:spcBef>
                      </a:pPr>
                      <a:r>
                        <a:rPr sz="350" spc="-25" dirty="0">
                          <a:latin typeface="Calibri"/>
                          <a:cs typeface="Calibri"/>
                        </a:rPr>
                        <a:t>73</a:t>
                      </a:r>
                      <a:endParaRPr sz="350">
                        <a:latin typeface="Calibri"/>
                        <a:cs typeface="Calibri"/>
                      </a:endParaRPr>
                    </a:p>
                  </a:txBody>
                  <a:tcPr marL="0" marR="0" marT="6350" marB="0">
                    <a:lnL w="3175">
                      <a:solidFill>
                        <a:srgbClr val="000000"/>
                      </a:solidFill>
                      <a:prstDash val="solid"/>
                    </a:lnL>
                  </a:tcPr>
                </a:tc>
                <a:extLst>
                  <a:ext uri="{0D108BD9-81ED-4DB2-BD59-A6C34878D82A}">
                    <a16:rowId xmlns:a16="http://schemas.microsoft.com/office/drawing/2014/main" val="10001"/>
                  </a:ext>
                </a:extLst>
              </a:tr>
              <a:tr h="63500">
                <a:tc>
                  <a:txBody>
                    <a:bodyPr/>
                    <a:lstStyle/>
                    <a:p>
                      <a:pPr marL="22860">
                        <a:lnSpc>
                          <a:spcPts val="360"/>
                        </a:lnSpc>
                        <a:spcBef>
                          <a:spcPts val="35"/>
                        </a:spcBef>
                      </a:pPr>
                      <a:r>
                        <a:rPr sz="350" spc="-10" dirty="0">
                          <a:latin typeface="Calibri"/>
                          <a:cs typeface="Calibri"/>
                        </a:rPr>
                        <a:t>WK4F8Q</a:t>
                      </a:r>
                      <a:endParaRPr sz="350">
                        <a:latin typeface="Calibri"/>
                        <a:cs typeface="Calibri"/>
                      </a:endParaRPr>
                    </a:p>
                  </a:txBody>
                  <a:tcPr marL="0" marR="0" marT="4445" marB="0">
                    <a:lnR w="3175">
                      <a:solidFill>
                        <a:srgbClr val="000000"/>
                      </a:solidFill>
                      <a:prstDash val="solid"/>
                    </a:lnR>
                  </a:tcPr>
                </a:tc>
                <a:tc>
                  <a:txBody>
                    <a:bodyPr/>
                    <a:lstStyle/>
                    <a:p>
                      <a:pPr marL="7620">
                        <a:lnSpc>
                          <a:spcPts val="360"/>
                        </a:lnSpc>
                        <a:spcBef>
                          <a:spcPts val="35"/>
                        </a:spcBef>
                      </a:pPr>
                      <a:r>
                        <a:rPr sz="350" dirty="0">
                          <a:latin typeface="Calibri"/>
                          <a:cs typeface="Calibri"/>
                        </a:rPr>
                        <a:t>UNIT</a:t>
                      </a:r>
                      <a:r>
                        <a:rPr sz="350" spc="15" dirty="0">
                          <a:latin typeface="Calibri"/>
                          <a:cs typeface="Calibri"/>
                        </a:rPr>
                        <a:t> </a:t>
                      </a:r>
                      <a:r>
                        <a:rPr sz="350" spc="-20" dirty="0">
                          <a:latin typeface="Calibri"/>
                          <a:cs typeface="Calibri"/>
                        </a:rPr>
                        <a:t>NAME</a:t>
                      </a:r>
                      <a:endParaRPr sz="350">
                        <a:latin typeface="Calibri"/>
                        <a:cs typeface="Calibri"/>
                      </a:endParaRPr>
                    </a:p>
                  </a:txBody>
                  <a:tcPr marL="0" marR="0" marT="4445" marB="0">
                    <a:lnL w="3175">
                      <a:solidFill>
                        <a:srgbClr val="000000"/>
                      </a:solidFill>
                      <a:prstDash val="solid"/>
                    </a:lnL>
                  </a:tcPr>
                </a:tc>
                <a:tc>
                  <a:txBody>
                    <a:bodyPr/>
                    <a:lstStyle/>
                    <a:p>
                      <a:pPr marR="161290" algn="r">
                        <a:lnSpc>
                          <a:spcPts val="360"/>
                        </a:lnSpc>
                        <a:spcBef>
                          <a:spcPts val="35"/>
                        </a:spcBef>
                      </a:pPr>
                      <a:r>
                        <a:rPr sz="350" dirty="0">
                          <a:latin typeface="Calibri"/>
                          <a:cs typeface="Calibri"/>
                        </a:rPr>
                        <a:t>WK4F8Q</a:t>
                      </a:r>
                      <a:r>
                        <a:rPr sz="350" spc="15" dirty="0">
                          <a:latin typeface="Calibri"/>
                          <a:cs typeface="Calibri"/>
                        </a:rPr>
                        <a:t> </a:t>
                      </a:r>
                      <a:r>
                        <a:rPr sz="350" dirty="0">
                          <a:latin typeface="Calibri"/>
                          <a:cs typeface="Calibri"/>
                        </a:rPr>
                        <a:t>CITY,</a:t>
                      </a:r>
                      <a:r>
                        <a:rPr sz="350" spc="35" dirty="0">
                          <a:latin typeface="Calibri"/>
                          <a:cs typeface="Calibri"/>
                        </a:rPr>
                        <a:t> </a:t>
                      </a:r>
                      <a:r>
                        <a:rPr sz="350" spc="-25" dirty="0">
                          <a:latin typeface="Calibri"/>
                          <a:cs typeface="Calibri"/>
                        </a:rPr>
                        <a:t>ST</a:t>
                      </a:r>
                      <a:endParaRPr sz="350">
                        <a:latin typeface="Calibri"/>
                        <a:cs typeface="Calibri"/>
                      </a:endParaRPr>
                    </a:p>
                  </a:txBody>
                  <a:tcPr marL="0" marR="0" marT="4445" marB="0">
                    <a:lnR w="3175">
                      <a:solidFill>
                        <a:srgbClr val="000000"/>
                      </a:solidFill>
                      <a:prstDash val="solid"/>
                    </a:lnR>
                  </a:tcPr>
                </a:tc>
                <a:tc>
                  <a:txBody>
                    <a:bodyPr/>
                    <a:lstStyle/>
                    <a:p>
                      <a:pPr marL="141605" algn="ctr">
                        <a:lnSpc>
                          <a:spcPts val="360"/>
                        </a:lnSpc>
                        <a:spcBef>
                          <a:spcPts val="35"/>
                        </a:spcBef>
                      </a:pPr>
                      <a:r>
                        <a:rPr sz="350" spc="-25" dirty="0">
                          <a:latin typeface="Calibri"/>
                          <a:cs typeface="Calibri"/>
                        </a:rPr>
                        <a:t>58</a:t>
                      </a:r>
                      <a:endParaRPr sz="350">
                        <a:latin typeface="Calibri"/>
                        <a:cs typeface="Calibri"/>
                      </a:endParaRPr>
                    </a:p>
                  </a:txBody>
                  <a:tcPr marL="0" marR="0" marT="4445" marB="0">
                    <a:lnL w="3175">
                      <a:solidFill>
                        <a:srgbClr val="000000"/>
                      </a:solidFill>
                      <a:prstDash val="solid"/>
                    </a:lnL>
                  </a:tcPr>
                </a:tc>
                <a:extLst>
                  <a:ext uri="{0D108BD9-81ED-4DB2-BD59-A6C34878D82A}">
                    <a16:rowId xmlns:a16="http://schemas.microsoft.com/office/drawing/2014/main" val="10002"/>
                  </a:ext>
                </a:extLst>
              </a:tr>
              <a:tr h="63500">
                <a:tc>
                  <a:txBody>
                    <a:bodyPr/>
                    <a:lstStyle/>
                    <a:p>
                      <a:pPr marL="35560">
                        <a:lnSpc>
                          <a:spcPts val="360"/>
                        </a:lnSpc>
                        <a:spcBef>
                          <a:spcPts val="35"/>
                        </a:spcBef>
                      </a:pPr>
                      <a:r>
                        <a:rPr sz="350" spc="-10" dirty="0">
                          <a:latin typeface="Calibri"/>
                          <a:cs typeface="Calibri"/>
                        </a:rPr>
                        <a:t>SE6N04</a:t>
                      </a:r>
                      <a:endParaRPr sz="350">
                        <a:latin typeface="Calibri"/>
                        <a:cs typeface="Calibri"/>
                      </a:endParaRPr>
                    </a:p>
                  </a:txBody>
                  <a:tcPr marL="0" marR="0" marT="4445" marB="0">
                    <a:lnR w="3175">
                      <a:solidFill>
                        <a:srgbClr val="000000"/>
                      </a:solidFill>
                      <a:prstDash val="solid"/>
                    </a:lnR>
                  </a:tcPr>
                </a:tc>
                <a:tc>
                  <a:txBody>
                    <a:bodyPr/>
                    <a:lstStyle/>
                    <a:p>
                      <a:pPr marL="7620">
                        <a:lnSpc>
                          <a:spcPts val="360"/>
                        </a:lnSpc>
                        <a:spcBef>
                          <a:spcPts val="35"/>
                        </a:spcBef>
                      </a:pPr>
                      <a:r>
                        <a:rPr sz="350" dirty="0">
                          <a:latin typeface="Calibri"/>
                          <a:cs typeface="Calibri"/>
                        </a:rPr>
                        <a:t>UNIT</a:t>
                      </a:r>
                      <a:r>
                        <a:rPr sz="350" spc="15" dirty="0">
                          <a:latin typeface="Calibri"/>
                          <a:cs typeface="Calibri"/>
                        </a:rPr>
                        <a:t> </a:t>
                      </a:r>
                      <a:r>
                        <a:rPr sz="350" spc="-20" dirty="0">
                          <a:latin typeface="Calibri"/>
                          <a:cs typeface="Calibri"/>
                        </a:rPr>
                        <a:t>NAME</a:t>
                      </a:r>
                      <a:endParaRPr sz="350">
                        <a:latin typeface="Calibri"/>
                        <a:cs typeface="Calibri"/>
                      </a:endParaRPr>
                    </a:p>
                  </a:txBody>
                  <a:tcPr marL="0" marR="0" marT="4445" marB="0">
                    <a:lnL w="3175">
                      <a:solidFill>
                        <a:srgbClr val="000000"/>
                      </a:solidFill>
                      <a:prstDash val="solid"/>
                    </a:lnL>
                  </a:tcPr>
                </a:tc>
                <a:tc>
                  <a:txBody>
                    <a:bodyPr/>
                    <a:lstStyle/>
                    <a:p>
                      <a:pPr marR="183515" algn="r">
                        <a:lnSpc>
                          <a:spcPts val="360"/>
                        </a:lnSpc>
                        <a:spcBef>
                          <a:spcPts val="35"/>
                        </a:spcBef>
                      </a:pPr>
                      <a:r>
                        <a:rPr sz="350" dirty="0">
                          <a:latin typeface="Calibri"/>
                          <a:cs typeface="Calibri"/>
                        </a:rPr>
                        <a:t>SE6N04</a:t>
                      </a:r>
                      <a:r>
                        <a:rPr sz="350" spc="5" dirty="0">
                          <a:latin typeface="Calibri"/>
                          <a:cs typeface="Calibri"/>
                        </a:rPr>
                        <a:t> </a:t>
                      </a:r>
                      <a:r>
                        <a:rPr sz="350" dirty="0">
                          <a:latin typeface="Calibri"/>
                          <a:cs typeface="Calibri"/>
                        </a:rPr>
                        <a:t>CITY,</a:t>
                      </a:r>
                      <a:r>
                        <a:rPr sz="350" spc="40" dirty="0">
                          <a:latin typeface="Calibri"/>
                          <a:cs typeface="Calibri"/>
                        </a:rPr>
                        <a:t> </a:t>
                      </a:r>
                      <a:r>
                        <a:rPr sz="350" spc="-25" dirty="0">
                          <a:latin typeface="Calibri"/>
                          <a:cs typeface="Calibri"/>
                        </a:rPr>
                        <a:t>ST</a:t>
                      </a:r>
                      <a:endParaRPr sz="350">
                        <a:latin typeface="Calibri"/>
                        <a:cs typeface="Calibri"/>
                      </a:endParaRPr>
                    </a:p>
                  </a:txBody>
                  <a:tcPr marL="0" marR="0" marT="4445" marB="0">
                    <a:lnR w="3175">
                      <a:solidFill>
                        <a:srgbClr val="000000"/>
                      </a:solidFill>
                      <a:prstDash val="solid"/>
                    </a:lnR>
                  </a:tcPr>
                </a:tc>
                <a:tc>
                  <a:txBody>
                    <a:bodyPr/>
                    <a:lstStyle/>
                    <a:p>
                      <a:pPr marL="141605" algn="ctr">
                        <a:lnSpc>
                          <a:spcPts val="360"/>
                        </a:lnSpc>
                        <a:spcBef>
                          <a:spcPts val="35"/>
                        </a:spcBef>
                      </a:pPr>
                      <a:r>
                        <a:rPr sz="350" spc="-25" dirty="0">
                          <a:latin typeface="Calibri"/>
                          <a:cs typeface="Calibri"/>
                        </a:rPr>
                        <a:t>52</a:t>
                      </a:r>
                      <a:endParaRPr sz="350">
                        <a:latin typeface="Calibri"/>
                        <a:cs typeface="Calibri"/>
                      </a:endParaRPr>
                    </a:p>
                  </a:txBody>
                  <a:tcPr marL="0" marR="0" marT="4445" marB="0">
                    <a:lnL w="3175">
                      <a:solidFill>
                        <a:srgbClr val="000000"/>
                      </a:solidFill>
                      <a:prstDash val="solid"/>
                    </a:lnL>
                  </a:tcPr>
                </a:tc>
                <a:extLst>
                  <a:ext uri="{0D108BD9-81ED-4DB2-BD59-A6C34878D82A}">
                    <a16:rowId xmlns:a16="http://schemas.microsoft.com/office/drawing/2014/main" val="10003"/>
                  </a:ext>
                </a:extLst>
              </a:tr>
              <a:tr h="63500">
                <a:tc>
                  <a:txBody>
                    <a:bodyPr/>
                    <a:lstStyle/>
                    <a:p>
                      <a:pPr marL="35560">
                        <a:lnSpc>
                          <a:spcPts val="360"/>
                        </a:lnSpc>
                        <a:spcBef>
                          <a:spcPts val="35"/>
                        </a:spcBef>
                      </a:pPr>
                      <a:r>
                        <a:rPr sz="350" spc="-10" dirty="0">
                          <a:latin typeface="Calibri"/>
                          <a:cs typeface="Calibri"/>
                        </a:rPr>
                        <a:t>SE6N03</a:t>
                      </a:r>
                      <a:endParaRPr sz="350">
                        <a:latin typeface="Calibri"/>
                        <a:cs typeface="Calibri"/>
                      </a:endParaRPr>
                    </a:p>
                  </a:txBody>
                  <a:tcPr marL="0" marR="0" marT="4445" marB="0">
                    <a:lnR w="3175">
                      <a:solidFill>
                        <a:srgbClr val="000000"/>
                      </a:solidFill>
                      <a:prstDash val="solid"/>
                    </a:lnR>
                  </a:tcPr>
                </a:tc>
                <a:tc>
                  <a:txBody>
                    <a:bodyPr/>
                    <a:lstStyle/>
                    <a:p>
                      <a:pPr marL="7620">
                        <a:lnSpc>
                          <a:spcPts val="360"/>
                        </a:lnSpc>
                        <a:spcBef>
                          <a:spcPts val="35"/>
                        </a:spcBef>
                      </a:pPr>
                      <a:r>
                        <a:rPr sz="350" dirty="0">
                          <a:latin typeface="Calibri"/>
                          <a:cs typeface="Calibri"/>
                        </a:rPr>
                        <a:t>UNIT</a:t>
                      </a:r>
                      <a:r>
                        <a:rPr sz="350" spc="15" dirty="0">
                          <a:latin typeface="Calibri"/>
                          <a:cs typeface="Calibri"/>
                        </a:rPr>
                        <a:t> </a:t>
                      </a:r>
                      <a:r>
                        <a:rPr sz="350" spc="-20" dirty="0">
                          <a:latin typeface="Calibri"/>
                          <a:cs typeface="Calibri"/>
                        </a:rPr>
                        <a:t>NAME</a:t>
                      </a:r>
                      <a:endParaRPr sz="350">
                        <a:latin typeface="Calibri"/>
                        <a:cs typeface="Calibri"/>
                      </a:endParaRPr>
                    </a:p>
                  </a:txBody>
                  <a:tcPr marL="0" marR="0" marT="4445" marB="0">
                    <a:lnL w="3175">
                      <a:solidFill>
                        <a:srgbClr val="000000"/>
                      </a:solidFill>
                      <a:prstDash val="solid"/>
                    </a:lnL>
                  </a:tcPr>
                </a:tc>
                <a:tc>
                  <a:txBody>
                    <a:bodyPr/>
                    <a:lstStyle/>
                    <a:p>
                      <a:pPr marR="183515" algn="r">
                        <a:lnSpc>
                          <a:spcPts val="360"/>
                        </a:lnSpc>
                        <a:spcBef>
                          <a:spcPts val="35"/>
                        </a:spcBef>
                      </a:pPr>
                      <a:r>
                        <a:rPr sz="350" dirty="0">
                          <a:latin typeface="Calibri"/>
                          <a:cs typeface="Calibri"/>
                        </a:rPr>
                        <a:t>SE6N03</a:t>
                      </a:r>
                      <a:r>
                        <a:rPr sz="350" spc="5" dirty="0">
                          <a:latin typeface="Calibri"/>
                          <a:cs typeface="Calibri"/>
                        </a:rPr>
                        <a:t> </a:t>
                      </a:r>
                      <a:r>
                        <a:rPr sz="350" dirty="0">
                          <a:latin typeface="Calibri"/>
                          <a:cs typeface="Calibri"/>
                        </a:rPr>
                        <a:t>CITY,</a:t>
                      </a:r>
                      <a:r>
                        <a:rPr sz="350" spc="40" dirty="0">
                          <a:latin typeface="Calibri"/>
                          <a:cs typeface="Calibri"/>
                        </a:rPr>
                        <a:t> </a:t>
                      </a:r>
                      <a:r>
                        <a:rPr sz="350" spc="-25" dirty="0">
                          <a:latin typeface="Calibri"/>
                          <a:cs typeface="Calibri"/>
                        </a:rPr>
                        <a:t>ST</a:t>
                      </a:r>
                      <a:endParaRPr sz="350">
                        <a:latin typeface="Calibri"/>
                        <a:cs typeface="Calibri"/>
                      </a:endParaRPr>
                    </a:p>
                  </a:txBody>
                  <a:tcPr marL="0" marR="0" marT="4445" marB="0">
                    <a:lnR w="3175">
                      <a:solidFill>
                        <a:srgbClr val="000000"/>
                      </a:solidFill>
                      <a:prstDash val="solid"/>
                    </a:lnR>
                  </a:tcPr>
                </a:tc>
                <a:tc>
                  <a:txBody>
                    <a:bodyPr/>
                    <a:lstStyle/>
                    <a:p>
                      <a:pPr marL="141605" algn="ctr">
                        <a:lnSpc>
                          <a:spcPts val="360"/>
                        </a:lnSpc>
                        <a:spcBef>
                          <a:spcPts val="35"/>
                        </a:spcBef>
                      </a:pPr>
                      <a:r>
                        <a:rPr sz="350" spc="-25" dirty="0">
                          <a:latin typeface="Calibri"/>
                          <a:cs typeface="Calibri"/>
                        </a:rPr>
                        <a:t>48</a:t>
                      </a:r>
                      <a:endParaRPr sz="350">
                        <a:latin typeface="Calibri"/>
                        <a:cs typeface="Calibri"/>
                      </a:endParaRPr>
                    </a:p>
                  </a:txBody>
                  <a:tcPr marL="0" marR="0" marT="4445" marB="0">
                    <a:lnL w="3175">
                      <a:solidFill>
                        <a:srgbClr val="000000"/>
                      </a:solidFill>
                      <a:prstDash val="solid"/>
                    </a:lnL>
                  </a:tcPr>
                </a:tc>
                <a:extLst>
                  <a:ext uri="{0D108BD9-81ED-4DB2-BD59-A6C34878D82A}">
                    <a16:rowId xmlns:a16="http://schemas.microsoft.com/office/drawing/2014/main" val="10004"/>
                  </a:ext>
                </a:extLst>
              </a:tr>
              <a:tr h="63500">
                <a:tc>
                  <a:txBody>
                    <a:bodyPr/>
                    <a:lstStyle/>
                    <a:p>
                      <a:pPr marL="29209">
                        <a:lnSpc>
                          <a:spcPts val="360"/>
                        </a:lnSpc>
                        <a:spcBef>
                          <a:spcPts val="35"/>
                        </a:spcBef>
                      </a:pPr>
                      <a:r>
                        <a:rPr sz="350" spc="-10" dirty="0">
                          <a:latin typeface="Calibri"/>
                          <a:cs typeface="Calibri"/>
                        </a:rPr>
                        <a:t>W51107</a:t>
                      </a:r>
                      <a:endParaRPr sz="350">
                        <a:latin typeface="Calibri"/>
                        <a:cs typeface="Calibri"/>
                      </a:endParaRPr>
                    </a:p>
                  </a:txBody>
                  <a:tcPr marL="0" marR="0" marT="4445" marB="0">
                    <a:lnR w="3175">
                      <a:solidFill>
                        <a:srgbClr val="000000"/>
                      </a:solidFill>
                      <a:prstDash val="solid"/>
                    </a:lnR>
                  </a:tcPr>
                </a:tc>
                <a:tc>
                  <a:txBody>
                    <a:bodyPr/>
                    <a:lstStyle/>
                    <a:p>
                      <a:pPr marL="7620">
                        <a:lnSpc>
                          <a:spcPts val="360"/>
                        </a:lnSpc>
                        <a:spcBef>
                          <a:spcPts val="35"/>
                        </a:spcBef>
                      </a:pPr>
                      <a:r>
                        <a:rPr sz="350" dirty="0">
                          <a:latin typeface="Calibri"/>
                          <a:cs typeface="Calibri"/>
                        </a:rPr>
                        <a:t>UNIT</a:t>
                      </a:r>
                      <a:r>
                        <a:rPr sz="350" spc="15" dirty="0">
                          <a:latin typeface="Calibri"/>
                          <a:cs typeface="Calibri"/>
                        </a:rPr>
                        <a:t> </a:t>
                      </a:r>
                      <a:r>
                        <a:rPr sz="350" spc="-20" dirty="0">
                          <a:latin typeface="Calibri"/>
                          <a:cs typeface="Calibri"/>
                        </a:rPr>
                        <a:t>NAME</a:t>
                      </a:r>
                      <a:endParaRPr sz="350">
                        <a:latin typeface="Calibri"/>
                        <a:cs typeface="Calibri"/>
                      </a:endParaRPr>
                    </a:p>
                  </a:txBody>
                  <a:tcPr marL="0" marR="0" marT="4445" marB="0">
                    <a:lnL w="3175">
                      <a:solidFill>
                        <a:srgbClr val="000000"/>
                      </a:solidFill>
                      <a:prstDash val="solid"/>
                    </a:lnL>
                  </a:tcPr>
                </a:tc>
                <a:tc>
                  <a:txBody>
                    <a:bodyPr/>
                    <a:lstStyle/>
                    <a:p>
                      <a:pPr marR="173990" algn="r">
                        <a:lnSpc>
                          <a:spcPts val="360"/>
                        </a:lnSpc>
                        <a:spcBef>
                          <a:spcPts val="35"/>
                        </a:spcBef>
                      </a:pPr>
                      <a:r>
                        <a:rPr sz="350" dirty="0">
                          <a:latin typeface="Calibri"/>
                          <a:cs typeface="Calibri"/>
                        </a:rPr>
                        <a:t>W51107</a:t>
                      </a:r>
                      <a:r>
                        <a:rPr sz="350" spc="-5" dirty="0">
                          <a:latin typeface="Calibri"/>
                          <a:cs typeface="Calibri"/>
                        </a:rPr>
                        <a:t> </a:t>
                      </a:r>
                      <a:r>
                        <a:rPr sz="350" dirty="0">
                          <a:latin typeface="Calibri"/>
                          <a:cs typeface="Calibri"/>
                        </a:rPr>
                        <a:t>CITY,</a:t>
                      </a:r>
                      <a:r>
                        <a:rPr sz="350" spc="25" dirty="0">
                          <a:latin typeface="Calibri"/>
                          <a:cs typeface="Calibri"/>
                        </a:rPr>
                        <a:t> </a:t>
                      </a:r>
                      <a:r>
                        <a:rPr sz="350" spc="-25" dirty="0">
                          <a:latin typeface="Calibri"/>
                          <a:cs typeface="Calibri"/>
                        </a:rPr>
                        <a:t>ST</a:t>
                      </a:r>
                      <a:endParaRPr sz="350">
                        <a:latin typeface="Calibri"/>
                        <a:cs typeface="Calibri"/>
                      </a:endParaRPr>
                    </a:p>
                  </a:txBody>
                  <a:tcPr marL="0" marR="0" marT="4445" marB="0">
                    <a:lnR w="3175">
                      <a:solidFill>
                        <a:srgbClr val="000000"/>
                      </a:solidFill>
                      <a:prstDash val="solid"/>
                    </a:lnR>
                  </a:tcPr>
                </a:tc>
                <a:tc>
                  <a:txBody>
                    <a:bodyPr/>
                    <a:lstStyle/>
                    <a:p>
                      <a:pPr marL="141605" algn="ctr">
                        <a:lnSpc>
                          <a:spcPts val="360"/>
                        </a:lnSpc>
                        <a:spcBef>
                          <a:spcPts val="35"/>
                        </a:spcBef>
                      </a:pPr>
                      <a:r>
                        <a:rPr sz="350" spc="-25" dirty="0">
                          <a:latin typeface="Calibri"/>
                          <a:cs typeface="Calibri"/>
                        </a:rPr>
                        <a:t>48</a:t>
                      </a:r>
                      <a:endParaRPr sz="350">
                        <a:latin typeface="Calibri"/>
                        <a:cs typeface="Calibri"/>
                      </a:endParaRPr>
                    </a:p>
                  </a:txBody>
                  <a:tcPr marL="0" marR="0" marT="4445" marB="0">
                    <a:lnL w="3175">
                      <a:solidFill>
                        <a:srgbClr val="000000"/>
                      </a:solidFill>
                      <a:prstDash val="solid"/>
                    </a:lnL>
                  </a:tcPr>
                </a:tc>
                <a:extLst>
                  <a:ext uri="{0D108BD9-81ED-4DB2-BD59-A6C34878D82A}">
                    <a16:rowId xmlns:a16="http://schemas.microsoft.com/office/drawing/2014/main" val="10005"/>
                  </a:ext>
                </a:extLst>
              </a:tr>
              <a:tr h="63500">
                <a:tc>
                  <a:txBody>
                    <a:bodyPr/>
                    <a:lstStyle/>
                    <a:p>
                      <a:pPr marL="26034">
                        <a:lnSpc>
                          <a:spcPts val="360"/>
                        </a:lnSpc>
                        <a:spcBef>
                          <a:spcPts val="35"/>
                        </a:spcBef>
                      </a:pPr>
                      <a:r>
                        <a:rPr sz="350" spc="-10" dirty="0">
                          <a:latin typeface="Calibri"/>
                          <a:cs typeface="Calibri"/>
                        </a:rPr>
                        <a:t>W9005D</a:t>
                      </a:r>
                      <a:endParaRPr sz="350">
                        <a:latin typeface="Calibri"/>
                        <a:cs typeface="Calibri"/>
                      </a:endParaRPr>
                    </a:p>
                  </a:txBody>
                  <a:tcPr marL="0" marR="0" marT="4445" marB="0">
                    <a:lnR w="3175">
                      <a:solidFill>
                        <a:srgbClr val="000000"/>
                      </a:solidFill>
                      <a:prstDash val="solid"/>
                    </a:lnR>
                  </a:tcPr>
                </a:tc>
                <a:tc>
                  <a:txBody>
                    <a:bodyPr/>
                    <a:lstStyle/>
                    <a:p>
                      <a:pPr marL="7620">
                        <a:lnSpc>
                          <a:spcPts val="360"/>
                        </a:lnSpc>
                        <a:spcBef>
                          <a:spcPts val="35"/>
                        </a:spcBef>
                      </a:pPr>
                      <a:r>
                        <a:rPr sz="350" dirty="0">
                          <a:latin typeface="Calibri"/>
                          <a:cs typeface="Calibri"/>
                        </a:rPr>
                        <a:t>UNIT</a:t>
                      </a:r>
                      <a:r>
                        <a:rPr sz="350" spc="15" dirty="0">
                          <a:latin typeface="Calibri"/>
                          <a:cs typeface="Calibri"/>
                        </a:rPr>
                        <a:t> </a:t>
                      </a:r>
                      <a:r>
                        <a:rPr sz="350" spc="-20" dirty="0">
                          <a:latin typeface="Calibri"/>
                          <a:cs typeface="Calibri"/>
                        </a:rPr>
                        <a:t>NAME</a:t>
                      </a:r>
                      <a:endParaRPr sz="350">
                        <a:latin typeface="Calibri"/>
                        <a:cs typeface="Calibri"/>
                      </a:endParaRPr>
                    </a:p>
                  </a:txBody>
                  <a:tcPr marL="0" marR="0" marT="4445" marB="0">
                    <a:lnL w="3175">
                      <a:solidFill>
                        <a:srgbClr val="000000"/>
                      </a:solidFill>
                      <a:prstDash val="solid"/>
                    </a:lnL>
                  </a:tcPr>
                </a:tc>
                <a:tc>
                  <a:txBody>
                    <a:bodyPr/>
                    <a:lstStyle/>
                    <a:p>
                      <a:pPr marR="167640" algn="r">
                        <a:lnSpc>
                          <a:spcPts val="360"/>
                        </a:lnSpc>
                        <a:spcBef>
                          <a:spcPts val="35"/>
                        </a:spcBef>
                      </a:pPr>
                      <a:r>
                        <a:rPr sz="350" dirty="0">
                          <a:latin typeface="Calibri"/>
                          <a:cs typeface="Calibri"/>
                        </a:rPr>
                        <a:t>W9005D CITY,</a:t>
                      </a:r>
                      <a:r>
                        <a:rPr sz="350" spc="15" dirty="0">
                          <a:latin typeface="Calibri"/>
                          <a:cs typeface="Calibri"/>
                        </a:rPr>
                        <a:t> </a:t>
                      </a:r>
                      <a:r>
                        <a:rPr sz="350" spc="-25" dirty="0">
                          <a:latin typeface="Calibri"/>
                          <a:cs typeface="Calibri"/>
                        </a:rPr>
                        <a:t>ST</a:t>
                      </a:r>
                      <a:endParaRPr sz="350">
                        <a:latin typeface="Calibri"/>
                        <a:cs typeface="Calibri"/>
                      </a:endParaRPr>
                    </a:p>
                  </a:txBody>
                  <a:tcPr marL="0" marR="0" marT="4445" marB="0">
                    <a:lnR w="3175">
                      <a:solidFill>
                        <a:srgbClr val="000000"/>
                      </a:solidFill>
                      <a:prstDash val="solid"/>
                    </a:lnR>
                  </a:tcPr>
                </a:tc>
                <a:tc>
                  <a:txBody>
                    <a:bodyPr/>
                    <a:lstStyle/>
                    <a:p>
                      <a:pPr marL="141605" algn="ctr">
                        <a:lnSpc>
                          <a:spcPts val="360"/>
                        </a:lnSpc>
                        <a:spcBef>
                          <a:spcPts val="35"/>
                        </a:spcBef>
                      </a:pPr>
                      <a:r>
                        <a:rPr sz="350" spc="-25" dirty="0">
                          <a:latin typeface="Calibri"/>
                          <a:cs typeface="Calibri"/>
                        </a:rPr>
                        <a:t>38</a:t>
                      </a:r>
                      <a:endParaRPr sz="350">
                        <a:latin typeface="Calibri"/>
                        <a:cs typeface="Calibri"/>
                      </a:endParaRPr>
                    </a:p>
                  </a:txBody>
                  <a:tcPr marL="0" marR="0" marT="4445" marB="0">
                    <a:lnL w="3175">
                      <a:solidFill>
                        <a:srgbClr val="000000"/>
                      </a:solidFill>
                      <a:prstDash val="solid"/>
                    </a:lnL>
                  </a:tcPr>
                </a:tc>
                <a:extLst>
                  <a:ext uri="{0D108BD9-81ED-4DB2-BD59-A6C34878D82A}">
                    <a16:rowId xmlns:a16="http://schemas.microsoft.com/office/drawing/2014/main" val="10006"/>
                  </a:ext>
                </a:extLst>
              </a:tr>
              <a:tr h="63500">
                <a:tc>
                  <a:txBody>
                    <a:bodyPr/>
                    <a:lstStyle/>
                    <a:p>
                      <a:pPr marL="35560">
                        <a:lnSpc>
                          <a:spcPts val="360"/>
                        </a:lnSpc>
                        <a:spcBef>
                          <a:spcPts val="35"/>
                        </a:spcBef>
                      </a:pPr>
                      <a:r>
                        <a:rPr sz="350" spc="-10" dirty="0">
                          <a:latin typeface="Calibri"/>
                          <a:cs typeface="Calibri"/>
                        </a:rPr>
                        <a:t>N67022</a:t>
                      </a:r>
                      <a:endParaRPr sz="350">
                        <a:latin typeface="Calibri"/>
                        <a:cs typeface="Calibri"/>
                      </a:endParaRPr>
                    </a:p>
                  </a:txBody>
                  <a:tcPr marL="0" marR="0" marT="4445" marB="0">
                    <a:lnR w="3175">
                      <a:solidFill>
                        <a:srgbClr val="000000"/>
                      </a:solidFill>
                      <a:prstDash val="solid"/>
                    </a:lnR>
                  </a:tcPr>
                </a:tc>
                <a:tc>
                  <a:txBody>
                    <a:bodyPr/>
                    <a:lstStyle/>
                    <a:p>
                      <a:pPr marL="7620">
                        <a:lnSpc>
                          <a:spcPts val="360"/>
                        </a:lnSpc>
                        <a:spcBef>
                          <a:spcPts val="35"/>
                        </a:spcBef>
                      </a:pPr>
                      <a:r>
                        <a:rPr sz="350" dirty="0">
                          <a:latin typeface="Calibri"/>
                          <a:cs typeface="Calibri"/>
                        </a:rPr>
                        <a:t>UNIT</a:t>
                      </a:r>
                      <a:r>
                        <a:rPr sz="350" spc="15" dirty="0">
                          <a:latin typeface="Calibri"/>
                          <a:cs typeface="Calibri"/>
                        </a:rPr>
                        <a:t> </a:t>
                      </a:r>
                      <a:r>
                        <a:rPr sz="350" spc="-20" dirty="0">
                          <a:latin typeface="Calibri"/>
                          <a:cs typeface="Calibri"/>
                        </a:rPr>
                        <a:t>NAME</a:t>
                      </a:r>
                      <a:endParaRPr sz="350">
                        <a:latin typeface="Calibri"/>
                        <a:cs typeface="Calibri"/>
                      </a:endParaRPr>
                    </a:p>
                  </a:txBody>
                  <a:tcPr marL="0" marR="0" marT="4445" marB="0">
                    <a:lnL w="3175">
                      <a:solidFill>
                        <a:srgbClr val="000000"/>
                      </a:solidFill>
                      <a:prstDash val="solid"/>
                    </a:lnL>
                  </a:tcPr>
                </a:tc>
                <a:tc>
                  <a:txBody>
                    <a:bodyPr/>
                    <a:lstStyle/>
                    <a:p>
                      <a:pPr marR="183515" algn="r">
                        <a:lnSpc>
                          <a:spcPts val="360"/>
                        </a:lnSpc>
                        <a:spcBef>
                          <a:spcPts val="35"/>
                        </a:spcBef>
                      </a:pPr>
                      <a:r>
                        <a:rPr sz="350" dirty="0">
                          <a:latin typeface="Calibri"/>
                          <a:cs typeface="Calibri"/>
                        </a:rPr>
                        <a:t>N67022 CITY,</a:t>
                      </a:r>
                      <a:r>
                        <a:rPr sz="350" spc="30" dirty="0">
                          <a:latin typeface="Calibri"/>
                          <a:cs typeface="Calibri"/>
                        </a:rPr>
                        <a:t> </a:t>
                      </a:r>
                      <a:r>
                        <a:rPr sz="350" spc="-25" dirty="0">
                          <a:latin typeface="Calibri"/>
                          <a:cs typeface="Calibri"/>
                        </a:rPr>
                        <a:t>ST</a:t>
                      </a:r>
                      <a:endParaRPr sz="350">
                        <a:latin typeface="Calibri"/>
                        <a:cs typeface="Calibri"/>
                      </a:endParaRPr>
                    </a:p>
                  </a:txBody>
                  <a:tcPr marL="0" marR="0" marT="4445" marB="0">
                    <a:lnR w="3175">
                      <a:solidFill>
                        <a:srgbClr val="000000"/>
                      </a:solidFill>
                      <a:prstDash val="solid"/>
                    </a:lnR>
                  </a:tcPr>
                </a:tc>
                <a:tc>
                  <a:txBody>
                    <a:bodyPr/>
                    <a:lstStyle/>
                    <a:p>
                      <a:pPr marL="141605" algn="ctr">
                        <a:lnSpc>
                          <a:spcPts val="360"/>
                        </a:lnSpc>
                        <a:spcBef>
                          <a:spcPts val="35"/>
                        </a:spcBef>
                      </a:pPr>
                      <a:r>
                        <a:rPr sz="350" spc="-25" dirty="0">
                          <a:latin typeface="Calibri"/>
                          <a:cs typeface="Calibri"/>
                        </a:rPr>
                        <a:t>32</a:t>
                      </a:r>
                      <a:endParaRPr sz="350">
                        <a:latin typeface="Calibri"/>
                        <a:cs typeface="Calibri"/>
                      </a:endParaRPr>
                    </a:p>
                  </a:txBody>
                  <a:tcPr marL="0" marR="0" marT="4445" marB="0">
                    <a:lnL w="3175">
                      <a:solidFill>
                        <a:srgbClr val="000000"/>
                      </a:solidFill>
                      <a:prstDash val="solid"/>
                    </a:lnL>
                  </a:tcPr>
                </a:tc>
                <a:extLst>
                  <a:ext uri="{0D108BD9-81ED-4DB2-BD59-A6C34878D82A}">
                    <a16:rowId xmlns:a16="http://schemas.microsoft.com/office/drawing/2014/main" val="10007"/>
                  </a:ext>
                </a:extLst>
              </a:tr>
              <a:tr h="63500">
                <a:tc>
                  <a:txBody>
                    <a:bodyPr/>
                    <a:lstStyle/>
                    <a:p>
                      <a:pPr marL="38735">
                        <a:lnSpc>
                          <a:spcPts val="360"/>
                        </a:lnSpc>
                        <a:spcBef>
                          <a:spcPts val="35"/>
                        </a:spcBef>
                      </a:pPr>
                      <a:r>
                        <a:rPr sz="350" spc="-10" dirty="0">
                          <a:latin typeface="Calibri"/>
                          <a:cs typeface="Calibri"/>
                        </a:rPr>
                        <a:t>FB5587</a:t>
                      </a:r>
                      <a:endParaRPr sz="350">
                        <a:latin typeface="Calibri"/>
                        <a:cs typeface="Calibri"/>
                      </a:endParaRPr>
                    </a:p>
                  </a:txBody>
                  <a:tcPr marL="0" marR="0" marT="4445" marB="0">
                    <a:lnR w="3175">
                      <a:solidFill>
                        <a:srgbClr val="000000"/>
                      </a:solidFill>
                      <a:prstDash val="solid"/>
                    </a:lnR>
                  </a:tcPr>
                </a:tc>
                <a:tc>
                  <a:txBody>
                    <a:bodyPr/>
                    <a:lstStyle/>
                    <a:p>
                      <a:pPr marL="7620">
                        <a:lnSpc>
                          <a:spcPts val="360"/>
                        </a:lnSpc>
                        <a:spcBef>
                          <a:spcPts val="35"/>
                        </a:spcBef>
                      </a:pPr>
                      <a:r>
                        <a:rPr sz="350" dirty="0">
                          <a:latin typeface="Calibri"/>
                          <a:cs typeface="Calibri"/>
                        </a:rPr>
                        <a:t>UNIT</a:t>
                      </a:r>
                      <a:r>
                        <a:rPr sz="350" spc="15" dirty="0">
                          <a:latin typeface="Calibri"/>
                          <a:cs typeface="Calibri"/>
                        </a:rPr>
                        <a:t> </a:t>
                      </a:r>
                      <a:r>
                        <a:rPr sz="350" spc="-20" dirty="0">
                          <a:latin typeface="Calibri"/>
                          <a:cs typeface="Calibri"/>
                        </a:rPr>
                        <a:t>NAME</a:t>
                      </a:r>
                      <a:endParaRPr sz="350">
                        <a:latin typeface="Calibri"/>
                        <a:cs typeface="Calibri"/>
                      </a:endParaRPr>
                    </a:p>
                  </a:txBody>
                  <a:tcPr marL="0" marR="0" marT="4445" marB="0">
                    <a:lnL w="3175">
                      <a:solidFill>
                        <a:srgbClr val="000000"/>
                      </a:solidFill>
                      <a:prstDash val="solid"/>
                    </a:lnL>
                  </a:tcPr>
                </a:tc>
                <a:tc>
                  <a:txBody>
                    <a:bodyPr/>
                    <a:lstStyle/>
                    <a:p>
                      <a:pPr marR="189865" algn="r">
                        <a:lnSpc>
                          <a:spcPts val="360"/>
                        </a:lnSpc>
                        <a:spcBef>
                          <a:spcPts val="35"/>
                        </a:spcBef>
                      </a:pPr>
                      <a:r>
                        <a:rPr sz="350" dirty="0">
                          <a:latin typeface="Calibri"/>
                          <a:cs typeface="Calibri"/>
                        </a:rPr>
                        <a:t>FB5587 CITY,</a:t>
                      </a:r>
                      <a:r>
                        <a:rPr sz="350" spc="30" dirty="0">
                          <a:latin typeface="Calibri"/>
                          <a:cs typeface="Calibri"/>
                        </a:rPr>
                        <a:t> </a:t>
                      </a:r>
                      <a:r>
                        <a:rPr sz="350" spc="-25" dirty="0">
                          <a:latin typeface="Calibri"/>
                          <a:cs typeface="Calibri"/>
                        </a:rPr>
                        <a:t>ST</a:t>
                      </a:r>
                      <a:endParaRPr sz="350">
                        <a:latin typeface="Calibri"/>
                        <a:cs typeface="Calibri"/>
                      </a:endParaRPr>
                    </a:p>
                  </a:txBody>
                  <a:tcPr marL="0" marR="0" marT="4445" marB="0">
                    <a:lnR w="3175">
                      <a:solidFill>
                        <a:srgbClr val="000000"/>
                      </a:solidFill>
                      <a:prstDash val="solid"/>
                    </a:lnR>
                  </a:tcPr>
                </a:tc>
                <a:tc>
                  <a:txBody>
                    <a:bodyPr/>
                    <a:lstStyle/>
                    <a:p>
                      <a:pPr marL="141605" algn="ctr">
                        <a:lnSpc>
                          <a:spcPts val="360"/>
                        </a:lnSpc>
                        <a:spcBef>
                          <a:spcPts val="35"/>
                        </a:spcBef>
                      </a:pPr>
                      <a:r>
                        <a:rPr sz="350" spc="-25" dirty="0">
                          <a:latin typeface="Calibri"/>
                          <a:cs typeface="Calibri"/>
                        </a:rPr>
                        <a:t>31</a:t>
                      </a:r>
                      <a:endParaRPr sz="350">
                        <a:latin typeface="Calibri"/>
                        <a:cs typeface="Calibri"/>
                      </a:endParaRPr>
                    </a:p>
                  </a:txBody>
                  <a:tcPr marL="0" marR="0" marT="4445" marB="0">
                    <a:lnL w="3175">
                      <a:solidFill>
                        <a:srgbClr val="000000"/>
                      </a:solidFill>
                      <a:prstDash val="solid"/>
                    </a:lnL>
                  </a:tcPr>
                </a:tc>
                <a:extLst>
                  <a:ext uri="{0D108BD9-81ED-4DB2-BD59-A6C34878D82A}">
                    <a16:rowId xmlns:a16="http://schemas.microsoft.com/office/drawing/2014/main" val="10008"/>
                  </a:ext>
                </a:extLst>
              </a:tr>
              <a:tr h="63500">
                <a:tc>
                  <a:txBody>
                    <a:bodyPr/>
                    <a:lstStyle/>
                    <a:p>
                      <a:pPr marL="19685">
                        <a:lnSpc>
                          <a:spcPts val="360"/>
                        </a:lnSpc>
                        <a:spcBef>
                          <a:spcPts val="35"/>
                        </a:spcBef>
                      </a:pPr>
                      <a:r>
                        <a:rPr sz="350" spc="-10" dirty="0">
                          <a:latin typeface="Calibri"/>
                          <a:cs typeface="Calibri"/>
                        </a:rPr>
                        <a:t>W81WRE</a:t>
                      </a:r>
                      <a:endParaRPr sz="350">
                        <a:latin typeface="Calibri"/>
                        <a:cs typeface="Calibri"/>
                      </a:endParaRPr>
                    </a:p>
                  </a:txBody>
                  <a:tcPr marL="0" marR="0" marT="4445" marB="0">
                    <a:lnR w="3175">
                      <a:solidFill>
                        <a:srgbClr val="000000"/>
                      </a:solidFill>
                      <a:prstDash val="solid"/>
                    </a:lnR>
                  </a:tcPr>
                </a:tc>
                <a:tc>
                  <a:txBody>
                    <a:bodyPr/>
                    <a:lstStyle/>
                    <a:p>
                      <a:pPr marL="7620">
                        <a:lnSpc>
                          <a:spcPts val="360"/>
                        </a:lnSpc>
                        <a:spcBef>
                          <a:spcPts val="35"/>
                        </a:spcBef>
                      </a:pPr>
                      <a:r>
                        <a:rPr sz="350" dirty="0">
                          <a:latin typeface="Calibri"/>
                          <a:cs typeface="Calibri"/>
                        </a:rPr>
                        <a:t>UNIT</a:t>
                      </a:r>
                      <a:r>
                        <a:rPr sz="350" spc="15" dirty="0">
                          <a:latin typeface="Calibri"/>
                          <a:cs typeface="Calibri"/>
                        </a:rPr>
                        <a:t> </a:t>
                      </a:r>
                      <a:r>
                        <a:rPr sz="350" spc="-20" dirty="0">
                          <a:latin typeface="Calibri"/>
                          <a:cs typeface="Calibri"/>
                        </a:rPr>
                        <a:t>NAME</a:t>
                      </a:r>
                      <a:endParaRPr sz="350">
                        <a:latin typeface="Calibri"/>
                        <a:cs typeface="Calibri"/>
                      </a:endParaRPr>
                    </a:p>
                  </a:txBody>
                  <a:tcPr marL="0" marR="0" marT="4445" marB="0">
                    <a:lnL w="3175">
                      <a:solidFill>
                        <a:srgbClr val="000000"/>
                      </a:solidFill>
                      <a:prstDash val="solid"/>
                    </a:lnL>
                  </a:tcPr>
                </a:tc>
                <a:tc>
                  <a:txBody>
                    <a:bodyPr/>
                    <a:lstStyle/>
                    <a:p>
                      <a:pPr marR="151765" algn="r">
                        <a:lnSpc>
                          <a:spcPts val="360"/>
                        </a:lnSpc>
                        <a:spcBef>
                          <a:spcPts val="35"/>
                        </a:spcBef>
                      </a:pPr>
                      <a:r>
                        <a:rPr sz="350" dirty="0">
                          <a:latin typeface="Calibri"/>
                          <a:cs typeface="Calibri"/>
                        </a:rPr>
                        <a:t>W81WRE</a:t>
                      </a:r>
                      <a:r>
                        <a:rPr sz="350" spc="5" dirty="0">
                          <a:latin typeface="Calibri"/>
                          <a:cs typeface="Calibri"/>
                        </a:rPr>
                        <a:t> </a:t>
                      </a:r>
                      <a:r>
                        <a:rPr sz="350" dirty="0">
                          <a:latin typeface="Calibri"/>
                          <a:cs typeface="Calibri"/>
                        </a:rPr>
                        <a:t>CITY,</a:t>
                      </a:r>
                      <a:r>
                        <a:rPr sz="350" spc="35" dirty="0">
                          <a:latin typeface="Calibri"/>
                          <a:cs typeface="Calibri"/>
                        </a:rPr>
                        <a:t> </a:t>
                      </a:r>
                      <a:r>
                        <a:rPr sz="350" spc="-25" dirty="0">
                          <a:latin typeface="Calibri"/>
                          <a:cs typeface="Calibri"/>
                        </a:rPr>
                        <a:t>ST</a:t>
                      </a:r>
                      <a:endParaRPr sz="350">
                        <a:latin typeface="Calibri"/>
                        <a:cs typeface="Calibri"/>
                      </a:endParaRPr>
                    </a:p>
                  </a:txBody>
                  <a:tcPr marL="0" marR="0" marT="4445" marB="0">
                    <a:lnR w="3175">
                      <a:solidFill>
                        <a:srgbClr val="000000"/>
                      </a:solidFill>
                      <a:prstDash val="solid"/>
                    </a:lnR>
                  </a:tcPr>
                </a:tc>
                <a:tc>
                  <a:txBody>
                    <a:bodyPr/>
                    <a:lstStyle/>
                    <a:p>
                      <a:pPr marL="141605" algn="ctr">
                        <a:lnSpc>
                          <a:spcPts val="360"/>
                        </a:lnSpc>
                        <a:spcBef>
                          <a:spcPts val="35"/>
                        </a:spcBef>
                      </a:pPr>
                      <a:r>
                        <a:rPr sz="350" spc="-25" dirty="0">
                          <a:latin typeface="Calibri"/>
                          <a:cs typeface="Calibri"/>
                        </a:rPr>
                        <a:t>30</a:t>
                      </a:r>
                      <a:endParaRPr sz="350">
                        <a:latin typeface="Calibri"/>
                        <a:cs typeface="Calibri"/>
                      </a:endParaRPr>
                    </a:p>
                  </a:txBody>
                  <a:tcPr marL="0" marR="0" marT="4445" marB="0">
                    <a:lnL w="3175">
                      <a:solidFill>
                        <a:srgbClr val="000000"/>
                      </a:solidFill>
                      <a:prstDash val="solid"/>
                    </a:lnL>
                  </a:tcPr>
                </a:tc>
                <a:extLst>
                  <a:ext uri="{0D108BD9-81ED-4DB2-BD59-A6C34878D82A}">
                    <a16:rowId xmlns:a16="http://schemas.microsoft.com/office/drawing/2014/main" val="10009"/>
                  </a:ext>
                </a:extLst>
              </a:tr>
              <a:tr h="64769">
                <a:tc>
                  <a:txBody>
                    <a:bodyPr/>
                    <a:lstStyle/>
                    <a:p>
                      <a:pPr marL="38735">
                        <a:lnSpc>
                          <a:spcPts val="375"/>
                        </a:lnSpc>
                        <a:spcBef>
                          <a:spcPts val="35"/>
                        </a:spcBef>
                      </a:pPr>
                      <a:r>
                        <a:rPr sz="350" spc="-10" dirty="0">
                          <a:latin typeface="Calibri"/>
                          <a:cs typeface="Calibri"/>
                        </a:rPr>
                        <a:t>FB5682</a:t>
                      </a:r>
                      <a:endParaRPr sz="350">
                        <a:latin typeface="Calibri"/>
                        <a:cs typeface="Calibri"/>
                      </a:endParaRPr>
                    </a:p>
                  </a:txBody>
                  <a:tcPr marL="0" marR="0" marT="4445" marB="0">
                    <a:lnR w="3175">
                      <a:solidFill>
                        <a:srgbClr val="000000"/>
                      </a:solidFill>
                      <a:prstDash val="solid"/>
                    </a:lnR>
                  </a:tcPr>
                </a:tc>
                <a:tc>
                  <a:txBody>
                    <a:bodyPr/>
                    <a:lstStyle/>
                    <a:p>
                      <a:pPr marL="7620">
                        <a:lnSpc>
                          <a:spcPts val="375"/>
                        </a:lnSpc>
                        <a:spcBef>
                          <a:spcPts val="35"/>
                        </a:spcBef>
                      </a:pPr>
                      <a:r>
                        <a:rPr sz="350" dirty="0">
                          <a:latin typeface="Calibri"/>
                          <a:cs typeface="Calibri"/>
                        </a:rPr>
                        <a:t>UNIT</a:t>
                      </a:r>
                      <a:r>
                        <a:rPr sz="350" spc="15" dirty="0">
                          <a:latin typeface="Calibri"/>
                          <a:cs typeface="Calibri"/>
                        </a:rPr>
                        <a:t> </a:t>
                      </a:r>
                      <a:r>
                        <a:rPr sz="350" spc="-20" dirty="0">
                          <a:latin typeface="Calibri"/>
                          <a:cs typeface="Calibri"/>
                        </a:rPr>
                        <a:t>NAME</a:t>
                      </a:r>
                      <a:endParaRPr sz="350">
                        <a:latin typeface="Calibri"/>
                        <a:cs typeface="Calibri"/>
                      </a:endParaRPr>
                    </a:p>
                  </a:txBody>
                  <a:tcPr marL="0" marR="0" marT="4445" marB="0">
                    <a:lnL w="3175">
                      <a:solidFill>
                        <a:srgbClr val="000000"/>
                      </a:solidFill>
                      <a:prstDash val="solid"/>
                    </a:lnL>
                  </a:tcPr>
                </a:tc>
                <a:tc>
                  <a:txBody>
                    <a:bodyPr/>
                    <a:lstStyle/>
                    <a:p>
                      <a:pPr marR="189865" algn="r">
                        <a:lnSpc>
                          <a:spcPts val="375"/>
                        </a:lnSpc>
                        <a:spcBef>
                          <a:spcPts val="35"/>
                        </a:spcBef>
                      </a:pPr>
                      <a:r>
                        <a:rPr sz="350" dirty="0">
                          <a:latin typeface="Calibri"/>
                          <a:cs typeface="Calibri"/>
                        </a:rPr>
                        <a:t>FB5682 CITY,</a:t>
                      </a:r>
                      <a:r>
                        <a:rPr sz="350" spc="30" dirty="0">
                          <a:latin typeface="Calibri"/>
                          <a:cs typeface="Calibri"/>
                        </a:rPr>
                        <a:t> </a:t>
                      </a:r>
                      <a:r>
                        <a:rPr sz="350" spc="-25" dirty="0">
                          <a:latin typeface="Calibri"/>
                          <a:cs typeface="Calibri"/>
                        </a:rPr>
                        <a:t>ST</a:t>
                      </a:r>
                      <a:endParaRPr sz="350">
                        <a:latin typeface="Calibri"/>
                        <a:cs typeface="Calibri"/>
                      </a:endParaRPr>
                    </a:p>
                  </a:txBody>
                  <a:tcPr marL="0" marR="0" marT="4445" marB="0">
                    <a:lnR w="3175">
                      <a:solidFill>
                        <a:srgbClr val="000000"/>
                      </a:solidFill>
                      <a:prstDash val="solid"/>
                    </a:lnR>
                  </a:tcPr>
                </a:tc>
                <a:tc>
                  <a:txBody>
                    <a:bodyPr/>
                    <a:lstStyle/>
                    <a:p>
                      <a:pPr marL="141605" algn="ctr">
                        <a:lnSpc>
                          <a:spcPts val="375"/>
                        </a:lnSpc>
                        <a:spcBef>
                          <a:spcPts val="35"/>
                        </a:spcBef>
                      </a:pPr>
                      <a:r>
                        <a:rPr sz="350" spc="-25" dirty="0">
                          <a:latin typeface="Calibri"/>
                          <a:cs typeface="Calibri"/>
                        </a:rPr>
                        <a:t>24</a:t>
                      </a:r>
                      <a:endParaRPr sz="350">
                        <a:latin typeface="Calibri"/>
                        <a:cs typeface="Calibri"/>
                      </a:endParaRPr>
                    </a:p>
                  </a:txBody>
                  <a:tcPr marL="0" marR="0" marT="4445" marB="0">
                    <a:lnL w="3175">
                      <a:solidFill>
                        <a:srgbClr val="000000"/>
                      </a:solidFill>
                      <a:prstDash val="solid"/>
                    </a:lnL>
                  </a:tcPr>
                </a:tc>
                <a:extLst>
                  <a:ext uri="{0D108BD9-81ED-4DB2-BD59-A6C34878D82A}">
                    <a16:rowId xmlns:a16="http://schemas.microsoft.com/office/drawing/2014/main" val="10010"/>
                  </a:ext>
                </a:extLst>
              </a:tr>
            </a:tbl>
          </a:graphicData>
        </a:graphic>
      </p:graphicFrame>
      <p:sp>
        <p:nvSpPr>
          <p:cNvPr id="31" name="object 31"/>
          <p:cNvSpPr txBox="1"/>
          <p:nvPr/>
        </p:nvSpPr>
        <p:spPr>
          <a:xfrm>
            <a:off x="535331" y="4220952"/>
            <a:ext cx="384810" cy="83185"/>
          </a:xfrm>
          <a:prstGeom prst="rect">
            <a:avLst/>
          </a:prstGeom>
        </p:spPr>
        <p:txBody>
          <a:bodyPr vert="horz" wrap="square" lIns="0" tIns="15875" rIns="0" bIns="0" rtlCol="0">
            <a:spAutoFit/>
          </a:bodyPr>
          <a:lstStyle/>
          <a:p>
            <a:pPr marL="12700">
              <a:lnSpc>
                <a:spcPct val="100000"/>
              </a:lnSpc>
              <a:spcBef>
                <a:spcPts val="125"/>
              </a:spcBef>
            </a:pPr>
            <a:r>
              <a:rPr sz="350" b="1" dirty="0">
                <a:latin typeface="Calibri"/>
                <a:cs typeface="Calibri"/>
              </a:rPr>
              <a:t>CONTACT</a:t>
            </a:r>
            <a:r>
              <a:rPr sz="350" b="1" spc="45" dirty="0">
                <a:latin typeface="Calibri"/>
                <a:cs typeface="Calibri"/>
              </a:rPr>
              <a:t> </a:t>
            </a:r>
            <a:r>
              <a:rPr sz="350" b="1" spc="-10" dirty="0">
                <a:latin typeface="Calibri"/>
                <a:cs typeface="Calibri"/>
              </a:rPr>
              <a:t>REASON</a:t>
            </a:r>
            <a:endParaRPr sz="350">
              <a:latin typeface="Calibri"/>
              <a:cs typeface="Calibri"/>
            </a:endParaRPr>
          </a:p>
        </p:txBody>
      </p:sp>
      <p:sp>
        <p:nvSpPr>
          <p:cNvPr id="32" name="object 32"/>
          <p:cNvSpPr txBox="1"/>
          <p:nvPr/>
        </p:nvSpPr>
        <p:spPr>
          <a:xfrm>
            <a:off x="1504971" y="4220952"/>
            <a:ext cx="351155" cy="83185"/>
          </a:xfrm>
          <a:prstGeom prst="rect">
            <a:avLst/>
          </a:prstGeom>
        </p:spPr>
        <p:txBody>
          <a:bodyPr vert="horz" wrap="square" lIns="0" tIns="15875" rIns="0" bIns="0" rtlCol="0">
            <a:spAutoFit/>
          </a:bodyPr>
          <a:lstStyle/>
          <a:p>
            <a:pPr marL="12700">
              <a:lnSpc>
                <a:spcPct val="100000"/>
              </a:lnSpc>
              <a:spcBef>
                <a:spcPts val="125"/>
              </a:spcBef>
            </a:pPr>
            <a:r>
              <a:rPr sz="350" b="1" dirty="0">
                <a:latin typeface="Calibri"/>
                <a:cs typeface="Calibri"/>
              </a:rPr>
              <a:t>CASES</a:t>
            </a:r>
            <a:r>
              <a:rPr sz="350" b="1" spc="25" dirty="0">
                <a:latin typeface="Calibri"/>
                <a:cs typeface="Calibri"/>
              </a:rPr>
              <a:t> </a:t>
            </a:r>
            <a:r>
              <a:rPr sz="350" b="1" spc="-10" dirty="0">
                <a:latin typeface="Calibri"/>
                <a:cs typeface="Calibri"/>
              </a:rPr>
              <a:t>INITIATED</a:t>
            </a:r>
            <a:endParaRPr sz="350">
              <a:latin typeface="Calibri"/>
              <a:cs typeface="Calibri"/>
            </a:endParaRPr>
          </a:p>
        </p:txBody>
      </p:sp>
      <p:sp>
        <p:nvSpPr>
          <p:cNvPr id="33" name="object 33"/>
          <p:cNvSpPr txBox="1"/>
          <p:nvPr/>
        </p:nvSpPr>
        <p:spPr>
          <a:xfrm>
            <a:off x="160191" y="4287714"/>
            <a:ext cx="622935" cy="83185"/>
          </a:xfrm>
          <a:prstGeom prst="rect">
            <a:avLst/>
          </a:prstGeom>
        </p:spPr>
        <p:txBody>
          <a:bodyPr vert="horz" wrap="square" lIns="0" tIns="15875" rIns="0" bIns="0" rtlCol="0">
            <a:spAutoFit/>
          </a:bodyPr>
          <a:lstStyle/>
          <a:p>
            <a:pPr marL="12700">
              <a:lnSpc>
                <a:spcPct val="100000"/>
              </a:lnSpc>
              <a:spcBef>
                <a:spcPts val="125"/>
              </a:spcBef>
            </a:pPr>
            <a:r>
              <a:rPr sz="350" dirty="0">
                <a:latin typeface="Calibri"/>
                <a:cs typeface="Calibri"/>
              </a:rPr>
              <a:t>SUPPLY</a:t>
            </a:r>
            <a:r>
              <a:rPr sz="350" spc="20" dirty="0">
                <a:latin typeface="Calibri"/>
                <a:cs typeface="Calibri"/>
              </a:rPr>
              <a:t> </a:t>
            </a:r>
            <a:r>
              <a:rPr sz="350" spc="10" dirty="0">
                <a:latin typeface="Calibri"/>
                <a:cs typeface="Calibri"/>
              </a:rPr>
              <a:t>ASSISTANCE</a:t>
            </a:r>
            <a:r>
              <a:rPr sz="350" spc="20" dirty="0">
                <a:latin typeface="Calibri"/>
                <a:cs typeface="Calibri"/>
              </a:rPr>
              <a:t> </a:t>
            </a:r>
            <a:r>
              <a:rPr sz="350" spc="-10" dirty="0">
                <a:latin typeface="Calibri"/>
                <a:cs typeface="Calibri"/>
              </a:rPr>
              <a:t>REQUESTS</a:t>
            </a:r>
            <a:endParaRPr sz="350">
              <a:latin typeface="Calibri"/>
              <a:cs typeface="Calibri"/>
            </a:endParaRPr>
          </a:p>
        </p:txBody>
      </p:sp>
      <p:sp>
        <p:nvSpPr>
          <p:cNvPr id="34" name="object 34"/>
          <p:cNvSpPr txBox="1"/>
          <p:nvPr/>
        </p:nvSpPr>
        <p:spPr>
          <a:xfrm>
            <a:off x="1632137" y="4287714"/>
            <a:ext cx="92710" cy="83185"/>
          </a:xfrm>
          <a:prstGeom prst="rect">
            <a:avLst/>
          </a:prstGeom>
        </p:spPr>
        <p:txBody>
          <a:bodyPr vert="horz" wrap="square" lIns="0" tIns="15875" rIns="0" bIns="0" rtlCol="0">
            <a:spAutoFit/>
          </a:bodyPr>
          <a:lstStyle/>
          <a:p>
            <a:pPr marL="12700">
              <a:lnSpc>
                <a:spcPct val="100000"/>
              </a:lnSpc>
              <a:spcBef>
                <a:spcPts val="125"/>
              </a:spcBef>
            </a:pPr>
            <a:r>
              <a:rPr sz="350" spc="-25" dirty="0">
                <a:latin typeface="Calibri"/>
                <a:cs typeface="Calibri"/>
              </a:rPr>
              <a:t>352</a:t>
            </a:r>
            <a:endParaRPr sz="350">
              <a:latin typeface="Calibri"/>
              <a:cs typeface="Calibri"/>
            </a:endParaRPr>
          </a:p>
        </p:txBody>
      </p:sp>
      <p:sp>
        <p:nvSpPr>
          <p:cNvPr id="35" name="object 35"/>
          <p:cNvSpPr txBox="1"/>
          <p:nvPr/>
        </p:nvSpPr>
        <p:spPr>
          <a:xfrm>
            <a:off x="160191" y="4351296"/>
            <a:ext cx="425450" cy="83185"/>
          </a:xfrm>
          <a:prstGeom prst="rect">
            <a:avLst/>
          </a:prstGeom>
        </p:spPr>
        <p:txBody>
          <a:bodyPr vert="horz" wrap="square" lIns="0" tIns="15875" rIns="0" bIns="0" rtlCol="0">
            <a:spAutoFit/>
          </a:bodyPr>
          <a:lstStyle/>
          <a:p>
            <a:pPr marL="12700">
              <a:lnSpc>
                <a:spcPct val="100000"/>
              </a:lnSpc>
              <a:spcBef>
                <a:spcPts val="125"/>
              </a:spcBef>
            </a:pPr>
            <a:r>
              <a:rPr sz="350" dirty="0">
                <a:latin typeface="Calibri"/>
                <a:cs typeface="Calibri"/>
              </a:rPr>
              <a:t>STATUS/FOLLOW-</a:t>
            </a:r>
            <a:r>
              <a:rPr sz="350" spc="-25" dirty="0">
                <a:latin typeface="Calibri"/>
                <a:cs typeface="Calibri"/>
              </a:rPr>
              <a:t>UP</a:t>
            </a:r>
            <a:endParaRPr sz="350">
              <a:latin typeface="Calibri"/>
              <a:cs typeface="Calibri"/>
            </a:endParaRPr>
          </a:p>
        </p:txBody>
      </p:sp>
      <p:sp>
        <p:nvSpPr>
          <p:cNvPr id="36" name="object 36"/>
          <p:cNvSpPr txBox="1"/>
          <p:nvPr/>
        </p:nvSpPr>
        <p:spPr>
          <a:xfrm>
            <a:off x="1632137" y="4351296"/>
            <a:ext cx="92710" cy="83185"/>
          </a:xfrm>
          <a:prstGeom prst="rect">
            <a:avLst/>
          </a:prstGeom>
        </p:spPr>
        <p:txBody>
          <a:bodyPr vert="horz" wrap="square" lIns="0" tIns="15875" rIns="0" bIns="0" rtlCol="0">
            <a:spAutoFit/>
          </a:bodyPr>
          <a:lstStyle/>
          <a:p>
            <a:pPr marL="12700">
              <a:lnSpc>
                <a:spcPct val="100000"/>
              </a:lnSpc>
              <a:spcBef>
                <a:spcPts val="125"/>
              </a:spcBef>
            </a:pPr>
            <a:r>
              <a:rPr sz="350" spc="-25" dirty="0">
                <a:latin typeface="Calibri"/>
                <a:cs typeface="Calibri"/>
              </a:rPr>
              <a:t>102</a:t>
            </a:r>
            <a:endParaRPr sz="350">
              <a:latin typeface="Calibri"/>
              <a:cs typeface="Calibri"/>
            </a:endParaRPr>
          </a:p>
        </p:txBody>
      </p:sp>
      <p:sp>
        <p:nvSpPr>
          <p:cNvPr id="37" name="object 37"/>
          <p:cNvSpPr txBox="1"/>
          <p:nvPr/>
        </p:nvSpPr>
        <p:spPr>
          <a:xfrm>
            <a:off x="160191" y="4414879"/>
            <a:ext cx="106680" cy="83185"/>
          </a:xfrm>
          <a:prstGeom prst="rect">
            <a:avLst/>
          </a:prstGeom>
        </p:spPr>
        <p:txBody>
          <a:bodyPr vert="horz" wrap="square" lIns="0" tIns="15875" rIns="0" bIns="0" rtlCol="0">
            <a:spAutoFit/>
          </a:bodyPr>
          <a:lstStyle/>
          <a:p>
            <a:pPr marL="12700">
              <a:lnSpc>
                <a:spcPct val="100000"/>
              </a:lnSpc>
              <a:spcBef>
                <a:spcPts val="125"/>
              </a:spcBef>
            </a:pPr>
            <a:r>
              <a:rPr sz="350" spc="-25" dirty="0">
                <a:latin typeface="Calibri"/>
                <a:cs typeface="Calibri"/>
              </a:rPr>
              <a:t>ATG</a:t>
            </a:r>
            <a:endParaRPr sz="350">
              <a:latin typeface="Calibri"/>
              <a:cs typeface="Calibri"/>
            </a:endParaRPr>
          </a:p>
        </p:txBody>
      </p:sp>
      <p:sp>
        <p:nvSpPr>
          <p:cNvPr id="38" name="object 38"/>
          <p:cNvSpPr txBox="1"/>
          <p:nvPr/>
        </p:nvSpPr>
        <p:spPr>
          <a:xfrm>
            <a:off x="1644854" y="4414879"/>
            <a:ext cx="70485" cy="83185"/>
          </a:xfrm>
          <a:prstGeom prst="rect">
            <a:avLst/>
          </a:prstGeom>
        </p:spPr>
        <p:txBody>
          <a:bodyPr vert="horz" wrap="square" lIns="0" tIns="15875" rIns="0" bIns="0" rtlCol="0">
            <a:spAutoFit/>
          </a:bodyPr>
          <a:lstStyle/>
          <a:p>
            <a:pPr marL="12700">
              <a:lnSpc>
                <a:spcPct val="100000"/>
              </a:lnSpc>
              <a:spcBef>
                <a:spcPts val="125"/>
              </a:spcBef>
            </a:pPr>
            <a:r>
              <a:rPr sz="350" spc="-25" dirty="0">
                <a:latin typeface="Calibri"/>
                <a:cs typeface="Calibri"/>
              </a:rPr>
              <a:t>76</a:t>
            </a:r>
            <a:endParaRPr sz="350">
              <a:latin typeface="Calibri"/>
              <a:cs typeface="Calibri"/>
            </a:endParaRPr>
          </a:p>
        </p:txBody>
      </p:sp>
      <p:sp>
        <p:nvSpPr>
          <p:cNvPr id="39" name="object 39"/>
          <p:cNvSpPr txBox="1"/>
          <p:nvPr/>
        </p:nvSpPr>
        <p:spPr>
          <a:xfrm>
            <a:off x="160191" y="4478461"/>
            <a:ext cx="228600" cy="83185"/>
          </a:xfrm>
          <a:prstGeom prst="rect">
            <a:avLst/>
          </a:prstGeom>
        </p:spPr>
        <p:txBody>
          <a:bodyPr vert="horz" wrap="square" lIns="0" tIns="15875" rIns="0" bIns="0" rtlCol="0">
            <a:spAutoFit/>
          </a:bodyPr>
          <a:lstStyle/>
          <a:p>
            <a:pPr marL="12700">
              <a:lnSpc>
                <a:spcPct val="100000"/>
              </a:lnSpc>
              <a:spcBef>
                <a:spcPts val="125"/>
              </a:spcBef>
            </a:pPr>
            <a:r>
              <a:rPr sz="350" spc="-10" dirty="0">
                <a:latin typeface="Calibri"/>
                <a:cs typeface="Calibri"/>
              </a:rPr>
              <a:t>TRACKING</a:t>
            </a:r>
            <a:endParaRPr sz="350">
              <a:latin typeface="Calibri"/>
              <a:cs typeface="Calibri"/>
            </a:endParaRPr>
          </a:p>
        </p:txBody>
      </p:sp>
      <p:sp>
        <p:nvSpPr>
          <p:cNvPr id="40" name="object 40"/>
          <p:cNvSpPr txBox="1"/>
          <p:nvPr/>
        </p:nvSpPr>
        <p:spPr>
          <a:xfrm>
            <a:off x="1644854" y="4478461"/>
            <a:ext cx="70485" cy="83185"/>
          </a:xfrm>
          <a:prstGeom prst="rect">
            <a:avLst/>
          </a:prstGeom>
        </p:spPr>
        <p:txBody>
          <a:bodyPr vert="horz" wrap="square" lIns="0" tIns="15875" rIns="0" bIns="0" rtlCol="0">
            <a:spAutoFit/>
          </a:bodyPr>
          <a:lstStyle/>
          <a:p>
            <a:pPr marL="12700">
              <a:lnSpc>
                <a:spcPct val="100000"/>
              </a:lnSpc>
              <a:spcBef>
                <a:spcPts val="125"/>
              </a:spcBef>
            </a:pPr>
            <a:r>
              <a:rPr sz="350" spc="-25" dirty="0">
                <a:latin typeface="Calibri"/>
                <a:cs typeface="Calibri"/>
              </a:rPr>
              <a:t>53</a:t>
            </a:r>
            <a:endParaRPr sz="350">
              <a:latin typeface="Calibri"/>
              <a:cs typeface="Calibri"/>
            </a:endParaRPr>
          </a:p>
        </p:txBody>
      </p:sp>
      <p:sp>
        <p:nvSpPr>
          <p:cNvPr id="41" name="object 41"/>
          <p:cNvSpPr txBox="1"/>
          <p:nvPr/>
        </p:nvSpPr>
        <p:spPr>
          <a:xfrm>
            <a:off x="160191" y="4542045"/>
            <a:ext cx="844550" cy="83185"/>
          </a:xfrm>
          <a:prstGeom prst="rect">
            <a:avLst/>
          </a:prstGeom>
        </p:spPr>
        <p:txBody>
          <a:bodyPr vert="horz" wrap="square" lIns="0" tIns="15875" rIns="0" bIns="0" rtlCol="0">
            <a:spAutoFit/>
          </a:bodyPr>
          <a:lstStyle/>
          <a:p>
            <a:pPr marL="12700">
              <a:lnSpc>
                <a:spcPct val="100000"/>
              </a:lnSpc>
              <a:spcBef>
                <a:spcPts val="125"/>
              </a:spcBef>
            </a:pPr>
            <a:r>
              <a:rPr sz="350" dirty="0">
                <a:latin typeface="Calibri"/>
                <a:cs typeface="Calibri"/>
              </a:rPr>
              <a:t>AUTOMATED</a:t>
            </a:r>
            <a:r>
              <a:rPr sz="350" spc="15" dirty="0">
                <a:latin typeface="Calibri"/>
                <a:cs typeface="Calibri"/>
              </a:rPr>
              <a:t> </a:t>
            </a:r>
            <a:r>
              <a:rPr sz="350" dirty="0">
                <a:latin typeface="Calibri"/>
                <a:cs typeface="Calibri"/>
              </a:rPr>
              <a:t>FUEL</a:t>
            </a:r>
            <a:r>
              <a:rPr sz="350" spc="15" dirty="0">
                <a:latin typeface="Calibri"/>
                <a:cs typeface="Calibri"/>
              </a:rPr>
              <a:t> </a:t>
            </a:r>
            <a:r>
              <a:rPr sz="350" spc="10" dirty="0">
                <a:latin typeface="Calibri"/>
                <a:cs typeface="Calibri"/>
              </a:rPr>
              <a:t>HANDLING</a:t>
            </a:r>
            <a:r>
              <a:rPr sz="350" spc="5" dirty="0">
                <a:latin typeface="Calibri"/>
                <a:cs typeface="Calibri"/>
              </a:rPr>
              <a:t> </a:t>
            </a:r>
            <a:r>
              <a:rPr sz="350" spc="-10" dirty="0">
                <a:latin typeface="Calibri"/>
                <a:cs typeface="Calibri"/>
              </a:rPr>
              <a:t>EQUIPMENT</a:t>
            </a:r>
            <a:endParaRPr sz="350">
              <a:latin typeface="Calibri"/>
              <a:cs typeface="Calibri"/>
            </a:endParaRPr>
          </a:p>
        </p:txBody>
      </p:sp>
      <p:sp>
        <p:nvSpPr>
          <p:cNvPr id="42" name="object 42"/>
          <p:cNvSpPr txBox="1"/>
          <p:nvPr/>
        </p:nvSpPr>
        <p:spPr>
          <a:xfrm>
            <a:off x="1644854" y="4542045"/>
            <a:ext cx="70485" cy="83185"/>
          </a:xfrm>
          <a:prstGeom prst="rect">
            <a:avLst/>
          </a:prstGeom>
        </p:spPr>
        <p:txBody>
          <a:bodyPr vert="horz" wrap="square" lIns="0" tIns="15875" rIns="0" bIns="0" rtlCol="0">
            <a:spAutoFit/>
          </a:bodyPr>
          <a:lstStyle/>
          <a:p>
            <a:pPr marL="12700">
              <a:lnSpc>
                <a:spcPct val="100000"/>
              </a:lnSpc>
              <a:spcBef>
                <a:spcPts val="125"/>
              </a:spcBef>
            </a:pPr>
            <a:r>
              <a:rPr sz="350" spc="-25" dirty="0">
                <a:latin typeface="Calibri"/>
                <a:cs typeface="Calibri"/>
              </a:rPr>
              <a:t>51</a:t>
            </a:r>
            <a:endParaRPr sz="350">
              <a:latin typeface="Calibri"/>
              <a:cs typeface="Calibri"/>
            </a:endParaRPr>
          </a:p>
        </p:txBody>
      </p:sp>
      <p:sp>
        <p:nvSpPr>
          <p:cNvPr id="43" name="object 43"/>
          <p:cNvSpPr txBox="1"/>
          <p:nvPr/>
        </p:nvSpPr>
        <p:spPr>
          <a:xfrm>
            <a:off x="160191" y="4605628"/>
            <a:ext cx="755015" cy="83185"/>
          </a:xfrm>
          <a:prstGeom prst="rect">
            <a:avLst/>
          </a:prstGeom>
        </p:spPr>
        <p:txBody>
          <a:bodyPr vert="horz" wrap="square" lIns="0" tIns="15875" rIns="0" bIns="0" rtlCol="0">
            <a:spAutoFit/>
          </a:bodyPr>
          <a:lstStyle/>
          <a:p>
            <a:pPr marL="12700">
              <a:lnSpc>
                <a:spcPct val="100000"/>
              </a:lnSpc>
              <a:spcBef>
                <a:spcPts val="125"/>
              </a:spcBef>
            </a:pPr>
            <a:r>
              <a:rPr sz="350" dirty="0">
                <a:latin typeface="Calibri"/>
                <a:cs typeface="Calibri"/>
              </a:rPr>
              <a:t>FUELSMANAGER</a:t>
            </a:r>
            <a:r>
              <a:rPr sz="350" spc="50" dirty="0">
                <a:latin typeface="Calibri"/>
                <a:cs typeface="Calibri"/>
              </a:rPr>
              <a:t> </a:t>
            </a:r>
            <a:r>
              <a:rPr sz="350" dirty="0">
                <a:latin typeface="Calibri"/>
                <a:cs typeface="Calibri"/>
              </a:rPr>
              <a:t>DEFENSE</a:t>
            </a:r>
            <a:r>
              <a:rPr sz="350" spc="40" dirty="0">
                <a:latin typeface="Calibri"/>
                <a:cs typeface="Calibri"/>
              </a:rPr>
              <a:t> </a:t>
            </a:r>
            <a:r>
              <a:rPr sz="350" dirty="0">
                <a:latin typeface="Calibri"/>
                <a:cs typeface="Calibri"/>
              </a:rPr>
              <a:t>BASE</a:t>
            </a:r>
            <a:r>
              <a:rPr sz="350" spc="40" dirty="0">
                <a:latin typeface="Calibri"/>
                <a:cs typeface="Calibri"/>
              </a:rPr>
              <a:t> </a:t>
            </a:r>
            <a:r>
              <a:rPr sz="350" spc="-10" dirty="0">
                <a:latin typeface="Calibri"/>
                <a:cs typeface="Calibri"/>
              </a:rPr>
              <a:t>LEVEL</a:t>
            </a:r>
            <a:endParaRPr sz="350">
              <a:latin typeface="Calibri"/>
              <a:cs typeface="Calibri"/>
            </a:endParaRPr>
          </a:p>
        </p:txBody>
      </p:sp>
      <p:sp>
        <p:nvSpPr>
          <p:cNvPr id="44" name="object 44"/>
          <p:cNvSpPr txBox="1"/>
          <p:nvPr/>
        </p:nvSpPr>
        <p:spPr>
          <a:xfrm>
            <a:off x="1644854" y="4605628"/>
            <a:ext cx="70485" cy="83185"/>
          </a:xfrm>
          <a:prstGeom prst="rect">
            <a:avLst/>
          </a:prstGeom>
        </p:spPr>
        <p:txBody>
          <a:bodyPr vert="horz" wrap="square" lIns="0" tIns="15875" rIns="0" bIns="0" rtlCol="0">
            <a:spAutoFit/>
          </a:bodyPr>
          <a:lstStyle/>
          <a:p>
            <a:pPr marL="12700">
              <a:lnSpc>
                <a:spcPct val="100000"/>
              </a:lnSpc>
              <a:spcBef>
                <a:spcPts val="125"/>
              </a:spcBef>
            </a:pPr>
            <a:r>
              <a:rPr sz="350" spc="-25" dirty="0">
                <a:latin typeface="Calibri"/>
                <a:cs typeface="Calibri"/>
              </a:rPr>
              <a:t>26</a:t>
            </a:r>
            <a:endParaRPr sz="350">
              <a:latin typeface="Calibri"/>
              <a:cs typeface="Calibri"/>
            </a:endParaRPr>
          </a:p>
        </p:txBody>
      </p:sp>
      <p:sp>
        <p:nvSpPr>
          <p:cNvPr id="45" name="object 45"/>
          <p:cNvSpPr txBox="1"/>
          <p:nvPr/>
        </p:nvSpPr>
        <p:spPr>
          <a:xfrm>
            <a:off x="160191" y="4669210"/>
            <a:ext cx="469900" cy="83185"/>
          </a:xfrm>
          <a:prstGeom prst="rect">
            <a:avLst/>
          </a:prstGeom>
        </p:spPr>
        <p:txBody>
          <a:bodyPr vert="horz" wrap="square" lIns="0" tIns="15875" rIns="0" bIns="0" rtlCol="0">
            <a:spAutoFit/>
          </a:bodyPr>
          <a:lstStyle/>
          <a:p>
            <a:pPr marL="12700">
              <a:lnSpc>
                <a:spcPct val="100000"/>
              </a:lnSpc>
              <a:spcBef>
                <a:spcPts val="125"/>
              </a:spcBef>
            </a:pPr>
            <a:r>
              <a:rPr sz="350" dirty="0">
                <a:latin typeface="Calibri"/>
                <a:cs typeface="Calibri"/>
              </a:rPr>
              <a:t>EXPEDITE</a:t>
            </a:r>
            <a:r>
              <a:rPr sz="350" spc="35" dirty="0">
                <a:latin typeface="Calibri"/>
                <a:cs typeface="Calibri"/>
              </a:rPr>
              <a:t> </a:t>
            </a:r>
            <a:r>
              <a:rPr sz="350" spc="-10" dirty="0">
                <a:latin typeface="Calibri"/>
                <a:cs typeface="Calibri"/>
              </a:rPr>
              <a:t>REQUISITION</a:t>
            </a:r>
            <a:endParaRPr sz="350">
              <a:latin typeface="Calibri"/>
              <a:cs typeface="Calibri"/>
            </a:endParaRPr>
          </a:p>
        </p:txBody>
      </p:sp>
      <p:sp>
        <p:nvSpPr>
          <p:cNvPr id="46" name="object 46"/>
          <p:cNvSpPr txBox="1"/>
          <p:nvPr/>
        </p:nvSpPr>
        <p:spPr>
          <a:xfrm>
            <a:off x="1644854" y="4669210"/>
            <a:ext cx="70485" cy="83185"/>
          </a:xfrm>
          <a:prstGeom prst="rect">
            <a:avLst/>
          </a:prstGeom>
        </p:spPr>
        <p:txBody>
          <a:bodyPr vert="horz" wrap="square" lIns="0" tIns="15875" rIns="0" bIns="0" rtlCol="0">
            <a:spAutoFit/>
          </a:bodyPr>
          <a:lstStyle/>
          <a:p>
            <a:pPr marL="12700">
              <a:lnSpc>
                <a:spcPct val="100000"/>
              </a:lnSpc>
              <a:spcBef>
                <a:spcPts val="125"/>
              </a:spcBef>
            </a:pPr>
            <a:r>
              <a:rPr sz="350" spc="-25" dirty="0">
                <a:latin typeface="Calibri"/>
                <a:cs typeface="Calibri"/>
              </a:rPr>
              <a:t>22</a:t>
            </a:r>
            <a:endParaRPr sz="350">
              <a:latin typeface="Calibri"/>
              <a:cs typeface="Calibri"/>
            </a:endParaRPr>
          </a:p>
        </p:txBody>
      </p:sp>
      <p:sp>
        <p:nvSpPr>
          <p:cNvPr id="47" name="object 47"/>
          <p:cNvSpPr txBox="1"/>
          <p:nvPr/>
        </p:nvSpPr>
        <p:spPr>
          <a:xfrm>
            <a:off x="160191" y="4732794"/>
            <a:ext cx="767715" cy="83185"/>
          </a:xfrm>
          <a:prstGeom prst="rect">
            <a:avLst/>
          </a:prstGeom>
        </p:spPr>
        <p:txBody>
          <a:bodyPr vert="horz" wrap="square" lIns="0" tIns="15875" rIns="0" bIns="0" rtlCol="0">
            <a:spAutoFit/>
          </a:bodyPr>
          <a:lstStyle/>
          <a:p>
            <a:pPr marL="12700">
              <a:lnSpc>
                <a:spcPct val="100000"/>
              </a:lnSpc>
              <a:spcBef>
                <a:spcPts val="125"/>
              </a:spcBef>
            </a:pPr>
            <a:r>
              <a:rPr sz="350" dirty="0">
                <a:latin typeface="Calibri"/>
                <a:cs typeface="Calibri"/>
              </a:rPr>
              <a:t>FUELSMANAGER</a:t>
            </a:r>
            <a:r>
              <a:rPr sz="350" spc="45" dirty="0">
                <a:latin typeface="Calibri"/>
                <a:cs typeface="Calibri"/>
              </a:rPr>
              <a:t> </a:t>
            </a:r>
            <a:r>
              <a:rPr sz="350" dirty="0">
                <a:latin typeface="Calibri"/>
                <a:cs typeface="Calibri"/>
              </a:rPr>
              <a:t>DEFENSE</a:t>
            </a:r>
            <a:r>
              <a:rPr sz="350" spc="45" dirty="0">
                <a:latin typeface="Calibri"/>
                <a:cs typeface="Calibri"/>
              </a:rPr>
              <a:t> </a:t>
            </a:r>
            <a:r>
              <a:rPr sz="350" spc="-10" dirty="0">
                <a:latin typeface="Calibri"/>
                <a:cs typeface="Calibri"/>
              </a:rPr>
              <a:t>ENTERPRISE</a:t>
            </a:r>
            <a:endParaRPr sz="350">
              <a:latin typeface="Calibri"/>
              <a:cs typeface="Calibri"/>
            </a:endParaRPr>
          </a:p>
        </p:txBody>
      </p:sp>
      <p:sp>
        <p:nvSpPr>
          <p:cNvPr id="48" name="object 48"/>
          <p:cNvSpPr txBox="1"/>
          <p:nvPr/>
        </p:nvSpPr>
        <p:spPr>
          <a:xfrm>
            <a:off x="1644854" y="4732794"/>
            <a:ext cx="70485" cy="83185"/>
          </a:xfrm>
          <a:prstGeom prst="rect">
            <a:avLst/>
          </a:prstGeom>
        </p:spPr>
        <p:txBody>
          <a:bodyPr vert="horz" wrap="square" lIns="0" tIns="15875" rIns="0" bIns="0" rtlCol="0">
            <a:spAutoFit/>
          </a:bodyPr>
          <a:lstStyle/>
          <a:p>
            <a:pPr marL="12700">
              <a:lnSpc>
                <a:spcPct val="100000"/>
              </a:lnSpc>
              <a:spcBef>
                <a:spcPts val="125"/>
              </a:spcBef>
            </a:pPr>
            <a:r>
              <a:rPr sz="350" spc="-25" dirty="0">
                <a:latin typeface="Calibri"/>
                <a:cs typeface="Calibri"/>
              </a:rPr>
              <a:t>18</a:t>
            </a:r>
            <a:endParaRPr sz="350">
              <a:latin typeface="Calibri"/>
              <a:cs typeface="Calibri"/>
            </a:endParaRPr>
          </a:p>
        </p:txBody>
      </p:sp>
      <p:sp>
        <p:nvSpPr>
          <p:cNvPr id="49" name="object 49"/>
          <p:cNvSpPr txBox="1"/>
          <p:nvPr/>
        </p:nvSpPr>
        <p:spPr>
          <a:xfrm>
            <a:off x="160191" y="4796377"/>
            <a:ext cx="628650" cy="83185"/>
          </a:xfrm>
          <a:prstGeom prst="rect">
            <a:avLst/>
          </a:prstGeom>
        </p:spPr>
        <p:txBody>
          <a:bodyPr vert="horz" wrap="square" lIns="0" tIns="15875" rIns="0" bIns="0" rtlCol="0">
            <a:spAutoFit/>
          </a:bodyPr>
          <a:lstStyle/>
          <a:p>
            <a:pPr marL="12700">
              <a:lnSpc>
                <a:spcPct val="100000"/>
              </a:lnSpc>
              <a:spcBef>
                <a:spcPts val="125"/>
              </a:spcBef>
            </a:pPr>
            <a:r>
              <a:rPr sz="350" spc="10" dirty="0">
                <a:latin typeface="Calibri"/>
                <a:cs typeface="Calibri"/>
              </a:rPr>
              <a:t>SHIPMENT</a:t>
            </a:r>
            <a:r>
              <a:rPr sz="350" spc="15" dirty="0">
                <a:latin typeface="Calibri"/>
                <a:cs typeface="Calibri"/>
              </a:rPr>
              <a:t> </a:t>
            </a:r>
            <a:r>
              <a:rPr sz="350" dirty="0">
                <a:latin typeface="Calibri"/>
                <a:cs typeface="Calibri"/>
              </a:rPr>
              <a:t>STATUS</a:t>
            </a:r>
            <a:r>
              <a:rPr sz="350" spc="35" dirty="0">
                <a:latin typeface="Calibri"/>
                <a:cs typeface="Calibri"/>
              </a:rPr>
              <a:t> </a:t>
            </a:r>
            <a:r>
              <a:rPr sz="350" dirty="0">
                <a:latin typeface="Calibri"/>
                <a:cs typeface="Calibri"/>
              </a:rPr>
              <a:t>FOLLOW-</a:t>
            </a:r>
            <a:r>
              <a:rPr sz="350" spc="-25" dirty="0">
                <a:latin typeface="Calibri"/>
                <a:cs typeface="Calibri"/>
              </a:rPr>
              <a:t>UP</a:t>
            </a:r>
            <a:endParaRPr sz="350">
              <a:latin typeface="Calibri"/>
              <a:cs typeface="Calibri"/>
            </a:endParaRPr>
          </a:p>
        </p:txBody>
      </p:sp>
      <p:sp>
        <p:nvSpPr>
          <p:cNvPr id="50" name="object 50"/>
          <p:cNvSpPr txBox="1"/>
          <p:nvPr/>
        </p:nvSpPr>
        <p:spPr>
          <a:xfrm>
            <a:off x="1644854" y="4796377"/>
            <a:ext cx="70485" cy="83185"/>
          </a:xfrm>
          <a:prstGeom prst="rect">
            <a:avLst/>
          </a:prstGeom>
        </p:spPr>
        <p:txBody>
          <a:bodyPr vert="horz" wrap="square" lIns="0" tIns="15875" rIns="0" bIns="0" rtlCol="0">
            <a:spAutoFit/>
          </a:bodyPr>
          <a:lstStyle/>
          <a:p>
            <a:pPr marL="12700">
              <a:lnSpc>
                <a:spcPct val="100000"/>
              </a:lnSpc>
              <a:spcBef>
                <a:spcPts val="125"/>
              </a:spcBef>
            </a:pPr>
            <a:r>
              <a:rPr sz="350" spc="-25" dirty="0">
                <a:latin typeface="Calibri"/>
                <a:cs typeface="Calibri"/>
              </a:rPr>
              <a:t>16</a:t>
            </a:r>
            <a:endParaRPr sz="350">
              <a:latin typeface="Calibri"/>
              <a:cs typeface="Calibri"/>
            </a:endParaRPr>
          </a:p>
        </p:txBody>
      </p:sp>
      <p:sp>
        <p:nvSpPr>
          <p:cNvPr id="51" name="object 51"/>
          <p:cNvSpPr txBox="1"/>
          <p:nvPr/>
        </p:nvSpPr>
        <p:spPr>
          <a:xfrm>
            <a:off x="160191" y="4859959"/>
            <a:ext cx="201295" cy="83185"/>
          </a:xfrm>
          <a:prstGeom prst="rect">
            <a:avLst/>
          </a:prstGeom>
        </p:spPr>
        <p:txBody>
          <a:bodyPr vert="horz" wrap="square" lIns="0" tIns="15875" rIns="0" bIns="0" rtlCol="0">
            <a:spAutoFit/>
          </a:bodyPr>
          <a:lstStyle/>
          <a:p>
            <a:pPr marL="12700">
              <a:lnSpc>
                <a:spcPct val="100000"/>
              </a:lnSpc>
              <a:spcBef>
                <a:spcPts val="125"/>
              </a:spcBef>
            </a:pPr>
            <a:r>
              <a:rPr sz="350" spc="-10" dirty="0">
                <a:latin typeface="Calibri"/>
                <a:cs typeface="Calibri"/>
              </a:rPr>
              <a:t>SURFACE</a:t>
            </a:r>
            <a:endParaRPr sz="350">
              <a:latin typeface="Calibri"/>
              <a:cs typeface="Calibri"/>
            </a:endParaRPr>
          </a:p>
        </p:txBody>
      </p:sp>
      <p:sp>
        <p:nvSpPr>
          <p:cNvPr id="52" name="object 52"/>
          <p:cNvSpPr txBox="1"/>
          <p:nvPr/>
        </p:nvSpPr>
        <p:spPr>
          <a:xfrm>
            <a:off x="1644854" y="4859959"/>
            <a:ext cx="70485" cy="83185"/>
          </a:xfrm>
          <a:prstGeom prst="rect">
            <a:avLst/>
          </a:prstGeom>
        </p:spPr>
        <p:txBody>
          <a:bodyPr vert="horz" wrap="square" lIns="0" tIns="15875" rIns="0" bIns="0" rtlCol="0">
            <a:spAutoFit/>
          </a:bodyPr>
          <a:lstStyle/>
          <a:p>
            <a:pPr marL="12700">
              <a:lnSpc>
                <a:spcPct val="100000"/>
              </a:lnSpc>
              <a:spcBef>
                <a:spcPts val="125"/>
              </a:spcBef>
            </a:pPr>
            <a:r>
              <a:rPr sz="350" spc="-25" dirty="0">
                <a:latin typeface="Calibri"/>
                <a:cs typeface="Calibri"/>
              </a:rPr>
              <a:t>13</a:t>
            </a:r>
            <a:endParaRPr sz="350">
              <a:latin typeface="Calibri"/>
              <a:cs typeface="Calibri"/>
            </a:endParaRPr>
          </a:p>
        </p:txBody>
      </p:sp>
      <p:graphicFrame>
        <p:nvGraphicFramePr>
          <p:cNvPr id="53" name="object 53"/>
          <p:cNvGraphicFramePr>
            <a:graphicFrameLocks noGrp="1"/>
          </p:cNvGraphicFramePr>
          <p:nvPr/>
        </p:nvGraphicFramePr>
        <p:xfrm>
          <a:off x="569251" y="5699202"/>
          <a:ext cx="3147060" cy="710563"/>
        </p:xfrm>
        <a:graphic>
          <a:graphicData uri="http://schemas.openxmlformats.org/drawingml/2006/table">
            <a:tbl>
              <a:tblPr firstRow="1" bandRow="1">
                <a:tableStyleId>{2D5ABB26-0587-4C30-8999-92F81FD0307C}</a:tableStyleId>
              </a:tblPr>
              <a:tblGrid>
                <a:gridCol w="718185">
                  <a:extLst>
                    <a:ext uri="{9D8B030D-6E8A-4147-A177-3AD203B41FA5}">
                      <a16:colId xmlns:a16="http://schemas.microsoft.com/office/drawing/2014/main" val="20000"/>
                    </a:ext>
                  </a:extLst>
                </a:gridCol>
                <a:gridCol w="781685">
                  <a:extLst>
                    <a:ext uri="{9D8B030D-6E8A-4147-A177-3AD203B41FA5}">
                      <a16:colId xmlns:a16="http://schemas.microsoft.com/office/drawing/2014/main" val="20001"/>
                    </a:ext>
                  </a:extLst>
                </a:gridCol>
                <a:gridCol w="503555">
                  <a:extLst>
                    <a:ext uri="{9D8B030D-6E8A-4147-A177-3AD203B41FA5}">
                      <a16:colId xmlns:a16="http://schemas.microsoft.com/office/drawing/2014/main" val="20002"/>
                    </a:ext>
                  </a:extLst>
                </a:gridCol>
                <a:gridCol w="638810">
                  <a:extLst>
                    <a:ext uri="{9D8B030D-6E8A-4147-A177-3AD203B41FA5}">
                      <a16:colId xmlns:a16="http://schemas.microsoft.com/office/drawing/2014/main" val="20003"/>
                    </a:ext>
                  </a:extLst>
                </a:gridCol>
                <a:gridCol w="504825">
                  <a:extLst>
                    <a:ext uri="{9D8B030D-6E8A-4147-A177-3AD203B41FA5}">
                      <a16:colId xmlns:a16="http://schemas.microsoft.com/office/drawing/2014/main" val="20004"/>
                    </a:ext>
                  </a:extLst>
                </a:gridCol>
              </a:tblGrid>
              <a:tr h="66675">
                <a:tc>
                  <a:txBody>
                    <a:bodyPr/>
                    <a:lstStyle/>
                    <a:p>
                      <a:pPr marR="393700" algn="ctr">
                        <a:lnSpc>
                          <a:spcPts val="375"/>
                        </a:lnSpc>
                        <a:spcBef>
                          <a:spcPts val="50"/>
                        </a:spcBef>
                      </a:pPr>
                      <a:r>
                        <a:rPr sz="350" b="1" spc="-25" dirty="0">
                          <a:latin typeface="Calibri"/>
                          <a:cs typeface="Calibri"/>
                        </a:rPr>
                        <a:t>NSN</a:t>
                      </a:r>
                      <a:endParaRPr sz="350">
                        <a:latin typeface="Calibri"/>
                        <a:cs typeface="Calibri"/>
                      </a:endParaRPr>
                    </a:p>
                  </a:txBody>
                  <a:tcPr marL="0" marR="0" marT="6350" marB="0">
                    <a:lnR w="3175">
                      <a:solidFill>
                        <a:srgbClr val="000000"/>
                      </a:solidFill>
                      <a:prstDash val="solid"/>
                    </a:lnR>
                    <a:solidFill>
                      <a:srgbClr val="BEBEBE"/>
                    </a:solidFill>
                  </a:tcPr>
                </a:tc>
                <a:tc>
                  <a:txBody>
                    <a:bodyPr/>
                    <a:lstStyle/>
                    <a:p>
                      <a:pPr marL="1270" algn="ctr">
                        <a:lnSpc>
                          <a:spcPts val="375"/>
                        </a:lnSpc>
                        <a:spcBef>
                          <a:spcPts val="50"/>
                        </a:spcBef>
                      </a:pPr>
                      <a:r>
                        <a:rPr sz="350" b="1" dirty="0">
                          <a:latin typeface="Calibri"/>
                          <a:cs typeface="Calibri"/>
                        </a:rPr>
                        <a:t>ITEM</a:t>
                      </a:r>
                      <a:r>
                        <a:rPr sz="350" b="1" spc="20" dirty="0">
                          <a:latin typeface="Calibri"/>
                          <a:cs typeface="Calibri"/>
                        </a:rPr>
                        <a:t> </a:t>
                      </a:r>
                      <a:r>
                        <a:rPr sz="350" b="1" spc="-20" dirty="0">
                          <a:latin typeface="Calibri"/>
                          <a:cs typeface="Calibri"/>
                        </a:rPr>
                        <a:t>NAME</a:t>
                      </a:r>
                      <a:endParaRPr sz="350">
                        <a:latin typeface="Calibri"/>
                        <a:cs typeface="Calibri"/>
                      </a:endParaRPr>
                    </a:p>
                  </a:txBody>
                  <a:tcPr marL="0" marR="0" marT="6350" marB="0">
                    <a:lnL w="3175">
                      <a:solidFill>
                        <a:srgbClr val="000000"/>
                      </a:solidFill>
                      <a:prstDash val="solid"/>
                    </a:lnL>
                    <a:lnR w="3175">
                      <a:solidFill>
                        <a:srgbClr val="000000"/>
                      </a:solidFill>
                      <a:prstDash val="solid"/>
                    </a:lnR>
                    <a:solidFill>
                      <a:srgbClr val="BEBEBE"/>
                    </a:solidFill>
                  </a:tcPr>
                </a:tc>
                <a:tc>
                  <a:txBody>
                    <a:bodyPr/>
                    <a:lstStyle/>
                    <a:p>
                      <a:pPr marL="154940">
                        <a:lnSpc>
                          <a:spcPts val="375"/>
                        </a:lnSpc>
                        <a:spcBef>
                          <a:spcPts val="50"/>
                        </a:spcBef>
                      </a:pPr>
                      <a:r>
                        <a:rPr sz="350" b="1" dirty="0">
                          <a:latin typeface="Calibri"/>
                          <a:cs typeface="Calibri"/>
                        </a:rPr>
                        <a:t>END</a:t>
                      </a:r>
                      <a:r>
                        <a:rPr sz="350" b="1" spc="5" dirty="0">
                          <a:latin typeface="Calibri"/>
                          <a:cs typeface="Calibri"/>
                        </a:rPr>
                        <a:t> </a:t>
                      </a:r>
                      <a:r>
                        <a:rPr sz="350" b="1" spc="-20" dirty="0">
                          <a:latin typeface="Calibri"/>
                          <a:cs typeface="Calibri"/>
                        </a:rPr>
                        <a:t>ITEM</a:t>
                      </a:r>
                      <a:endParaRPr sz="350">
                        <a:latin typeface="Calibri"/>
                        <a:cs typeface="Calibri"/>
                      </a:endParaRPr>
                    </a:p>
                  </a:txBody>
                  <a:tcPr marL="0" marR="0" marT="6350" marB="0">
                    <a:lnL w="3175">
                      <a:solidFill>
                        <a:srgbClr val="000000"/>
                      </a:solidFill>
                      <a:prstDash val="solid"/>
                    </a:lnL>
                    <a:lnR w="3175">
                      <a:solidFill>
                        <a:srgbClr val="000000"/>
                      </a:solidFill>
                      <a:prstDash val="solid"/>
                    </a:lnR>
                    <a:solidFill>
                      <a:srgbClr val="BEBEBE"/>
                    </a:solidFill>
                  </a:tcPr>
                </a:tc>
                <a:tc>
                  <a:txBody>
                    <a:bodyPr/>
                    <a:lstStyle/>
                    <a:p>
                      <a:pPr marL="635" algn="ctr">
                        <a:lnSpc>
                          <a:spcPts val="375"/>
                        </a:lnSpc>
                        <a:spcBef>
                          <a:spcPts val="50"/>
                        </a:spcBef>
                      </a:pPr>
                      <a:r>
                        <a:rPr sz="350" b="1" spc="10" dirty="0">
                          <a:latin typeface="Calibri"/>
                          <a:cs typeface="Calibri"/>
                        </a:rPr>
                        <a:t>WEAPON</a:t>
                      </a:r>
                      <a:r>
                        <a:rPr sz="350" b="1" spc="15" dirty="0">
                          <a:latin typeface="Calibri"/>
                          <a:cs typeface="Calibri"/>
                        </a:rPr>
                        <a:t> </a:t>
                      </a:r>
                      <a:r>
                        <a:rPr sz="350" b="1" spc="-10" dirty="0">
                          <a:latin typeface="Calibri"/>
                          <a:cs typeface="Calibri"/>
                        </a:rPr>
                        <a:t>SYSTEM</a:t>
                      </a:r>
                      <a:endParaRPr sz="350">
                        <a:latin typeface="Calibri"/>
                        <a:cs typeface="Calibri"/>
                      </a:endParaRPr>
                    </a:p>
                  </a:txBody>
                  <a:tcPr marL="0" marR="0" marT="6350" marB="0">
                    <a:lnL w="3175">
                      <a:solidFill>
                        <a:srgbClr val="000000"/>
                      </a:solidFill>
                      <a:prstDash val="solid"/>
                    </a:lnL>
                    <a:lnR w="3175">
                      <a:solidFill>
                        <a:srgbClr val="000000"/>
                      </a:solidFill>
                      <a:prstDash val="solid"/>
                    </a:lnR>
                    <a:solidFill>
                      <a:srgbClr val="BEBEBE"/>
                    </a:solidFill>
                  </a:tcPr>
                </a:tc>
                <a:tc>
                  <a:txBody>
                    <a:bodyPr/>
                    <a:lstStyle/>
                    <a:p>
                      <a:pPr marL="96520" algn="ctr">
                        <a:lnSpc>
                          <a:spcPts val="375"/>
                        </a:lnSpc>
                        <a:spcBef>
                          <a:spcPts val="50"/>
                        </a:spcBef>
                      </a:pPr>
                      <a:r>
                        <a:rPr sz="350" b="1" dirty="0">
                          <a:latin typeface="Calibri"/>
                          <a:cs typeface="Calibri"/>
                        </a:rPr>
                        <a:t>ACTIONS</a:t>
                      </a:r>
                      <a:r>
                        <a:rPr sz="350" b="1" spc="55" dirty="0">
                          <a:latin typeface="Calibri"/>
                          <a:cs typeface="Calibri"/>
                        </a:rPr>
                        <a:t> </a:t>
                      </a:r>
                      <a:r>
                        <a:rPr sz="350" b="1" spc="-10" dirty="0">
                          <a:latin typeface="Calibri"/>
                          <a:cs typeface="Calibri"/>
                        </a:rPr>
                        <a:t>INITIATED</a:t>
                      </a:r>
                      <a:endParaRPr sz="350">
                        <a:latin typeface="Calibri"/>
                        <a:cs typeface="Calibri"/>
                      </a:endParaRPr>
                    </a:p>
                  </a:txBody>
                  <a:tcPr marL="0" marR="0" marT="6350" marB="0">
                    <a:lnL w="3175">
                      <a:solidFill>
                        <a:srgbClr val="000000"/>
                      </a:solidFill>
                      <a:prstDash val="solid"/>
                    </a:lnL>
                    <a:solidFill>
                      <a:srgbClr val="BEBEBE"/>
                    </a:solidFill>
                  </a:tcPr>
                </a:tc>
                <a:extLst>
                  <a:ext uri="{0D108BD9-81ED-4DB2-BD59-A6C34878D82A}">
                    <a16:rowId xmlns:a16="http://schemas.microsoft.com/office/drawing/2014/main" val="10000"/>
                  </a:ext>
                </a:extLst>
              </a:tr>
              <a:tr h="64769">
                <a:tc>
                  <a:txBody>
                    <a:bodyPr/>
                    <a:lstStyle/>
                    <a:p>
                      <a:pPr marR="393065" algn="ctr">
                        <a:lnSpc>
                          <a:spcPts val="360"/>
                        </a:lnSpc>
                        <a:spcBef>
                          <a:spcPts val="50"/>
                        </a:spcBef>
                      </a:pPr>
                      <a:r>
                        <a:rPr sz="350" spc="-10" dirty="0">
                          <a:latin typeface="Calibri"/>
                          <a:cs typeface="Calibri"/>
                        </a:rPr>
                        <a:t>2940015450012</a:t>
                      </a:r>
                      <a:endParaRPr sz="350">
                        <a:latin typeface="Calibri"/>
                        <a:cs typeface="Calibri"/>
                      </a:endParaRPr>
                    </a:p>
                  </a:txBody>
                  <a:tcPr marL="0" marR="0" marT="6350" marB="0">
                    <a:lnR w="3175">
                      <a:solidFill>
                        <a:srgbClr val="000000"/>
                      </a:solidFill>
                      <a:prstDash val="solid"/>
                    </a:lnR>
                  </a:tcPr>
                </a:tc>
                <a:tc>
                  <a:txBody>
                    <a:bodyPr/>
                    <a:lstStyle/>
                    <a:p>
                      <a:pPr marL="7620">
                        <a:lnSpc>
                          <a:spcPts val="360"/>
                        </a:lnSpc>
                        <a:spcBef>
                          <a:spcPts val="50"/>
                        </a:spcBef>
                      </a:pPr>
                      <a:r>
                        <a:rPr sz="350" spc="-10" dirty="0">
                          <a:latin typeface="Calibri"/>
                          <a:cs typeface="Calibri"/>
                        </a:rPr>
                        <a:t>FILTER,FLUID</a:t>
                      </a:r>
                      <a:endParaRPr sz="350">
                        <a:latin typeface="Calibri"/>
                        <a:cs typeface="Calibri"/>
                      </a:endParaRPr>
                    </a:p>
                  </a:txBody>
                  <a:tcPr marL="0" marR="0" marT="6350" marB="0">
                    <a:lnL w="3175">
                      <a:solidFill>
                        <a:srgbClr val="000000"/>
                      </a:solidFill>
                      <a:prstDash val="solid"/>
                    </a:lnL>
                    <a:lnR w="3175">
                      <a:solidFill>
                        <a:srgbClr val="000000"/>
                      </a:solidFill>
                      <a:prstDash val="solid"/>
                    </a:lnR>
                  </a:tcPr>
                </a:tc>
                <a:tc>
                  <a:txBody>
                    <a:bodyPr/>
                    <a:lstStyle/>
                    <a:p>
                      <a:pPr marL="8255">
                        <a:lnSpc>
                          <a:spcPts val="360"/>
                        </a:lnSpc>
                        <a:spcBef>
                          <a:spcPts val="50"/>
                        </a:spcBef>
                      </a:pPr>
                      <a:r>
                        <a:rPr sz="350" dirty="0">
                          <a:latin typeface="Calibri"/>
                          <a:cs typeface="Calibri"/>
                        </a:rPr>
                        <a:t>END</a:t>
                      </a:r>
                      <a:r>
                        <a:rPr sz="350" spc="20" dirty="0">
                          <a:latin typeface="Calibri"/>
                          <a:cs typeface="Calibri"/>
                        </a:rPr>
                        <a:t> </a:t>
                      </a:r>
                      <a:r>
                        <a:rPr sz="350" spc="-10" dirty="0">
                          <a:latin typeface="Calibri"/>
                          <a:cs typeface="Calibri"/>
                        </a:rPr>
                        <a:t>ITEMS</a:t>
                      </a:r>
                      <a:endParaRPr sz="350">
                        <a:latin typeface="Calibri"/>
                        <a:cs typeface="Calibri"/>
                      </a:endParaRPr>
                    </a:p>
                  </a:txBody>
                  <a:tcPr marL="0" marR="0" marT="6350" marB="0">
                    <a:lnL w="3175">
                      <a:solidFill>
                        <a:srgbClr val="000000"/>
                      </a:solidFill>
                      <a:prstDash val="solid"/>
                    </a:lnL>
                    <a:lnR w="3175">
                      <a:solidFill>
                        <a:srgbClr val="000000"/>
                      </a:solidFill>
                      <a:prstDash val="solid"/>
                    </a:lnR>
                  </a:tcPr>
                </a:tc>
                <a:tc>
                  <a:txBody>
                    <a:bodyPr/>
                    <a:lstStyle/>
                    <a:p>
                      <a:pPr marR="10795" algn="ctr">
                        <a:lnSpc>
                          <a:spcPts val="360"/>
                        </a:lnSpc>
                        <a:spcBef>
                          <a:spcPts val="50"/>
                        </a:spcBef>
                      </a:pPr>
                      <a:r>
                        <a:rPr sz="350" dirty="0">
                          <a:latin typeface="Calibri"/>
                          <a:cs typeface="Calibri"/>
                        </a:rPr>
                        <a:t>SUPPORTED</a:t>
                      </a:r>
                      <a:r>
                        <a:rPr sz="350" spc="60" dirty="0">
                          <a:latin typeface="Calibri"/>
                          <a:cs typeface="Calibri"/>
                        </a:rPr>
                        <a:t> </a:t>
                      </a:r>
                      <a:r>
                        <a:rPr sz="350" dirty="0">
                          <a:latin typeface="Calibri"/>
                          <a:cs typeface="Calibri"/>
                        </a:rPr>
                        <a:t>WEAPON</a:t>
                      </a:r>
                      <a:r>
                        <a:rPr sz="350" spc="85" dirty="0">
                          <a:latin typeface="Calibri"/>
                          <a:cs typeface="Calibri"/>
                        </a:rPr>
                        <a:t> </a:t>
                      </a:r>
                      <a:r>
                        <a:rPr sz="350" spc="-10" dirty="0">
                          <a:latin typeface="Calibri"/>
                          <a:cs typeface="Calibri"/>
                        </a:rPr>
                        <a:t>SYSTEMS</a:t>
                      </a:r>
                      <a:endParaRPr sz="350">
                        <a:latin typeface="Calibri"/>
                        <a:cs typeface="Calibri"/>
                      </a:endParaRPr>
                    </a:p>
                  </a:txBody>
                  <a:tcPr marL="0" marR="0" marT="6350" marB="0">
                    <a:lnL w="3175">
                      <a:solidFill>
                        <a:srgbClr val="000000"/>
                      </a:solidFill>
                      <a:prstDash val="solid"/>
                    </a:lnL>
                    <a:lnR w="3175">
                      <a:solidFill>
                        <a:srgbClr val="000000"/>
                      </a:solidFill>
                      <a:prstDash val="solid"/>
                    </a:lnR>
                  </a:tcPr>
                </a:tc>
                <a:tc>
                  <a:txBody>
                    <a:bodyPr/>
                    <a:lstStyle/>
                    <a:p>
                      <a:pPr marL="97155" algn="ctr">
                        <a:lnSpc>
                          <a:spcPts val="360"/>
                        </a:lnSpc>
                        <a:spcBef>
                          <a:spcPts val="50"/>
                        </a:spcBef>
                      </a:pPr>
                      <a:r>
                        <a:rPr sz="350" spc="-50" dirty="0">
                          <a:latin typeface="Calibri"/>
                          <a:cs typeface="Calibri"/>
                        </a:rPr>
                        <a:t>9</a:t>
                      </a:r>
                      <a:endParaRPr sz="350">
                        <a:latin typeface="Calibri"/>
                        <a:cs typeface="Calibri"/>
                      </a:endParaRPr>
                    </a:p>
                  </a:txBody>
                  <a:tcPr marL="0" marR="0" marT="6350" marB="0">
                    <a:lnL w="3175">
                      <a:solidFill>
                        <a:srgbClr val="000000"/>
                      </a:solidFill>
                      <a:prstDash val="solid"/>
                    </a:lnL>
                  </a:tcPr>
                </a:tc>
                <a:extLst>
                  <a:ext uri="{0D108BD9-81ED-4DB2-BD59-A6C34878D82A}">
                    <a16:rowId xmlns:a16="http://schemas.microsoft.com/office/drawing/2014/main" val="10001"/>
                  </a:ext>
                </a:extLst>
              </a:tr>
              <a:tr h="63500">
                <a:tc>
                  <a:txBody>
                    <a:bodyPr/>
                    <a:lstStyle/>
                    <a:p>
                      <a:pPr marR="393065" algn="ctr">
                        <a:lnSpc>
                          <a:spcPts val="360"/>
                        </a:lnSpc>
                        <a:spcBef>
                          <a:spcPts val="35"/>
                        </a:spcBef>
                      </a:pPr>
                      <a:r>
                        <a:rPr sz="350" spc="-10" dirty="0">
                          <a:latin typeface="Calibri"/>
                          <a:cs typeface="Calibri"/>
                        </a:rPr>
                        <a:t>2815014925709</a:t>
                      </a:r>
                      <a:endParaRPr sz="350">
                        <a:latin typeface="Calibri"/>
                        <a:cs typeface="Calibri"/>
                      </a:endParaRPr>
                    </a:p>
                  </a:txBody>
                  <a:tcPr marL="0" marR="0" marT="4445" marB="0">
                    <a:lnR w="3175">
                      <a:solidFill>
                        <a:srgbClr val="000000"/>
                      </a:solidFill>
                      <a:prstDash val="solid"/>
                    </a:lnR>
                  </a:tcPr>
                </a:tc>
                <a:tc>
                  <a:txBody>
                    <a:bodyPr/>
                    <a:lstStyle/>
                    <a:p>
                      <a:pPr marL="7620">
                        <a:lnSpc>
                          <a:spcPts val="360"/>
                        </a:lnSpc>
                        <a:spcBef>
                          <a:spcPts val="35"/>
                        </a:spcBef>
                      </a:pPr>
                      <a:r>
                        <a:rPr sz="350" dirty="0">
                          <a:latin typeface="Calibri"/>
                          <a:cs typeface="Calibri"/>
                        </a:rPr>
                        <a:t>PARTS</a:t>
                      </a:r>
                      <a:r>
                        <a:rPr sz="350" spc="60" dirty="0">
                          <a:latin typeface="Calibri"/>
                          <a:cs typeface="Calibri"/>
                        </a:rPr>
                        <a:t> </a:t>
                      </a:r>
                      <a:r>
                        <a:rPr sz="350" dirty="0">
                          <a:latin typeface="Calibri"/>
                          <a:cs typeface="Calibri"/>
                        </a:rPr>
                        <a:t>KIT,DIESEL</a:t>
                      </a:r>
                      <a:r>
                        <a:rPr sz="350" spc="40" dirty="0">
                          <a:latin typeface="Calibri"/>
                          <a:cs typeface="Calibri"/>
                        </a:rPr>
                        <a:t> </a:t>
                      </a:r>
                      <a:r>
                        <a:rPr sz="350" spc="-10" dirty="0">
                          <a:latin typeface="Calibri"/>
                          <a:cs typeface="Calibri"/>
                        </a:rPr>
                        <a:t>ENGINE</a:t>
                      </a:r>
                      <a:endParaRPr sz="350">
                        <a:latin typeface="Calibri"/>
                        <a:cs typeface="Calibri"/>
                      </a:endParaRPr>
                    </a:p>
                  </a:txBody>
                  <a:tcPr marL="0" marR="0" marT="4445" marB="0">
                    <a:lnL w="3175">
                      <a:solidFill>
                        <a:srgbClr val="000000"/>
                      </a:solidFill>
                      <a:prstDash val="solid"/>
                    </a:lnL>
                    <a:lnR w="3175">
                      <a:solidFill>
                        <a:srgbClr val="000000"/>
                      </a:solidFill>
                      <a:prstDash val="solid"/>
                    </a:lnR>
                  </a:tcPr>
                </a:tc>
                <a:tc>
                  <a:txBody>
                    <a:bodyPr/>
                    <a:lstStyle/>
                    <a:p>
                      <a:pPr marL="8255">
                        <a:lnSpc>
                          <a:spcPts val="360"/>
                        </a:lnSpc>
                        <a:spcBef>
                          <a:spcPts val="35"/>
                        </a:spcBef>
                      </a:pPr>
                      <a:r>
                        <a:rPr sz="350" dirty="0">
                          <a:latin typeface="Calibri"/>
                          <a:cs typeface="Calibri"/>
                        </a:rPr>
                        <a:t>END</a:t>
                      </a:r>
                      <a:r>
                        <a:rPr sz="350" spc="20" dirty="0">
                          <a:latin typeface="Calibri"/>
                          <a:cs typeface="Calibri"/>
                        </a:rPr>
                        <a:t> </a:t>
                      </a:r>
                      <a:r>
                        <a:rPr sz="350" spc="-10" dirty="0">
                          <a:latin typeface="Calibri"/>
                          <a:cs typeface="Calibri"/>
                        </a:rPr>
                        <a:t>ITEMS</a:t>
                      </a:r>
                      <a:endParaRPr sz="350">
                        <a:latin typeface="Calibri"/>
                        <a:cs typeface="Calibri"/>
                      </a:endParaRPr>
                    </a:p>
                  </a:txBody>
                  <a:tcPr marL="0" marR="0" marT="4445" marB="0">
                    <a:lnL w="3175">
                      <a:solidFill>
                        <a:srgbClr val="000000"/>
                      </a:solidFill>
                      <a:prstDash val="solid"/>
                    </a:lnL>
                    <a:lnR w="3175">
                      <a:solidFill>
                        <a:srgbClr val="000000"/>
                      </a:solidFill>
                      <a:prstDash val="solid"/>
                    </a:lnR>
                  </a:tcPr>
                </a:tc>
                <a:tc>
                  <a:txBody>
                    <a:bodyPr/>
                    <a:lstStyle/>
                    <a:p>
                      <a:pPr marR="10795" algn="ctr">
                        <a:lnSpc>
                          <a:spcPts val="360"/>
                        </a:lnSpc>
                        <a:spcBef>
                          <a:spcPts val="35"/>
                        </a:spcBef>
                      </a:pPr>
                      <a:r>
                        <a:rPr sz="350" dirty="0">
                          <a:latin typeface="Calibri"/>
                          <a:cs typeface="Calibri"/>
                        </a:rPr>
                        <a:t>SUPPORTED</a:t>
                      </a:r>
                      <a:r>
                        <a:rPr sz="350" spc="60" dirty="0">
                          <a:latin typeface="Calibri"/>
                          <a:cs typeface="Calibri"/>
                        </a:rPr>
                        <a:t> </a:t>
                      </a:r>
                      <a:r>
                        <a:rPr sz="350" dirty="0">
                          <a:latin typeface="Calibri"/>
                          <a:cs typeface="Calibri"/>
                        </a:rPr>
                        <a:t>WEAPON</a:t>
                      </a:r>
                      <a:r>
                        <a:rPr sz="350" spc="85" dirty="0">
                          <a:latin typeface="Calibri"/>
                          <a:cs typeface="Calibri"/>
                        </a:rPr>
                        <a:t> </a:t>
                      </a:r>
                      <a:r>
                        <a:rPr sz="350" spc="-10" dirty="0">
                          <a:latin typeface="Calibri"/>
                          <a:cs typeface="Calibri"/>
                        </a:rPr>
                        <a:t>SYSTEMS</a:t>
                      </a:r>
                      <a:endParaRPr sz="350">
                        <a:latin typeface="Calibri"/>
                        <a:cs typeface="Calibri"/>
                      </a:endParaRPr>
                    </a:p>
                  </a:txBody>
                  <a:tcPr marL="0" marR="0" marT="4445" marB="0">
                    <a:lnL w="3175">
                      <a:solidFill>
                        <a:srgbClr val="000000"/>
                      </a:solidFill>
                      <a:prstDash val="solid"/>
                    </a:lnL>
                    <a:lnR w="3175">
                      <a:solidFill>
                        <a:srgbClr val="000000"/>
                      </a:solidFill>
                      <a:prstDash val="solid"/>
                    </a:lnR>
                  </a:tcPr>
                </a:tc>
                <a:tc>
                  <a:txBody>
                    <a:bodyPr/>
                    <a:lstStyle/>
                    <a:p>
                      <a:pPr marL="97155" algn="ctr">
                        <a:lnSpc>
                          <a:spcPts val="360"/>
                        </a:lnSpc>
                        <a:spcBef>
                          <a:spcPts val="35"/>
                        </a:spcBef>
                      </a:pPr>
                      <a:r>
                        <a:rPr sz="350" spc="-50" dirty="0">
                          <a:latin typeface="Calibri"/>
                          <a:cs typeface="Calibri"/>
                        </a:rPr>
                        <a:t>7</a:t>
                      </a:r>
                      <a:endParaRPr sz="350">
                        <a:latin typeface="Calibri"/>
                        <a:cs typeface="Calibri"/>
                      </a:endParaRPr>
                    </a:p>
                  </a:txBody>
                  <a:tcPr marL="0" marR="0" marT="4445" marB="0">
                    <a:lnL w="3175">
                      <a:solidFill>
                        <a:srgbClr val="000000"/>
                      </a:solidFill>
                      <a:prstDash val="solid"/>
                    </a:lnL>
                  </a:tcPr>
                </a:tc>
                <a:extLst>
                  <a:ext uri="{0D108BD9-81ED-4DB2-BD59-A6C34878D82A}">
                    <a16:rowId xmlns:a16="http://schemas.microsoft.com/office/drawing/2014/main" val="10002"/>
                  </a:ext>
                </a:extLst>
              </a:tr>
              <a:tr h="66675">
                <a:tc>
                  <a:txBody>
                    <a:bodyPr/>
                    <a:lstStyle/>
                    <a:p>
                      <a:pPr marR="393065" algn="ctr">
                        <a:lnSpc>
                          <a:spcPts val="385"/>
                        </a:lnSpc>
                        <a:spcBef>
                          <a:spcPts val="35"/>
                        </a:spcBef>
                      </a:pPr>
                      <a:r>
                        <a:rPr sz="350" spc="-10" dirty="0">
                          <a:latin typeface="Calibri"/>
                          <a:cs typeface="Calibri"/>
                        </a:rPr>
                        <a:t>5330012821619</a:t>
                      </a:r>
                      <a:endParaRPr sz="350">
                        <a:latin typeface="Calibri"/>
                        <a:cs typeface="Calibri"/>
                      </a:endParaRPr>
                    </a:p>
                  </a:txBody>
                  <a:tcPr marL="0" marR="0" marT="4445" marB="0">
                    <a:lnR w="3175">
                      <a:solidFill>
                        <a:srgbClr val="000000"/>
                      </a:solidFill>
                      <a:prstDash val="solid"/>
                    </a:lnR>
                  </a:tcPr>
                </a:tc>
                <a:tc>
                  <a:txBody>
                    <a:bodyPr/>
                    <a:lstStyle/>
                    <a:p>
                      <a:pPr marL="7620">
                        <a:lnSpc>
                          <a:spcPts val="385"/>
                        </a:lnSpc>
                        <a:spcBef>
                          <a:spcPts val="35"/>
                        </a:spcBef>
                      </a:pPr>
                      <a:r>
                        <a:rPr sz="350" dirty="0">
                          <a:latin typeface="Calibri"/>
                          <a:cs typeface="Calibri"/>
                        </a:rPr>
                        <a:t>RUBBER</a:t>
                      </a:r>
                      <a:r>
                        <a:rPr sz="350" spc="30" dirty="0">
                          <a:latin typeface="Calibri"/>
                          <a:cs typeface="Calibri"/>
                        </a:rPr>
                        <a:t> </a:t>
                      </a:r>
                      <a:r>
                        <a:rPr sz="350" dirty="0">
                          <a:latin typeface="Calibri"/>
                          <a:cs typeface="Calibri"/>
                        </a:rPr>
                        <a:t>ROUND</a:t>
                      </a:r>
                      <a:r>
                        <a:rPr sz="350" spc="35" dirty="0">
                          <a:latin typeface="Calibri"/>
                          <a:cs typeface="Calibri"/>
                        </a:rPr>
                        <a:t> </a:t>
                      </a:r>
                      <a:r>
                        <a:rPr sz="350" spc="-10" dirty="0">
                          <a:latin typeface="Calibri"/>
                          <a:cs typeface="Calibri"/>
                        </a:rPr>
                        <a:t>SECTION</a:t>
                      </a:r>
                      <a:endParaRPr sz="350">
                        <a:latin typeface="Calibri"/>
                        <a:cs typeface="Calibri"/>
                      </a:endParaRPr>
                    </a:p>
                  </a:txBody>
                  <a:tcPr marL="0" marR="0" marT="4445" marB="0">
                    <a:lnL w="3175">
                      <a:solidFill>
                        <a:srgbClr val="000000"/>
                      </a:solidFill>
                      <a:prstDash val="solid"/>
                    </a:lnL>
                    <a:lnR w="3175">
                      <a:solidFill>
                        <a:srgbClr val="000000"/>
                      </a:solidFill>
                      <a:prstDash val="solid"/>
                    </a:lnR>
                  </a:tcPr>
                </a:tc>
                <a:tc>
                  <a:txBody>
                    <a:bodyPr/>
                    <a:lstStyle/>
                    <a:p>
                      <a:pPr marL="8255">
                        <a:lnSpc>
                          <a:spcPts val="385"/>
                        </a:lnSpc>
                        <a:spcBef>
                          <a:spcPts val="35"/>
                        </a:spcBef>
                      </a:pPr>
                      <a:r>
                        <a:rPr sz="350" dirty="0">
                          <a:latin typeface="Calibri"/>
                          <a:cs typeface="Calibri"/>
                        </a:rPr>
                        <a:t>END</a:t>
                      </a:r>
                      <a:r>
                        <a:rPr sz="350" spc="20" dirty="0">
                          <a:latin typeface="Calibri"/>
                          <a:cs typeface="Calibri"/>
                        </a:rPr>
                        <a:t> </a:t>
                      </a:r>
                      <a:r>
                        <a:rPr sz="350" spc="-10" dirty="0">
                          <a:latin typeface="Calibri"/>
                          <a:cs typeface="Calibri"/>
                        </a:rPr>
                        <a:t>ITEMS</a:t>
                      </a:r>
                      <a:endParaRPr sz="350">
                        <a:latin typeface="Calibri"/>
                        <a:cs typeface="Calibri"/>
                      </a:endParaRPr>
                    </a:p>
                  </a:txBody>
                  <a:tcPr marL="0" marR="0" marT="4445" marB="0">
                    <a:lnL w="3175">
                      <a:solidFill>
                        <a:srgbClr val="000000"/>
                      </a:solidFill>
                      <a:prstDash val="solid"/>
                    </a:lnL>
                    <a:lnR w="3175">
                      <a:solidFill>
                        <a:srgbClr val="000000"/>
                      </a:solidFill>
                      <a:prstDash val="solid"/>
                    </a:lnR>
                  </a:tcPr>
                </a:tc>
                <a:tc>
                  <a:txBody>
                    <a:bodyPr/>
                    <a:lstStyle/>
                    <a:p>
                      <a:pPr marR="10795" algn="ctr">
                        <a:lnSpc>
                          <a:spcPts val="385"/>
                        </a:lnSpc>
                        <a:spcBef>
                          <a:spcPts val="35"/>
                        </a:spcBef>
                      </a:pPr>
                      <a:r>
                        <a:rPr sz="350" dirty="0">
                          <a:latin typeface="Calibri"/>
                          <a:cs typeface="Calibri"/>
                        </a:rPr>
                        <a:t>SUPPORTED</a:t>
                      </a:r>
                      <a:r>
                        <a:rPr sz="350" spc="60" dirty="0">
                          <a:latin typeface="Calibri"/>
                          <a:cs typeface="Calibri"/>
                        </a:rPr>
                        <a:t> </a:t>
                      </a:r>
                      <a:r>
                        <a:rPr sz="350" dirty="0">
                          <a:latin typeface="Calibri"/>
                          <a:cs typeface="Calibri"/>
                        </a:rPr>
                        <a:t>WEAPON</a:t>
                      </a:r>
                      <a:r>
                        <a:rPr sz="350" spc="85" dirty="0">
                          <a:latin typeface="Calibri"/>
                          <a:cs typeface="Calibri"/>
                        </a:rPr>
                        <a:t> </a:t>
                      </a:r>
                      <a:r>
                        <a:rPr sz="350" spc="-10" dirty="0">
                          <a:latin typeface="Calibri"/>
                          <a:cs typeface="Calibri"/>
                        </a:rPr>
                        <a:t>SYSTEMS</a:t>
                      </a:r>
                      <a:endParaRPr sz="350">
                        <a:latin typeface="Calibri"/>
                        <a:cs typeface="Calibri"/>
                      </a:endParaRPr>
                    </a:p>
                  </a:txBody>
                  <a:tcPr marL="0" marR="0" marT="4445" marB="0">
                    <a:lnL w="3175">
                      <a:solidFill>
                        <a:srgbClr val="000000"/>
                      </a:solidFill>
                      <a:prstDash val="solid"/>
                    </a:lnL>
                    <a:lnR w="3175">
                      <a:solidFill>
                        <a:srgbClr val="000000"/>
                      </a:solidFill>
                      <a:prstDash val="solid"/>
                    </a:lnR>
                  </a:tcPr>
                </a:tc>
                <a:tc>
                  <a:txBody>
                    <a:bodyPr/>
                    <a:lstStyle/>
                    <a:p>
                      <a:pPr marL="97155" algn="ctr">
                        <a:lnSpc>
                          <a:spcPts val="385"/>
                        </a:lnSpc>
                        <a:spcBef>
                          <a:spcPts val="35"/>
                        </a:spcBef>
                      </a:pPr>
                      <a:r>
                        <a:rPr sz="350" spc="-50" dirty="0">
                          <a:latin typeface="Calibri"/>
                          <a:cs typeface="Calibri"/>
                        </a:rPr>
                        <a:t>6</a:t>
                      </a:r>
                      <a:endParaRPr sz="350">
                        <a:latin typeface="Calibri"/>
                        <a:cs typeface="Calibri"/>
                      </a:endParaRPr>
                    </a:p>
                  </a:txBody>
                  <a:tcPr marL="0" marR="0" marT="4445" marB="0">
                    <a:lnL w="3175">
                      <a:solidFill>
                        <a:srgbClr val="000000"/>
                      </a:solidFill>
                      <a:prstDash val="solid"/>
                    </a:lnL>
                  </a:tcPr>
                </a:tc>
                <a:extLst>
                  <a:ext uri="{0D108BD9-81ED-4DB2-BD59-A6C34878D82A}">
                    <a16:rowId xmlns:a16="http://schemas.microsoft.com/office/drawing/2014/main" val="10003"/>
                  </a:ext>
                </a:extLst>
              </a:tr>
              <a:tr h="63500">
                <a:tc>
                  <a:txBody>
                    <a:bodyPr/>
                    <a:lstStyle/>
                    <a:p>
                      <a:pPr marR="393065" algn="ctr">
                        <a:lnSpc>
                          <a:spcPts val="360"/>
                        </a:lnSpc>
                        <a:spcBef>
                          <a:spcPts val="35"/>
                        </a:spcBef>
                      </a:pPr>
                      <a:r>
                        <a:rPr sz="350" spc="-10" dirty="0">
                          <a:latin typeface="Calibri"/>
                          <a:cs typeface="Calibri"/>
                        </a:rPr>
                        <a:t>8030009381947</a:t>
                      </a:r>
                      <a:endParaRPr sz="350">
                        <a:latin typeface="Calibri"/>
                        <a:cs typeface="Calibri"/>
                      </a:endParaRPr>
                    </a:p>
                  </a:txBody>
                  <a:tcPr marL="0" marR="0" marT="4445" marB="0">
                    <a:lnR w="3175">
                      <a:solidFill>
                        <a:srgbClr val="000000"/>
                      </a:solidFill>
                      <a:prstDash val="solid"/>
                    </a:lnR>
                  </a:tcPr>
                </a:tc>
                <a:tc>
                  <a:txBody>
                    <a:bodyPr/>
                    <a:lstStyle/>
                    <a:p>
                      <a:pPr marL="7620">
                        <a:lnSpc>
                          <a:spcPts val="360"/>
                        </a:lnSpc>
                        <a:spcBef>
                          <a:spcPts val="35"/>
                        </a:spcBef>
                      </a:pPr>
                      <a:r>
                        <a:rPr sz="350" spc="10" dirty="0">
                          <a:latin typeface="Calibri"/>
                          <a:cs typeface="Calibri"/>
                        </a:rPr>
                        <a:t>CORROSION PREVENTIVE</a:t>
                      </a:r>
                      <a:r>
                        <a:rPr sz="350" spc="-10" dirty="0">
                          <a:latin typeface="Calibri"/>
                          <a:cs typeface="Calibri"/>
                        </a:rPr>
                        <a:t> COMPOUND</a:t>
                      </a:r>
                      <a:endParaRPr sz="350">
                        <a:latin typeface="Calibri"/>
                        <a:cs typeface="Calibri"/>
                      </a:endParaRPr>
                    </a:p>
                  </a:txBody>
                  <a:tcPr marL="0" marR="0" marT="4445" marB="0">
                    <a:lnL w="3175">
                      <a:solidFill>
                        <a:srgbClr val="000000"/>
                      </a:solidFill>
                      <a:prstDash val="solid"/>
                    </a:lnL>
                    <a:lnR w="3175">
                      <a:solidFill>
                        <a:srgbClr val="000000"/>
                      </a:solidFill>
                      <a:prstDash val="solid"/>
                    </a:lnR>
                  </a:tcPr>
                </a:tc>
                <a:tc>
                  <a:txBody>
                    <a:bodyPr/>
                    <a:lstStyle/>
                    <a:p>
                      <a:pPr marL="8255">
                        <a:lnSpc>
                          <a:spcPts val="360"/>
                        </a:lnSpc>
                        <a:spcBef>
                          <a:spcPts val="35"/>
                        </a:spcBef>
                      </a:pPr>
                      <a:r>
                        <a:rPr sz="350" dirty="0">
                          <a:latin typeface="Calibri"/>
                          <a:cs typeface="Calibri"/>
                        </a:rPr>
                        <a:t>END</a:t>
                      </a:r>
                      <a:r>
                        <a:rPr sz="350" spc="20" dirty="0">
                          <a:latin typeface="Calibri"/>
                          <a:cs typeface="Calibri"/>
                        </a:rPr>
                        <a:t> </a:t>
                      </a:r>
                      <a:r>
                        <a:rPr sz="350" spc="-10" dirty="0">
                          <a:latin typeface="Calibri"/>
                          <a:cs typeface="Calibri"/>
                        </a:rPr>
                        <a:t>ITEMS</a:t>
                      </a:r>
                      <a:endParaRPr sz="350">
                        <a:latin typeface="Calibri"/>
                        <a:cs typeface="Calibri"/>
                      </a:endParaRPr>
                    </a:p>
                  </a:txBody>
                  <a:tcPr marL="0" marR="0" marT="4445" marB="0">
                    <a:lnL w="3175">
                      <a:solidFill>
                        <a:srgbClr val="000000"/>
                      </a:solidFill>
                      <a:prstDash val="solid"/>
                    </a:lnL>
                    <a:lnR w="3175">
                      <a:solidFill>
                        <a:srgbClr val="000000"/>
                      </a:solidFill>
                      <a:prstDash val="solid"/>
                    </a:lnR>
                  </a:tcPr>
                </a:tc>
                <a:tc>
                  <a:txBody>
                    <a:bodyPr/>
                    <a:lstStyle/>
                    <a:p>
                      <a:pPr marR="10795" algn="ctr">
                        <a:lnSpc>
                          <a:spcPts val="360"/>
                        </a:lnSpc>
                        <a:spcBef>
                          <a:spcPts val="35"/>
                        </a:spcBef>
                      </a:pPr>
                      <a:r>
                        <a:rPr sz="350" dirty="0">
                          <a:latin typeface="Calibri"/>
                          <a:cs typeface="Calibri"/>
                        </a:rPr>
                        <a:t>SUPPORTED</a:t>
                      </a:r>
                      <a:r>
                        <a:rPr sz="350" spc="60" dirty="0">
                          <a:latin typeface="Calibri"/>
                          <a:cs typeface="Calibri"/>
                        </a:rPr>
                        <a:t> </a:t>
                      </a:r>
                      <a:r>
                        <a:rPr sz="350" dirty="0">
                          <a:latin typeface="Calibri"/>
                          <a:cs typeface="Calibri"/>
                        </a:rPr>
                        <a:t>WEAPON</a:t>
                      </a:r>
                      <a:r>
                        <a:rPr sz="350" spc="85" dirty="0">
                          <a:latin typeface="Calibri"/>
                          <a:cs typeface="Calibri"/>
                        </a:rPr>
                        <a:t> </a:t>
                      </a:r>
                      <a:r>
                        <a:rPr sz="350" spc="-10" dirty="0">
                          <a:latin typeface="Calibri"/>
                          <a:cs typeface="Calibri"/>
                        </a:rPr>
                        <a:t>SYSTEMS</a:t>
                      </a:r>
                      <a:endParaRPr sz="350">
                        <a:latin typeface="Calibri"/>
                        <a:cs typeface="Calibri"/>
                      </a:endParaRPr>
                    </a:p>
                  </a:txBody>
                  <a:tcPr marL="0" marR="0" marT="4445" marB="0">
                    <a:lnL w="3175">
                      <a:solidFill>
                        <a:srgbClr val="000000"/>
                      </a:solidFill>
                      <a:prstDash val="solid"/>
                    </a:lnL>
                    <a:lnR w="3175">
                      <a:solidFill>
                        <a:srgbClr val="000000"/>
                      </a:solidFill>
                      <a:prstDash val="solid"/>
                    </a:lnR>
                  </a:tcPr>
                </a:tc>
                <a:tc>
                  <a:txBody>
                    <a:bodyPr/>
                    <a:lstStyle/>
                    <a:p>
                      <a:pPr marL="97155" algn="ctr">
                        <a:lnSpc>
                          <a:spcPts val="360"/>
                        </a:lnSpc>
                        <a:spcBef>
                          <a:spcPts val="35"/>
                        </a:spcBef>
                      </a:pPr>
                      <a:r>
                        <a:rPr sz="350" spc="-50" dirty="0">
                          <a:latin typeface="Calibri"/>
                          <a:cs typeface="Calibri"/>
                        </a:rPr>
                        <a:t>6</a:t>
                      </a:r>
                      <a:endParaRPr sz="350">
                        <a:latin typeface="Calibri"/>
                        <a:cs typeface="Calibri"/>
                      </a:endParaRPr>
                    </a:p>
                  </a:txBody>
                  <a:tcPr marL="0" marR="0" marT="4445" marB="0">
                    <a:lnL w="3175">
                      <a:solidFill>
                        <a:srgbClr val="000000"/>
                      </a:solidFill>
                      <a:prstDash val="solid"/>
                    </a:lnL>
                  </a:tcPr>
                </a:tc>
                <a:extLst>
                  <a:ext uri="{0D108BD9-81ED-4DB2-BD59-A6C34878D82A}">
                    <a16:rowId xmlns:a16="http://schemas.microsoft.com/office/drawing/2014/main" val="10004"/>
                  </a:ext>
                </a:extLst>
              </a:tr>
              <a:tr h="63500">
                <a:tc>
                  <a:txBody>
                    <a:bodyPr/>
                    <a:lstStyle/>
                    <a:p>
                      <a:pPr marR="393065" algn="ctr">
                        <a:lnSpc>
                          <a:spcPts val="360"/>
                        </a:lnSpc>
                        <a:spcBef>
                          <a:spcPts val="35"/>
                        </a:spcBef>
                      </a:pPr>
                      <a:r>
                        <a:rPr sz="350" spc="-10" dirty="0">
                          <a:latin typeface="Calibri"/>
                          <a:cs typeface="Calibri"/>
                        </a:rPr>
                        <a:t>8345000597995</a:t>
                      </a:r>
                      <a:endParaRPr sz="350">
                        <a:latin typeface="Calibri"/>
                        <a:cs typeface="Calibri"/>
                      </a:endParaRPr>
                    </a:p>
                  </a:txBody>
                  <a:tcPr marL="0" marR="0" marT="4445" marB="0">
                    <a:lnR w="3175">
                      <a:solidFill>
                        <a:srgbClr val="000000"/>
                      </a:solidFill>
                      <a:prstDash val="solid"/>
                    </a:lnR>
                  </a:tcPr>
                </a:tc>
                <a:tc>
                  <a:txBody>
                    <a:bodyPr/>
                    <a:lstStyle/>
                    <a:p>
                      <a:pPr marL="7620">
                        <a:lnSpc>
                          <a:spcPts val="360"/>
                        </a:lnSpc>
                        <a:spcBef>
                          <a:spcPts val="35"/>
                        </a:spcBef>
                      </a:pPr>
                      <a:r>
                        <a:rPr sz="350" spc="-10" dirty="0">
                          <a:latin typeface="Calibri"/>
                          <a:cs typeface="Calibri"/>
                        </a:rPr>
                        <a:t>SLING,FLAGSTAFF</a:t>
                      </a:r>
                      <a:endParaRPr sz="350">
                        <a:latin typeface="Calibri"/>
                        <a:cs typeface="Calibri"/>
                      </a:endParaRPr>
                    </a:p>
                  </a:txBody>
                  <a:tcPr marL="0" marR="0" marT="4445" marB="0">
                    <a:lnL w="3175">
                      <a:solidFill>
                        <a:srgbClr val="000000"/>
                      </a:solidFill>
                      <a:prstDash val="solid"/>
                    </a:lnL>
                    <a:lnR w="3175">
                      <a:solidFill>
                        <a:srgbClr val="000000"/>
                      </a:solidFill>
                      <a:prstDash val="solid"/>
                    </a:lnR>
                  </a:tcPr>
                </a:tc>
                <a:tc>
                  <a:txBody>
                    <a:bodyPr/>
                    <a:lstStyle/>
                    <a:p>
                      <a:pPr marL="8255">
                        <a:lnSpc>
                          <a:spcPts val="360"/>
                        </a:lnSpc>
                        <a:spcBef>
                          <a:spcPts val="35"/>
                        </a:spcBef>
                      </a:pPr>
                      <a:r>
                        <a:rPr sz="350" dirty="0">
                          <a:latin typeface="Calibri"/>
                          <a:cs typeface="Calibri"/>
                        </a:rPr>
                        <a:t>END</a:t>
                      </a:r>
                      <a:r>
                        <a:rPr sz="350" spc="20" dirty="0">
                          <a:latin typeface="Calibri"/>
                          <a:cs typeface="Calibri"/>
                        </a:rPr>
                        <a:t> </a:t>
                      </a:r>
                      <a:r>
                        <a:rPr sz="350" spc="-10" dirty="0">
                          <a:latin typeface="Calibri"/>
                          <a:cs typeface="Calibri"/>
                        </a:rPr>
                        <a:t>ITEMS</a:t>
                      </a:r>
                      <a:endParaRPr sz="350">
                        <a:latin typeface="Calibri"/>
                        <a:cs typeface="Calibri"/>
                      </a:endParaRPr>
                    </a:p>
                  </a:txBody>
                  <a:tcPr marL="0" marR="0" marT="4445" marB="0">
                    <a:lnL w="3175">
                      <a:solidFill>
                        <a:srgbClr val="000000"/>
                      </a:solidFill>
                      <a:prstDash val="solid"/>
                    </a:lnL>
                    <a:lnR w="3175">
                      <a:solidFill>
                        <a:srgbClr val="000000"/>
                      </a:solidFill>
                      <a:prstDash val="solid"/>
                    </a:lnR>
                  </a:tcPr>
                </a:tc>
                <a:tc>
                  <a:txBody>
                    <a:bodyPr/>
                    <a:lstStyle/>
                    <a:p>
                      <a:pPr marR="10795" algn="ctr">
                        <a:lnSpc>
                          <a:spcPts val="360"/>
                        </a:lnSpc>
                        <a:spcBef>
                          <a:spcPts val="35"/>
                        </a:spcBef>
                      </a:pPr>
                      <a:r>
                        <a:rPr sz="350" dirty="0">
                          <a:latin typeface="Calibri"/>
                          <a:cs typeface="Calibri"/>
                        </a:rPr>
                        <a:t>SUPPORTED</a:t>
                      </a:r>
                      <a:r>
                        <a:rPr sz="350" spc="60" dirty="0">
                          <a:latin typeface="Calibri"/>
                          <a:cs typeface="Calibri"/>
                        </a:rPr>
                        <a:t> </a:t>
                      </a:r>
                      <a:r>
                        <a:rPr sz="350" dirty="0">
                          <a:latin typeface="Calibri"/>
                          <a:cs typeface="Calibri"/>
                        </a:rPr>
                        <a:t>WEAPON</a:t>
                      </a:r>
                      <a:r>
                        <a:rPr sz="350" spc="85" dirty="0">
                          <a:latin typeface="Calibri"/>
                          <a:cs typeface="Calibri"/>
                        </a:rPr>
                        <a:t> </a:t>
                      </a:r>
                      <a:r>
                        <a:rPr sz="350" spc="-10" dirty="0">
                          <a:latin typeface="Calibri"/>
                          <a:cs typeface="Calibri"/>
                        </a:rPr>
                        <a:t>SYSTEMS</a:t>
                      </a:r>
                      <a:endParaRPr sz="350">
                        <a:latin typeface="Calibri"/>
                        <a:cs typeface="Calibri"/>
                      </a:endParaRPr>
                    </a:p>
                  </a:txBody>
                  <a:tcPr marL="0" marR="0" marT="4445" marB="0">
                    <a:lnL w="3175">
                      <a:solidFill>
                        <a:srgbClr val="000000"/>
                      </a:solidFill>
                      <a:prstDash val="solid"/>
                    </a:lnL>
                    <a:lnR w="3175">
                      <a:solidFill>
                        <a:srgbClr val="000000"/>
                      </a:solidFill>
                      <a:prstDash val="solid"/>
                    </a:lnR>
                  </a:tcPr>
                </a:tc>
                <a:tc>
                  <a:txBody>
                    <a:bodyPr/>
                    <a:lstStyle/>
                    <a:p>
                      <a:pPr marL="97155" algn="ctr">
                        <a:lnSpc>
                          <a:spcPts val="360"/>
                        </a:lnSpc>
                        <a:spcBef>
                          <a:spcPts val="35"/>
                        </a:spcBef>
                      </a:pPr>
                      <a:r>
                        <a:rPr sz="350" spc="-50" dirty="0">
                          <a:latin typeface="Calibri"/>
                          <a:cs typeface="Calibri"/>
                        </a:rPr>
                        <a:t>6</a:t>
                      </a:r>
                      <a:endParaRPr sz="350">
                        <a:latin typeface="Calibri"/>
                        <a:cs typeface="Calibri"/>
                      </a:endParaRPr>
                    </a:p>
                  </a:txBody>
                  <a:tcPr marL="0" marR="0" marT="4445" marB="0">
                    <a:lnL w="3175">
                      <a:solidFill>
                        <a:srgbClr val="000000"/>
                      </a:solidFill>
                      <a:prstDash val="solid"/>
                    </a:lnL>
                  </a:tcPr>
                </a:tc>
                <a:extLst>
                  <a:ext uri="{0D108BD9-81ED-4DB2-BD59-A6C34878D82A}">
                    <a16:rowId xmlns:a16="http://schemas.microsoft.com/office/drawing/2014/main" val="10005"/>
                  </a:ext>
                </a:extLst>
              </a:tr>
              <a:tr h="66675">
                <a:tc>
                  <a:txBody>
                    <a:bodyPr/>
                    <a:lstStyle/>
                    <a:p>
                      <a:pPr marR="393065" algn="ctr">
                        <a:lnSpc>
                          <a:spcPts val="385"/>
                        </a:lnSpc>
                        <a:spcBef>
                          <a:spcPts val="35"/>
                        </a:spcBef>
                      </a:pPr>
                      <a:r>
                        <a:rPr sz="350" spc="-10" dirty="0">
                          <a:latin typeface="Calibri"/>
                          <a:cs typeface="Calibri"/>
                        </a:rPr>
                        <a:t>8345002500919</a:t>
                      </a:r>
                      <a:endParaRPr sz="350">
                        <a:latin typeface="Calibri"/>
                        <a:cs typeface="Calibri"/>
                      </a:endParaRPr>
                    </a:p>
                  </a:txBody>
                  <a:tcPr marL="0" marR="0" marT="4445" marB="0">
                    <a:lnR w="3175">
                      <a:solidFill>
                        <a:srgbClr val="000000"/>
                      </a:solidFill>
                      <a:prstDash val="solid"/>
                    </a:lnR>
                  </a:tcPr>
                </a:tc>
                <a:tc>
                  <a:txBody>
                    <a:bodyPr/>
                    <a:lstStyle/>
                    <a:p>
                      <a:pPr marL="7620">
                        <a:lnSpc>
                          <a:spcPts val="385"/>
                        </a:lnSpc>
                        <a:spcBef>
                          <a:spcPts val="35"/>
                        </a:spcBef>
                      </a:pPr>
                      <a:r>
                        <a:rPr sz="350" spc="-10" dirty="0">
                          <a:latin typeface="Calibri"/>
                          <a:cs typeface="Calibri"/>
                        </a:rPr>
                        <a:t>SLING,FLAGSTAFF</a:t>
                      </a:r>
                      <a:endParaRPr sz="350">
                        <a:latin typeface="Calibri"/>
                        <a:cs typeface="Calibri"/>
                      </a:endParaRPr>
                    </a:p>
                  </a:txBody>
                  <a:tcPr marL="0" marR="0" marT="4445" marB="0">
                    <a:lnL w="3175">
                      <a:solidFill>
                        <a:srgbClr val="000000"/>
                      </a:solidFill>
                      <a:prstDash val="solid"/>
                    </a:lnL>
                    <a:lnR w="3175">
                      <a:solidFill>
                        <a:srgbClr val="000000"/>
                      </a:solidFill>
                      <a:prstDash val="solid"/>
                    </a:lnR>
                  </a:tcPr>
                </a:tc>
                <a:tc>
                  <a:txBody>
                    <a:bodyPr/>
                    <a:lstStyle/>
                    <a:p>
                      <a:pPr marL="8255">
                        <a:lnSpc>
                          <a:spcPts val="385"/>
                        </a:lnSpc>
                        <a:spcBef>
                          <a:spcPts val="35"/>
                        </a:spcBef>
                      </a:pPr>
                      <a:r>
                        <a:rPr sz="350" dirty="0">
                          <a:latin typeface="Calibri"/>
                          <a:cs typeface="Calibri"/>
                        </a:rPr>
                        <a:t>END</a:t>
                      </a:r>
                      <a:r>
                        <a:rPr sz="350" spc="20" dirty="0">
                          <a:latin typeface="Calibri"/>
                          <a:cs typeface="Calibri"/>
                        </a:rPr>
                        <a:t> </a:t>
                      </a:r>
                      <a:r>
                        <a:rPr sz="350" spc="-10" dirty="0">
                          <a:latin typeface="Calibri"/>
                          <a:cs typeface="Calibri"/>
                        </a:rPr>
                        <a:t>ITEMS</a:t>
                      </a:r>
                      <a:endParaRPr sz="350">
                        <a:latin typeface="Calibri"/>
                        <a:cs typeface="Calibri"/>
                      </a:endParaRPr>
                    </a:p>
                  </a:txBody>
                  <a:tcPr marL="0" marR="0" marT="4445" marB="0">
                    <a:lnL w="3175">
                      <a:solidFill>
                        <a:srgbClr val="000000"/>
                      </a:solidFill>
                      <a:prstDash val="solid"/>
                    </a:lnL>
                    <a:lnR w="3175">
                      <a:solidFill>
                        <a:srgbClr val="000000"/>
                      </a:solidFill>
                      <a:prstDash val="solid"/>
                    </a:lnR>
                  </a:tcPr>
                </a:tc>
                <a:tc>
                  <a:txBody>
                    <a:bodyPr/>
                    <a:lstStyle/>
                    <a:p>
                      <a:pPr marR="10795" algn="ctr">
                        <a:lnSpc>
                          <a:spcPts val="385"/>
                        </a:lnSpc>
                        <a:spcBef>
                          <a:spcPts val="35"/>
                        </a:spcBef>
                      </a:pPr>
                      <a:r>
                        <a:rPr sz="350" dirty="0">
                          <a:latin typeface="Calibri"/>
                          <a:cs typeface="Calibri"/>
                        </a:rPr>
                        <a:t>SUPPORTED</a:t>
                      </a:r>
                      <a:r>
                        <a:rPr sz="350" spc="60" dirty="0">
                          <a:latin typeface="Calibri"/>
                          <a:cs typeface="Calibri"/>
                        </a:rPr>
                        <a:t> </a:t>
                      </a:r>
                      <a:r>
                        <a:rPr sz="350" dirty="0">
                          <a:latin typeface="Calibri"/>
                          <a:cs typeface="Calibri"/>
                        </a:rPr>
                        <a:t>WEAPON</a:t>
                      </a:r>
                      <a:r>
                        <a:rPr sz="350" spc="85" dirty="0">
                          <a:latin typeface="Calibri"/>
                          <a:cs typeface="Calibri"/>
                        </a:rPr>
                        <a:t> </a:t>
                      </a:r>
                      <a:r>
                        <a:rPr sz="350" spc="-10" dirty="0">
                          <a:latin typeface="Calibri"/>
                          <a:cs typeface="Calibri"/>
                        </a:rPr>
                        <a:t>SYSTEMS</a:t>
                      </a:r>
                      <a:endParaRPr sz="350">
                        <a:latin typeface="Calibri"/>
                        <a:cs typeface="Calibri"/>
                      </a:endParaRPr>
                    </a:p>
                  </a:txBody>
                  <a:tcPr marL="0" marR="0" marT="4445" marB="0">
                    <a:lnL w="3175">
                      <a:solidFill>
                        <a:srgbClr val="000000"/>
                      </a:solidFill>
                      <a:prstDash val="solid"/>
                    </a:lnL>
                    <a:lnR w="3175">
                      <a:solidFill>
                        <a:srgbClr val="000000"/>
                      </a:solidFill>
                      <a:prstDash val="solid"/>
                    </a:lnR>
                  </a:tcPr>
                </a:tc>
                <a:tc>
                  <a:txBody>
                    <a:bodyPr/>
                    <a:lstStyle/>
                    <a:p>
                      <a:pPr marL="97155" algn="ctr">
                        <a:lnSpc>
                          <a:spcPts val="385"/>
                        </a:lnSpc>
                        <a:spcBef>
                          <a:spcPts val="35"/>
                        </a:spcBef>
                      </a:pPr>
                      <a:r>
                        <a:rPr sz="350" spc="-50" dirty="0">
                          <a:latin typeface="Calibri"/>
                          <a:cs typeface="Calibri"/>
                        </a:rPr>
                        <a:t>5</a:t>
                      </a:r>
                      <a:endParaRPr sz="350">
                        <a:latin typeface="Calibri"/>
                        <a:cs typeface="Calibri"/>
                      </a:endParaRPr>
                    </a:p>
                  </a:txBody>
                  <a:tcPr marL="0" marR="0" marT="4445" marB="0">
                    <a:lnL w="3175">
                      <a:solidFill>
                        <a:srgbClr val="000000"/>
                      </a:solidFill>
                      <a:prstDash val="solid"/>
                    </a:lnL>
                  </a:tcPr>
                </a:tc>
                <a:extLst>
                  <a:ext uri="{0D108BD9-81ED-4DB2-BD59-A6C34878D82A}">
                    <a16:rowId xmlns:a16="http://schemas.microsoft.com/office/drawing/2014/main" val="10006"/>
                  </a:ext>
                </a:extLst>
              </a:tr>
              <a:tr h="63500">
                <a:tc>
                  <a:txBody>
                    <a:bodyPr/>
                    <a:lstStyle/>
                    <a:p>
                      <a:pPr marR="393065" algn="ctr">
                        <a:lnSpc>
                          <a:spcPts val="360"/>
                        </a:lnSpc>
                        <a:spcBef>
                          <a:spcPts val="35"/>
                        </a:spcBef>
                      </a:pPr>
                      <a:r>
                        <a:rPr sz="350" spc="-10" dirty="0">
                          <a:latin typeface="Calibri"/>
                          <a:cs typeface="Calibri"/>
                        </a:rPr>
                        <a:t>2610015990317</a:t>
                      </a:r>
                      <a:endParaRPr sz="350">
                        <a:latin typeface="Calibri"/>
                        <a:cs typeface="Calibri"/>
                      </a:endParaRPr>
                    </a:p>
                  </a:txBody>
                  <a:tcPr marL="0" marR="0" marT="4445" marB="0">
                    <a:lnR w="3175">
                      <a:solidFill>
                        <a:srgbClr val="000000"/>
                      </a:solidFill>
                      <a:prstDash val="solid"/>
                    </a:lnR>
                  </a:tcPr>
                </a:tc>
                <a:tc>
                  <a:txBody>
                    <a:bodyPr/>
                    <a:lstStyle/>
                    <a:p>
                      <a:pPr marL="7620">
                        <a:lnSpc>
                          <a:spcPts val="360"/>
                        </a:lnSpc>
                        <a:spcBef>
                          <a:spcPts val="35"/>
                        </a:spcBef>
                      </a:pPr>
                      <a:r>
                        <a:rPr sz="350" spc="-10" dirty="0">
                          <a:latin typeface="Calibri"/>
                          <a:cs typeface="Calibri"/>
                        </a:rPr>
                        <a:t>TIRE,PNEUMATIC,VEHICULAR</a:t>
                      </a:r>
                      <a:endParaRPr sz="350">
                        <a:latin typeface="Calibri"/>
                        <a:cs typeface="Calibri"/>
                      </a:endParaRPr>
                    </a:p>
                  </a:txBody>
                  <a:tcPr marL="0" marR="0" marT="4445" marB="0">
                    <a:lnL w="3175">
                      <a:solidFill>
                        <a:srgbClr val="000000"/>
                      </a:solidFill>
                      <a:prstDash val="solid"/>
                    </a:lnL>
                    <a:lnR w="3175">
                      <a:solidFill>
                        <a:srgbClr val="000000"/>
                      </a:solidFill>
                      <a:prstDash val="solid"/>
                    </a:lnR>
                  </a:tcPr>
                </a:tc>
                <a:tc>
                  <a:txBody>
                    <a:bodyPr/>
                    <a:lstStyle/>
                    <a:p>
                      <a:pPr marL="8255">
                        <a:lnSpc>
                          <a:spcPts val="360"/>
                        </a:lnSpc>
                        <a:spcBef>
                          <a:spcPts val="35"/>
                        </a:spcBef>
                      </a:pPr>
                      <a:r>
                        <a:rPr sz="350" dirty="0">
                          <a:latin typeface="Calibri"/>
                          <a:cs typeface="Calibri"/>
                        </a:rPr>
                        <a:t>END</a:t>
                      </a:r>
                      <a:r>
                        <a:rPr sz="350" spc="20" dirty="0">
                          <a:latin typeface="Calibri"/>
                          <a:cs typeface="Calibri"/>
                        </a:rPr>
                        <a:t> </a:t>
                      </a:r>
                      <a:r>
                        <a:rPr sz="350" spc="-10" dirty="0">
                          <a:latin typeface="Calibri"/>
                          <a:cs typeface="Calibri"/>
                        </a:rPr>
                        <a:t>ITEMS</a:t>
                      </a:r>
                      <a:endParaRPr sz="350">
                        <a:latin typeface="Calibri"/>
                        <a:cs typeface="Calibri"/>
                      </a:endParaRPr>
                    </a:p>
                  </a:txBody>
                  <a:tcPr marL="0" marR="0" marT="4445" marB="0">
                    <a:lnL w="3175">
                      <a:solidFill>
                        <a:srgbClr val="000000"/>
                      </a:solidFill>
                      <a:prstDash val="solid"/>
                    </a:lnL>
                    <a:lnR w="3175">
                      <a:solidFill>
                        <a:srgbClr val="000000"/>
                      </a:solidFill>
                      <a:prstDash val="solid"/>
                    </a:lnR>
                  </a:tcPr>
                </a:tc>
                <a:tc>
                  <a:txBody>
                    <a:bodyPr/>
                    <a:lstStyle/>
                    <a:p>
                      <a:pPr marR="10795" algn="ctr">
                        <a:lnSpc>
                          <a:spcPts val="360"/>
                        </a:lnSpc>
                        <a:spcBef>
                          <a:spcPts val="35"/>
                        </a:spcBef>
                      </a:pPr>
                      <a:r>
                        <a:rPr sz="350" dirty="0">
                          <a:latin typeface="Calibri"/>
                          <a:cs typeface="Calibri"/>
                        </a:rPr>
                        <a:t>SUPPORTED</a:t>
                      </a:r>
                      <a:r>
                        <a:rPr sz="350" spc="60" dirty="0">
                          <a:latin typeface="Calibri"/>
                          <a:cs typeface="Calibri"/>
                        </a:rPr>
                        <a:t> </a:t>
                      </a:r>
                      <a:r>
                        <a:rPr sz="350" dirty="0">
                          <a:latin typeface="Calibri"/>
                          <a:cs typeface="Calibri"/>
                        </a:rPr>
                        <a:t>WEAPON</a:t>
                      </a:r>
                      <a:r>
                        <a:rPr sz="350" spc="85" dirty="0">
                          <a:latin typeface="Calibri"/>
                          <a:cs typeface="Calibri"/>
                        </a:rPr>
                        <a:t> </a:t>
                      </a:r>
                      <a:r>
                        <a:rPr sz="350" spc="-10" dirty="0">
                          <a:latin typeface="Calibri"/>
                          <a:cs typeface="Calibri"/>
                        </a:rPr>
                        <a:t>SYSTEMS</a:t>
                      </a:r>
                      <a:endParaRPr sz="350">
                        <a:latin typeface="Calibri"/>
                        <a:cs typeface="Calibri"/>
                      </a:endParaRPr>
                    </a:p>
                  </a:txBody>
                  <a:tcPr marL="0" marR="0" marT="4445" marB="0">
                    <a:lnL w="3175">
                      <a:solidFill>
                        <a:srgbClr val="000000"/>
                      </a:solidFill>
                      <a:prstDash val="solid"/>
                    </a:lnL>
                    <a:lnR w="3175">
                      <a:solidFill>
                        <a:srgbClr val="000000"/>
                      </a:solidFill>
                      <a:prstDash val="solid"/>
                    </a:lnR>
                  </a:tcPr>
                </a:tc>
                <a:tc>
                  <a:txBody>
                    <a:bodyPr/>
                    <a:lstStyle/>
                    <a:p>
                      <a:pPr marL="97155" algn="ctr">
                        <a:lnSpc>
                          <a:spcPts val="360"/>
                        </a:lnSpc>
                        <a:spcBef>
                          <a:spcPts val="35"/>
                        </a:spcBef>
                      </a:pPr>
                      <a:r>
                        <a:rPr sz="350" spc="-50" dirty="0">
                          <a:latin typeface="Calibri"/>
                          <a:cs typeface="Calibri"/>
                        </a:rPr>
                        <a:t>5</a:t>
                      </a:r>
                      <a:endParaRPr sz="350">
                        <a:latin typeface="Calibri"/>
                        <a:cs typeface="Calibri"/>
                      </a:endParaRPr>
                    </a:p>
                  </a:txBody>
                  <a:tcPr marL="0" marR="0" marT="4445" marB="0">
                    <a:lnL w="3175">
                      <a:solidFill>
                        <a:srgbClr val="000000"/>
                      </a:solidFill>
                      <a:prstDash val="solid"/>
                    </a:lnL>
                  </a:tcPr>
                </a:tc>
                <a:extLst>
                  <a:ext uri="{0D108BD9-81ED-4DB2-BD59-A6C34878D82A}">
                    <a16:rowId xmlns:a16="http://schemas.microsoft.com/office/drawing/2014/main" val="10007"/>
                  </a:ext>
                </a:extLst>
              </a:tr>
              <a:tr h="63500">
                <a:tc>
                  <a:txBody>
                    <a:bodyPr/>
                    <a:lstStyle/>
                    <a:p>
                      <a:pPr marR="393065" algn="ctr">
                        <a:lnSpc>
                          <a:spcPts val="360"/>
                        </a:lnSpc>
                        <a:spcBef>
                          <a:spcPts val="35"/>
                        </a:spcBef>
                      </a:pPr>
                      <a:r>
                        <a:rPr sz="350" spc="-10" dirty="0">
                          <a:latin typeface="Calibri"/>
                          <a:cs typeface="Calibri"/>
                        </a:rPr>
                        <a:t>8010015737608</a:t>
                      </a:r>
                      <a:endParaRPr sz="350">
                        <a:latin typeface="Calibri"/>
                        <a:cs typeface="Calibri"/>
                      </a:endParaRPr>
                    </a:p>
                  </a:txBody>
                  <a:tcPr marL="0" marR="0" marT="4445" marB="0">
                    <a:lnR w="3175">
                      <a:solidFill>
                        <a:srgbClr val="000000"/>
                      </a:solidFill>
                      <a:prstDash val="solid"/>
                    </a:lnR>
                  </a:tcPr>
                </a:tc>
                <a:tc>
                  <a:txBody>
                    <a:bodyPr/>
                    <a:lstStyle/>
                    <a:p>
                      <a:pPr marL="7620">
                        <a:lnSpc>
                          <a:spcPts val="360"/>
                        </a:lnSpc>
                        <a:spcBef>
                          <a:spcPts val="35"/>
                        </a:spcBef>
                      </a:pPr>
                      <a:r>
                        <a:rPr sz="350" spc="10" dirty="0">
                          <a:latin typeface="Calibri"/>
                          <a:cs typeface="Calibri"/>
                        </a:rPr>
                        <a:t>EPOXY</a:t>
                      </a:r>
                      <a:r>
                        <a:rPr sz="350" spc="-15" dirty="0">
                          <a:latin typeface="Calibri"/>
                          <a:cs typeface="Calibri"/>
                        </a:rPr>
                        <a:t> </a:t>
                      </a:r>
                      <a:r>
                        <a:rPr sz="350" spc="10" dirty="0">
                          <a:latin typeface="Calibri"/>
                          <a:cs typeface="Calibri"/>
                        </a:rPr>
                        <a:t>PRIMER</a:t>
                      </a:r>
                      <a:r>
                        <a:rPr sz="350" spc="-10" dirty="0">
                          <a:latin typeface="Calibri"/>
                          <a:cs typeface="Calibri"/>
                        </a:rPr>
                        <a:t> </a:t>
                      </a:r>
                      <a:r>
                        <a:rPr sz="350" spc="10" dirty="0">
                          <a:latin typeface="Calibri"/>
                          <a:cs typeface="Calibri"/>
                        </a:rPr>
                        <a:t>COATING</a:t>
                      </a:r>
                      <a:r>
                        <a:rPr sz="350" spc="-20" dirty="0">
                          <a:latin typeface="Calibri"/>
                          <a:cs typeface="Calibri"/>
                        </a:rPr>
                        <a:t> </a:t>
                      </a:r>
                      <a:r>
                        <a:rPr sz="350" spc="-25" dirty="0">
                          <a:latin typeface="Calibri"/>
                          <a:cs typeface="Calibri"/>
                        </a:rPr>
                        <a:t>KIT</a:t>
                      </a:r>
                      <a:endParaRPr sz="350">
                        <a:latin typeface="Calibri"/>
                        <a:cs typeface="Calibri"/>
                      </a:endParaRPr>
                    </a:p>
                  </a:txBody>
                  <a:tcPr marL="0" marR="0" marT="4445" marB="0">
                    <a:lnL w="3175">
                      <a:solidFill>
                        <a:srgbClr val="000000"/>
                      </a:solidFill>
                      <a:prstDash val="solid"/>
                    </a:lnL>
                    <a:lnR w="3175">
                      <a:solidFill>
                        <a:srgbClr val="000000"/>
                      </a:solidFill>
                      <a:prstDash val="solid"/>
                    </a:lnR>
                  </a:tcPr>
                </a:tc>
                <a:tc>
                  <a:txBody>
                    <a:bodyPr/>
                    <a:lstStyle/>
                    <a:p>
                      <a:pPr marL="8255">
                        <a:lnSpc>
                          <a:spcPts val="360"/>
                        </a:lnSpc>
                        <a:spcBef>
                          <a:spcPts val="35"/>
                        </a:spcBef>
                      </a:pPr>
                      <a:r>
                        <a:rPr sz="350" dirty="0">
                          <a:latin typeface="Calibri"/>
                          <a:cs typeface="Calibri"/>
                        </a:rPr>
                        <a:t>END</a:t>
                      </a:r>
                      <a:r>
                        <a:rPr sz="350" spc="20" dirty="0">
                          <a:latin typeface="Calibri"/>
                          <a:cs typeface="Calibri"/>
                        </a:rPr>
                        <a:t> </a:t>
                      </a:r>
                      <a:r>
                        <a:rPr sz="350" spc="-10" dirty="0">
                          <a:latin typeface="Calibri"/>
                          <a:cs typeface="Calibri"/>
                        </a:rPr>
                        <a:t>ITEMS</a:t>
                      </a:r>
                      <a:endParaRPr sz="350">
                        <a:latin typeface="Calibri"/>
                        <a:cs typeface="Calibri"/>
                      </a:endParaRPr>
                    </a:p>
                  </a:txBody>
                  <a:tcPr marL="0" marR="0" marT="4445" marB="0">
                    <a:lnL w="3175">
                      <a:solidFill>
                        <a:srgbClr val="000000"/>
                      </a:solidFill>
                      <a:prstDash val="solid"/>
                    </a:lnL>
                    <a:lnR w="3175">
                      <a:solidFill>
                        <a:srgbClr val="000000"/>
                      </a:solidFill>
                      <a:prstDash val="solid"/>
                    </a:lnR>
                  </a:tcPr>
                </a:tc>
                <a:tc>
                  <a:txBody>
                    <a:bodyPr/>
                    <a:lstStyle/>
                    <a:p>
                      <a:pPr marR="10795" algn="ctr">
                        <a:lnSpc>
                          <a:spcPts val="360"/>
                        </a:lnSpc>
                        <a:spcBef>
                          <a:spcPts val="35"/>
                        </a:spcBef>
                      </a:pPr>
                      <a:r>
                        <a:rPr sz="350" dirty="0">
                          <a:latin typeface="Calibri"/>
                          <a:cs typeface="Calibri"/>
                        </a:rPr>
                        <a:t>SUPPORTED</a:t>
                      </a:r>
                      <a:r>
                        <a:rPr sz="350" spc="60" dirty="0">
                          <a:latin typeface="Calibri"/>
                          <a:cs typeface="Calibri"/>
                        </a:rPr>
                        <a:t> </a:t>
                      </a:r>
                      <a:r>
                        <a:rPr sz="350" dirty="0">
                          <a:latin typeface="Calibri"/>
                          <a:cs typeface="Calibri"/>
                        </a:rPr>
                        <a:t>WEAPON</a:t>
                      </a:r>
                      <a:r>
                        <a:rPr sz="350" spc="85" dirty="0">
                          <a:latin typeface="Calibri"/>
                          <a:cs typeface="Calibri"/>
                        </a:rPr>
                        <a:t> </a:t>
                      </a:r>
                      <a:r>
                        <a:rPr sz="350" spc="-10" dirty="0">
                          <a:latin typeface="Calibri"/>
                          <a:cs typeface="Calibri"/>
                        </a:rPr>
                        <a:t>SYSTEMS</a:t>
                      </a:r>
                      <a:endParaRPr sz="350">
                        <a:latin typeface="Calibri"/>
                        <a:cs typeface="Calibri"/>
                      </a:endParaRPr>
                    </a:p>
                  </a:txBody>
                  <a:tcPr marL="0" marR="0" marT="4445" marB="0">
                    <a:lnL w="3175">
                      <a:solidFill>
                        <a:srgbClr val="000000"/>
                      </a:solidFill>
                      <a:prstDash val="solid"/>
                    </a:lnL>
                    <a:lnR w="3175">
                      <a:solidFill>
                        <a:srgbClr val="000000"/>
                      </a:solidFill>
                      <a:prstDash val="solid"/>
                    </a:lnR>
                  </a:tcPr>
                </a:tc>
                <a:tc>
                  <a:txBody>
                    <a:bodyPr/>
                    <a:lstStyle/>
                    <a:p>
                      <a:pPr marL="97155" algn="ctr">
                        <a:lnSpc>
                          <a:spcPts val="360"/>
                        </a:lnSpc>
                        <a:spcBef>
                          <a:spcPts val="35"/>
                        </a:spcBef>
                      </a:pPr>
                      <a:r>
                        <a:rPr sz="350" spc="-50" dirty="0">
                          <a:latin typeface="Calibri"/>
                          <a:cs typeface="Calibri"/>
                        </a:rPr>
                        <a:t>5</a:t>
                      </a:r>
                      <a:endParaRPr sz="350">
                        <a:latin typeface="Calibri"/>
                        <a:cs typeface="Calibri"/>
                      </a:endParaRPr>
                    </a:p>
                  </a:txBody>
                  <a:tcPr marL="0" marR="0" marT="4445" marB="0">
                    <a:lnL w="3175">
                      <a:solidFill>
                        <a:srgbClr val="000000"/>
                      </a:solidFill>
                      <a:prstDash val="solid"/>
                    </a:lnL>
                  </a:tcPr>
                </a:tc>
                <a:extLst>
                  <a:ext uri="{0D108BD9-81ED-4DB2-BD59-A6C34878D82A}">
                    <a16:rowId xmlns:a16="http://schemas.microsoft.com/office/drawing/2014/main" val="10008"/>
                  </a:ext>
                </a:extLst>
              </a:tr>
              <a:tr h="63500">
                <a:tc>
                  <a:txBody>
                    <a:bodyPr/>
                    <a:lstStyle/>
                    <a:p>
                      <a:pPr marR="393065" algn="ctr">
                        <a:lnSpc>
                          <a:spcPts val="360"/>
                        </a:lnSpc>
                        <a:spcBef>
                          <a:spcPts val="35"/>
                        </a:spcBef>
                      </a:pPr>
                      <a:r>
                        <a:rPr sz="350" spc="-10" dirty="0">
                          <a:latin typeface="Calibri"/>
                          <a:cs typeface="Calibri"/>
                        </a:rPr>
                        <a:t>2610015330485</a:t>
                      </a:r>
                      <a:endParaRPr sz="350">
                        <a:latin typeface="Calibri"/>
                        <a:cs typeface="Calibri"/>
                      </a:endParaRPr>
                    </a:p>
                  </a:txBody>
                  <a:tcPr marL="0" marR="0" marT="4445" marB="0">
                    <a:lnR w="3175">
                      <a:solidFill>
                        <a:srgbClr val="000000"/>
                      </a:solidFill>
                      <a:prstDash val="solid"/>
                    </a:lnR>
                  </a:tcPr>
                </a:tc>
                <a:tc>
                  <a:txBody>
                    <a:bodyPr/>
                    <a:lstStyle/>
                    <a:p>
                      <a:pPr marL="7620">
                        <a:lnSpc>
                          <a:spcPts val="360"/>
                        </a:lnSpc>
                        <a:spcBef>
                          <a:spcPts val="35"/>
                        </a:spcBef>
                      </a:pPr>
                      <a:r>
                        <a:rPr sz="350" spc="-10" dirty="0">
                          <a:latin typeface="Calibri"/>
                          <a:cs typeface="Calibri"/>
                        </a:rPr>
                        <a:t>TIRE,PNEUMATIC,VEHICULAR</a:t>
                      </a:r>
                      <a:endParaRPr sz="350">
                        <a:latin typeface="Calibri"/>
                        <a:cs typeface="Calibri"/>
                      </a:endParaRPr>
                    </a:p>
                  </a:txBody>
                  <a:tcPr marL="0" marR="0" marT="4445" marB="0">
                    <a:lnL w="3175">
                      <a:solidFill>
                        <a:srgbClr val="000000"/>
                      </a:solidFill>
                      <a:prstDash val="solid"/>
                    </a:lnL>
                    <a:lnR w="3175">
                      <a:solidFill>
                        <a:srgbClr val="000000"/>
                      </a:solidFill>
                      <a:prstDash val="solid"/>
                    </a:lnR>
                  </a:tcPr>
                </a:tc>
                <a:tc>
                  <a:txBody>
                    <a:bodyPr/>
                    <a:lstStyle/>
                    <a:p>
                      <a:pPr marL="8255">
                        <a:lnSpc>
                          <a:spcPts val="360"/>
                        </a:lnSpc>
                        <a:spcBef>
                          <a:spcPts val="35"/>
                        </a:spcBef>
                      </a:pPr>
                      <a:r>
                        <a:rPr sz="350" dirty="0">
                          <a:latin typeface="Calibri"/>
                          <a:cs typeface="Calibri"/>
                        </a:rPr>
                        <a:t>END</a:t>
                      </a:r>
                      <a:r>
                        <a:rPr sz="350" spc="20" dirty="0">
                          <a:latin typeface="Calibri"/>
                          <a:cs typeface="Calibri"/>
                        </a:rPr>
                        <a:t> </a:t>
                      </a:r>
                      <a:r>
                        <a:rPr sz="350" spc="-10" dirty="0">
                          <a:latin typeface="Calibri"/>
                          <a:cs typeface="Calibri"/>
                        </a:rPr>
                        <a:t>ITEMS</a:t>
                      </a:r>
                      <a:endParaRPr sz="350">
                        <a:latin typeface="Calibri"/>
                        <a:cs typeface="Calibri"/>
                      </a:endParaRPr>
                    </a:p>
                  </a:txBody>
                  <a:tcPr marL="0" marR="0" marT="4445" marB="0">
                    <a:lnL w="3175">
                      <a:solidFill>
                        <a:srgbClr val="000000"/>
                      </a:solidFill>
                      <a:prstDash val="solid"/>
                    </a:lnL>
                    <a:lnR w="3175">
                      <a:solidFill>
                        <a:srgbClr val="000000"/>
                      </a:solidFill>
                      <a:prstDash val="solid"/>
                    </a:lnR>
                  </a:tcPr>
                </a:tc>
                <a:tc>
                  <a:txBody>
                    <a:bodyPr/>
                    <a:lstStyle/>
                    <a:p>
                      <a:pPr marR="10795" algn="ctr">
                        <a:lnSpc>
                          <a:spcPts val="360"/>
                        </a:lnSpc>
                        <a:spcBef>
                          <a:spcPts val="35"/>
                        </a:spcBef>
                      </a:pPr>
                      <a:r>
                        <a:rPr sz="350" dirty="0">
                          <a:latin typeface="Calibri"/>
                          <a:cs typeface="Calibri"/>
                        </a:rPr>
                        <a:t>SUPPORTED</a:t>
                      </a:r>
                      <a:r>
                        <a:rPr sz="350" spc="60" dirty="0">
                          <a:latin typeface="Calibri"/>
                          <a:cs typeface="Calibri"/>
                        </a:rPr>
                        <a:t> </a:t>
                      </a:r>
                      <a:r>
                        <a:rPr sz="350" dirty="0">
                          <a:latin typeface="Calibri"/>
                          <a:cs typeface="Calibri"/>
                        </a:rPr>
                        <a:t>WEAPON</a:t>
                      </a:r>
                      <a:r>
                        <a:rPr sz="350" spc="85" dirty="0">
                          <a:latin typeface="Calibri"/>
                          <a:cs typeface="Calibri"/>
                        </a:rPr>
                        <a:t> </a:t>
                      </a:r>
                      <a:r>
                        <a:rPr sz="350" spc="-10" dirty="0">
                          <a:latin typeface="Calibri"/>
                          <a:cs typeface="Calibri"/>
                        </a:rPr>
                        <a:t>SYSTEMS</a:t>
                      </a:r>
                      <a:endParaRPr sz="350">
                        <a:latin typeface="Calibri"/>
                        <a:cs typeface="Calibri"/>
                      </a:endParaRPr>
                    </a:p>
                  </a:txBody>
                  <a:tcPr marL="0" marR="0" marT="4445" marB="0">
                    <a:lnL w="3175">
                      <a:solidFill>
                        <a:srgbClr val="000000"/>
                      </a:solidFill>
                      <a:prstDash val="solid"/>
                    </a:lnL>
                    <a:lnR w="3175">
                      <a:solidFill>
                        <a:srgbClr val="000000"/>
                      </a:solidFill>
                      <a:prstDash val="solid"/>
                    </a:lnR>
                  </a:tcPr>
                </a:tc>
                <a:tc>
                  <a:txBody>
                    <a:bodyPr/>
                    <a:lstStyle/>
                    <a:p>
                      <a:pPr marL="97155" algn="ctr">
                        <a:lnSpc>
                          <a:spcPts val="360"/>
                        </a:lnSpc>
                        <a:spcBef>
                          <a:spcPts val="35"/>
                        </a:spcBef>
                      </a:pPr>
                      <a:r>
                        <a:rPr sz="350" spc="-50" dirty="0">
                          <a:latin typeface="Calibri"/>
                          <a:cs typeface="Calibri"/>
                        </a:rPr>
                        <a:t>5</a:t>
                      </a:r>
                      <a:endParaRPr sz="350">
                        <a:latin typeface="Calibri"/>
                        <a:cs typeface="Calibri"/>
                      </a:endParaRPr>
                    </a:p>
                  </a:txBody>
                  <a:tcPr marL="0" marR="0" marT="4445" marB="0">
                    <a:lnL w="3175">
                      <a:solidFill>
                        <a:srgbClr val="000000"/>
                      </a:solidFill>
                      <a:prstDash val="solid"/>
                    </a:lnL>
                  </a:tcPr>
                </a:tc>
                <a:extLst>
                  <a:ext uri="{0D108BD9-81ED-4DB2-BD59-A6C34878D82A}">
                    <a16:rowId xmlns:a16="http://schemas.microsoft.com/office/drawing/2014/main" val="10009"/>
                  </a:ext>
                </a:extLst>
              </a:tr>
              <a:tr h="64769">
                <a:tc>
                  <a:txBody>
                    <a:bodyPr/>
                    <a:lstStyle/>
                    <a:p>
                      <a:pPr marR="393065" algn="ctr">
                        <a:lnSpc>
                          <a:spcPts val="375"/>
                        </a:lnSpc>
                        <a:spcBef>
                          <a:spcPts val="35"/>
                        </a:spcBef>
                      </a:pPr>
                      <a:r>
                        <a:rPr sz="350" spc="-10" dirty="0">
                          <a:latin typeface="Calibri"/>
                          <a:cs typeface="Calibri"/>
                        </a:rPr>
                        <a:t>2530009119427</a:t>
                      </a:r>
                      <a:endParaRPr sz="350">
                        <a:latin typeface="Calibri"/>
                        <a:cs typeface="Calibri"/>
                      </a:endParaRPr>
                    </a:p>
                  </a:txBody>
                  <a:tcPr marL="0" marR="0" marT="4445" marB="0">
                    <a:lnR w="3175">
                      <a:solidFill>
                        <a:srgbClr val="000000"/>
                      </a:solidFill>
                      <a:prstDash val="solid"/>
                    </a:lnR>
                  </a:tcPr>
                </a:tc>
                <a:tc>
                  <a:txBody>
                    <a:bodyPr/>
                    <a:lstStyle/>
                    <a:p>
                      <a:pPr marL="7620">
                        <a:lnSpc>
                          <a:spcPts val="375"/>
                        </a:lnSpc>
                        <a:spcBef>
                          <a:spcPts val="35"/>
                        </a:spcBef>
                      </a:pPr>
                      <a:r>
                        <a:rPr sz="350" spc="10" dirty="0">
                          <a:latin typeface="Calibri"/>
                          <a:cs typeface="Calibri"/>
                        </a:rPr>
                        <a:t>BRAKE,E,PANDER</a:t>
                      </a:r>
                      <a:r>
                        <a:rPr sz="350" dirty="0">
                          <a:latin typeface="Calibri"/>
                          <a:cs typeface="Calibri"/>
                        </a:rPr>
                        <a:t> </a:t>
                      </a:r>
                      <a:r>
                        <a:rPr sz="350" spc="-20" dirty="0">
                          <a:latin typeface="Calibri"/>
                          <a:cs typeface="Calibri"/>
                        </a:rPr>
                        <a:t>SHOE</a:t>
                      </a:r>
                      <a:endParaRPr sz="350">
                        <a:latin typeface="Calibri"/>
                        <a:cs typeface="Calibri"/>
                      </a:endParaRPr>
                    </a:p>
                  </a:txBody>
                  <a:tcPr marL="0" marR="0" marT="4445" marB="0">
                    <a:lnL w="3175">
                      <a:solidFill>
                        <a:srgbClr val="000000"/>
                      </a:solidFill>
                      <a:prstDash val="solid"/>
                    </a:lnL>
                    <a:lnR w="3175">
                      <a:solidFill>
                        <a:srgbClr val="000000"/>
                      </a:solidFill>
                      <a:prstDash val="solid"/>
                    </a:lnR>
                  </a:tcPr>
                </a:tc>
                <a:tc>
                  <a:txBody>
                    <a:bodyPr/>
                    <a:lstStyle/>
                    <a:p>
                      <a:pPr marL="8255">
                        <a:lnSpc>
                          <a:spcPts val="375"/>
                        </a:lnSpc>
                        <a:spcBef>
                          <a:spcPts val="35"/>
                        </a:spcBef>
                      </a:pPr>
                      <a:r>
                        <a:rPr sz="350" dirty="0">
                          <a:latin typeface="Calibri"/>
                          <a:cs typeface="Calibri"/>
                        </a:rPr>
                        <a:t>END</a:t>
                      </a:r>
                      <a:r>
                        <a:rPr sz="350" spc="20" dirty="0">
                          <a:latin typeface="Calibri"/>
                          <a:cs typeface="Calibri"/>
                        </a:rPr>
                        <a:t> </a:t>
                      </a:r>
                      <a:r>
                        <a:rPr sz="350" spc="-10" dirty="0">
                          <a:latin typeface="Calibri"/>
                          <a:cs typeface="Calibri"/>
                        </a:rPr>
                        <a:t>ITEMS</a:t>
                      </a:r>
                      <a:endParaRPr sz="350">
                        <a:latin typeface="Calibri"/>
                        <a:cs typeface="Calibri"/>
                      </a:endParaRPr>
                    </a:p>
                  </a:txBody>
                  <a:tcPr marL="0" marR="0" marT="4445" marB="0">
                    <a:lnL w="3175">
                      <a:solidFill>
                        <a:srgbClr val="000000"/>
                      </a:solidFill>
                      <a:prstDash val="solid"/>
                    </a:lnL>
                    <a:lnR w="3175">
                      <a:solidFill>
                        <a:srgbClr val="000000"/>
                      </a:solidFill>
                      <a:prstDash val="solid"/>
                    </a:lnR>
                  </a:tcPr>
                </a:tc>
                <a:tc>
                  <a:txBody>
                    <a:bodyPr/>
                    <a:lstStyle/>
                    <a:p>
                      <a:pPr marR="10795" algn="ctr">
                        <a:lnSpc>
                          <a:spcPts val="375"/>
                        </a:lnSpc>
                        <a:spcBef>
                          <a:spcPts val="35"/>
                        </a:spcBef>
                      </a:pPr>
                      <a:r>
                        <a:rPr sz="350" dirty="0">
                          <a:latin typeface="Calibri"/>
                          <a:cs typeface="Calibri"/>
                        </a:rPr>
                        <a:t>SUPPORTED</a:t>
                      </a:r>
                      <a:r>
                        <a:rPr sz="350" spc="60" dirty="0">
                          <a:latin typeface="Calibri"/>
                          <a:cs typeface="Calibri"/>
                        </a:rPr>
                        <a:t> </a:t>
                      </a:r>
                      <a:r>
                        <a:rPr sz="350" dirty="0">
                          <a:latin typeface="Calibri"/>
                          <a:cs typeface="Calibri"/>
                        </a:rPr>
                        <a:t>WEAPON</a:t>
                      </a:r>
                      <a:r>
                        <a:rPr sz="350" spc="85" dirty="0">
                          <a:latin typeface="Calibri"/>
                          <a:cs typeface="Calibri"/>
                        </a:rPr>
                        <a:t> </a:t>
                      </a:r>
                      <a:r>
                        <a:rPr sz="350" spc="-10" dirty="0">
                          <a:latin typeface="Calibri"/>
                          <a:cs typeface="Calibri"/>
                        </a:rPr>
                        <a:t>SYSTEMS</a:t>
                      </a:r>
                      <a:endParaRPr sz="350">
                        <a:latin typeface="Calibri"/>
                        <a:cs typeface="Calibri"/>
                      </a:endParaRPr>
                    </a:p>
                  </a:txBody>
                  <a:tcPr marL="0" marR="0" marT="4445" marB="0">
                    <a:lnL w="3175">
                      <a:solidFill>
                        <a:srgbClr val="000000"/>
                      </a:solidFill>
                      <a:prstDash val="solid"/>
                    </a:lnL>
                    <a:lnR w="3175">
                      <a:solidFill>
                        <a:srgbClr val="000000"/>
                      </a:solidFill>
                      <a:prstDash val="solid"/>
                    </a:lnR>
                  </a:tcPr>
                </a:tc>
                <a:tc>
                  <a:txBody>
                    <a:bodyPr/>
                    <a:lstStyle/>
                    <a:p>
                      <a:pPr marL="97155" algn="ctr">
                        <a:lnSpc>
                          <a:spcPts val="375"/>
                        </a:lnSpc>
                        <a:spcBef>
                          <a:spcPts val="35"/>
                        </a:spcBef>
                      </a:pPr>
                      <a:r>
                        <a:rPr sz="350" spc="-50" dirty="0">
                          <a:latin typeface="Calibri"/>
                          <a:cs typeface="Calibri"/>
                        </a:rPr>
                        <a:t>4</a:t>
                      </a:r>
                      <a:endParaRPr sz="350">
                        <a:latin typeface="Calibri"/>
                        <a:cs typeface="Calibri"/>
                      </a:endParaRPr>
                    </a:p>
                  </a:txBody>
                  <a:tcPr marL="0" marR="0" marT="4445" marB="0">
                    <a:lnL w="3175">
                      <a:solidFill>
                        <a:srgbClr val="000000"/>
                      </a:solidFill>
                      <a:prstDash val="solid"/>
                    </a:lnL>
                  </a:tcPr>
                </a:tc>
                <a:extLst>
                  <a:ext uri="{0D108BD9-81ED-4DB2-BD59-A6C34878D82A}">
                    <a16:rowId xmlns:a16="http://schemas.microsoft.com/office/drawing/2014/main" val="10010"/>
                  </a:ext>
                </a:extLst>
              </a:tr>
            </a:tbl>
          </a:graphicData>
        </a:graphic>
      </p:graphicFrame>
      <p:sp>
        <p:nvSpPr>
          <p:cNvPr id="54" name="object 54"/>
          <p:cNvSpPr txBox="1"/>
          <p:nvPr/>
        </p:nvSpPr>
        <p:spPr>
          <a:xfrm>
            <a:off x="258744" y="6661907"/>
            <a:ext cx="4594225" cy="184785"/>
          </a:xfrm>
          <a:prstGeom prst="rect">
            <a:avLst/>
          </a:prstGeom>
        </p:spPr>
        <p:txBody>
          <a:bodyPr vert="horz" wrap="square" lIns="0" tIns="22860" rIns="0" bIns="0" rtlCol="0">
            <a:spAutoFit/>
          </a:bodyPr>
          <a:lstStyle/>
          <a:p>
            <a:pPr algn="ctr">
              <a:lnSpc>
                <a:spcPct val="100000"/>
              </a:lnSpc>
              <a:spcBef>
                <a:spcPts val="180"/>
              </a:spcBef>
            </a:pPr>
            <a:r>
              <a:rPr sz="450" b="1" spc="10" dirty="0">
                <a:latin typeface="Calibri"/>
                <a:cs typeface="Calibri"/>
              </a:rPr>
              <a:t>This</a:t>
            </a:r>
            <a:r>
              <a:rPr sz="450" b="1" spc="25" dirty="0">
                <a:latin typeface="Calibri"/>
                <a:cs typeface="Calibri"/>
              </a:rPr>
              <a:t> </a:t>
            </a:r>
            <a:r>
              <a:rPr sz="450" b="1" spc="10" dirty="0">
                <a:latin typeface="Calibri"/>
                <a:cs typeface="Calibri"/>
              </a:rPr>
              <a:t>table</a:t>
            </a:r>
            <a:r>
              <a:rPr sz="450" b="1" spc="25" dirty="0">
                <a:latin typeface="Calibri"/>
                <a:cs typeface="Calibri"/>
              </a:rPr>
              <a:t> </a:t>
            </a:r>
            <a:r>
              <a:rPr sz="450" b="1" spc="10" dirty="0">
                <a:latin typeface="Calibri"/>
                <a:cs typeface="Calibri"/>
              </a:rPr>
              <a:t>represents</a:t>
            </a:r>
            <a:r>
              <a:rPr sz="450" b="1" spc="25" dirty="0">
                <a:latin typeface="Calibri"/>
                <a:cs typeface="Calibri"/>
              </a:rPr>
              <a:t> </a:t>
            </a:r>
            <a:r>
              <a:rPr sz="450" b="1" spc="10" dirty="0">
                <a:latin typeface="Calibri"/>
                <a:cs typeface="Calibri"/>
              </a:rPr>
              <a:t>the</a:t>
            </a:r>
            <a:r>
              <a:rPr sz="450" b="1" spc="25" dirty="0">
                <a:latin typeface="Calibri"/>
                <a:cs typeface="Calibri"/>
              </a:rPr>
              <a:t> </a:t>
            </a:r>
            <a:r>
              <a:rPr sz="450" b="1" spc="10" dirty="0">
                <a:latin typeface="Calibri"/>
                <a:cs typeface="Calibri"/>
              </a:rPr>
              <a:t>point</a:t>
            </a:r>
            <a:r>
              <a:rPr sz="450" b="1" spc="25" dirty="0">
                <a:latin typeface="Calibri"/>
                <a:cs typeface="Calibri"/>
              </a:rPr>
              <a:t> </a:t>
            </a:r>
            <a:r>
              <a:rPr sz="450" b="1" spc="10" dirty="0">
                <a:latin typeface="Calibri"/>
                <a:cs typeface="Calibri"/>
              </a:rPr>
              <a:t>of contact</a:t>
            </a:r>
            <a:r>
              <a:rPr sz="450" b="1" spc="25" dirty="0">
                <a:latin typeface="Calibri"/>
                <a:cs typeface="Calibri"/>
              </a:rPr>
              <a:t> </a:t>
            </a:r>
            <a:r>
              <a:rPr sz="450" b="1" spc="10" dirty="0">
                <a:latin typeface="Calibri"/>
                <a:cs typeface="Calibri"/>
              </a:rPr>
              <a:t>information,</a:t>
            </a:r>
            <a:r>
              <a:rPr sz="450" b="1" spc="20" dirty="0">
                <a:latin typeface="Calibri"/>
                <a:cs typeface="Calibri"/>
              </a:rPr>
              <a:t> </a:t>
            </a:r>
            <a:r>
              <a:rPr sz="450" b="1" spc="10" dirty="0">
                <a:latin typeface="Calibri"/>
                <a:cs typeface="Calibri"/>
              </a:rPr>
              <a:t>by</a:t>
            </a:r>
            <a:r>
              <a:rPr sz="450" b="1" spc="15" dirty="0">
                <a:latin typeface="Calibri"/>
                <a:cs typeface="Calibri"/>
              </a:rPr>
              <a:t> </a:t>
            </a:r>
            <a:r>
              <a:rPr sz="450" b="1" dirty="0">
                <a:latin typeface="Calibri"/>
                <a:cs typeface="Calibri"/>
              </a:rPr>
              <a:t>Command</a:t>
            </a:r>
            <a:r>
              <a:rPr sz="450" b="1" spc="5" dirty="0">
                <a:latin typeface="Calibri"/>
                <a:cs typeface="Calibri"/>
              </a:rPr>
              <a:t> </a:t>
            </a:r>
            <a:r>
              <a:rPr sz="450" b="1" spc="10" dirty="0">
                <a:latin typeface="Calibri"/>
                <a:cs typeface="Calibri"/>
              </a:rPr>
              <a:t>then DODAAC,</a:t>
            </a:r>
            <a:r>
              <a:rPr sz="450" b="1" spc="15" dirty="0">
                <a:latin typeface="Calibri"/>
                <a:cs typeface="Calibri"/>
              </a:rPr>
              <a:t> </a:t>
            </a:r>
            <a:r>
              <a:rPr sz="450" b="1" spc="10" dirty="0">
                <a:latin typeface="Calibri"/>
                <a:cs typeface="Calibri"/>
              </a:rPr>
              <a:t>for</a:t>
            </a:r>
            <a:r>
              <a:rPr sz="450" b="1" spc="20" dirty="0">
                <a:latin typeface="Calibri"/>
                <a:cs typeface="Calibri"/>
              </a:rPr>
              <a:t> </a:t>
            </a:r>
            <a:r>
              <a:rPr sz="450" b="1" spc="10" dirty="0">
                <a:latin typeface="Calibri"/>
                <a:cs typeface="Calibri"/>
              </a:rPr>
              <a:t>the</a:t>
            </a:r>
            <a:r>
              <a:rPr sz="450" b="1" spc="25" dirty="0">
                <a:latin typeface="Calibri"/>
                <a:cs typeface="Calibri"/>
              </a:rPr>
              <a:t> </a:t>
            </a:r>
            <a:r>
              <a:rPr sz="450" b="1" spc="10" dirty="0">
                <a:latin typeface="Calibri"/>
                <a:cs typeface="Calibri"/>
              </a:rPr>
              <a:t>individuals</a:t>
            </a:r>
            <a:r>
              <a:rPr sz="450" b="1" spc="25" dirty="0">
                <a:latin typeface="Calibri"/>
                <a:cs typeface="Calibri"/>
              </a:rPr>
              <a:t> </a:t>
            </a:r>
            <a:r>
              <a:rPr sz="450" b="1" spc="10" dirty="0">
                <a:latin typeface="Calibri"/>
                <a:cs typeface="Calibri"/>
              </a:rPr>
              <a:t>who requested</a:t>
            </a:r>
            <a:r>
              <a:rPr sz="450" b="1" spc="5" dirty="0">
                <a:latin typeface="Calibri"/>
                <a:cs typeface="Calibri"/>
              </a:rPr>
              <a:t> </a:t>
            </a:r>
            <a:r>
              <a:rPr sz="450" b="1" spc="10" dirty="0">
                <a:latin typeface="Calibri"/>
                <a:cs typeface="Calibri"/>
              </a:rPr>
              <a:t>assistance</a:t>
            </a:r>
            <a:r>
              <a:rPr sz="450" b="1" spc="25" dirty="0">
                <a:latin typeface="Calibri"/>
                <a:cs typeface="Calibri"/>
              </a:rPr>
              <a:t> </a:t>
            </a:r>
            <a:r>
              <a:rPr sz="450" b="1" spc="10" dirty="0">
                <a:latin typeface="Calibri"/>
                <a:cs typeface="Calibri"/>
              </a:rPr>
              <a:t>for</a:t>
            </a:r>
            <a:r>
              <a:rPr sz="450" b="1" spc="20" dirty="0">
                <a:latin typeface="Calibri"/>
                <a:cs typeface="Calibri"/>
              </a:rPr>
              <a:t> </a:t>
            </a:r>
            <a:r>
              <a:rPr sz="450" b="1" spc="10" dirty="0">
                <a:latin typeface="Calibri"/>
                <a:cs typeface="Calibri"/>
              </a:rPr>
              <a:t>those</a:t>
            </a:r>
            <a:r>
              <a:rPr sz="450" b="1" spc="25" dirty="0">
                <a:latin typeface="Calibri"/>
                <a:cs typeface="Calibri"/>
              </a:rPr>
              <a:t> </a:t>
            </a:r>
            <a:r>
              <a:rPr sz="450" b="1" spc="10" dirty="0">
                <a:latin typeface="Calibri"/>
                <a:cs typeface="Calibri"/>
              </a:rPr>
              <a:t>cases</a:t>
            </a:r>
            <a:r>
              <a:rPr sz="450" b="1" spc="25" dirty="0">
                <a:latin typeface="Calibri"/>
                <a:cs typeface="Calibri"/>
              </a:rPr>
              <a:t> </a:t>
            </a:r>
            <a:r>
              <a:rPr sz="450" b="1" spc="10" dirty="0">
                <a:latin typeface="Calibri"/>
                <a:cs typeface="Calibri"/>
              </a:rPr>
              <a:t>initiated during the</a:t>
            </a:r>
            <a:r>
              <a:rPr sz="450" b="1" spc="25" dirty="0">
                <a:latin typeface="Calibri"/>
                <a:cs typeface="Calibri"/>
              </a:rPr>
              <a:t> </a:t>
            </a:r>
            <a:r>
              <a:rPr sz="450" b="1" spc="10" dirty="0">
                <a:latin typeface="Calibri"/>
                <a:cs typeface="Calibri"/>
              </a:rPr>
              <a:t>reporting</a:t>
            </a:r>
            <a:r>
              <a:rPr sz="450" b="1" spc="15" dirty="0">
                <a:latin typeface="Calibri"/>
                <a:cs typeface="Calibri"/>
              </a:rPr>
              <a:t> </a:t>
            </a:r>
            <a:r>
              <a:rPr sz="450" b="1" spc="-10" dirty="0">
                <a:latin typeface="Calibri"/>
                <a:cs typeface="Calibri"/>
              </a:rPr>
              <a:t>period.</a:t>
            </a:r>
            <a:endParaRPr sz="450">
              <a:latin typeface="Calibri"/>
              <a:cs typeface="Calibri"/>
            </a:endParaRPr>
          </a:p>
          <a:p>
            <a:pPr marL="15240" algn="ctr">
              <a:lnSpc>
                <a:spcPct val="100000"/>
              </a:lnSpc>
              <a:spcBef>
                <a:spcPts val="85"/>
              </a:spcBef>
            </a:pPr>
            <a:r>
              <a:rPr sz="450" b="1" dirty="0">
                <a:latin typeface="Calibri"/>
                <a:cs typeface="Calibri"/>
              </a:rPr>
              <a:t>It</a:t>
            </a:r>
            <a:r>
              <a:rPr sz="450" b="1" spc="65" dirty="0">
                <a:latin typeface="Calibri"/>
                <a:cs typeface="Calibri"/>
              </a:rPr>
              <a:t> </a:t>
            </a:r>
            <a:r>
              <a:rPr sz="450" b="1" dirty="0">
                <a:latin typeface="Calibri"/>
                <a:cs typeface="Calibri"/>
              </a:rPr>
              <a:t>also</a:t>
            </a:r>
            <a:r>
              <a:rPr sz="450" b="1" spc="45" dirty="0">
                <a:latin typeface="Calibri"/>
                <a:cs typeface="Calibri"/>
              </a:rPr>
              <a:t> </a:t>
            </a:r>
            <a:r>
              <a:rPr sz="450" b="1" dirty="0">
                <a:latin typeface="Calibri"/>
                <a:cs typeface="Calibri"/>
              </a:rPr>
              <a:t>provides</a:t>
            </a:r>
            <a:r>
              <a:rPr sz="450" b="1" spc="65" dirty="0">
                <a:latin typeface="Calibri"/>
                <a:cs typeface="Calibri"/>
              </a:rPr>
              <a:t> </a:t>
            </a:r>
            <a:r>
              <a:rPr sz="450" b="1" dirty="0">
                <a:latin typeface="Calibri"/>
                <a:cs typeface="Calibri"/>
              </a:rPr>
              <a:t>the</a:t>
            </a:r>
            <a:r>
              <a:rPr sz="450" b="1" spc="65" dirty="0">
                <a:latin typeface="Calibri"/>
                <a:cs typeface="Calibri"/>
              </a:rPr>
              <a:t> </a:t>
            </a:r>
            <a:r>
              <a:rPr sz="450" b="1" dirty="0">
                <a:latin typeface="Calibri"/>
                <a:cs typeface="Calibri"/>
              </a:rPr>
              <a:t>reason</a:t>
            </a:r>
            <a:r>
              <a:rPr sz="450" b="1" spc="45" dirty="0">
                <a:latin typeface="Calibri"/>
                <a:cs typeface="Calibri"/>
              </a:rPr>
              <a:t> </a:t>
            </a:r>
            <a:r>
              <a:rPr sz="450" b="1" dirty="0">
                <a:latin typeface="Calibri"/>
                <a:cs typeface="Calibri"/>
              </a:rPr>
              <a:t>for</a:t>
            </a:r>
            <a:r>
              <a:rPr sz="450" b="1" spc="60" dirty="0">
                <a:latin typeface="Calibri"/>
                <a:cs typeface="Calibri"/>
              </a:rPr>
              <a:t> </a:t>
            </a:r>
            <a:r>
              <a:rPr sz="450" b="1" dirty="0">
                <a:latin typeface="Calibri"/>
                <a:cs typeface="Calibri"/>
              </a:rPr>
              <a:t>contact,</a:t>
            </a:r>
            <a:r>
              <a:rPr sz="450" b="1" spc="60" dirty="0">
                <a:latin typeface="Calibri"/>
                <a:cs typeface="Calibri"/>
              </a:rPr>
              <a:t> </a:t>
            </a:r>
            <a:r>
              <a:rPr sz="450" b="1" dirty="0">
                <a:latin typeface="Calibri"/>
                <a:cs typeface="Calibri"/>
              </a:rPr>
              <a:t>email</a:t>
            </a:r>
            <a:r>
              <a:rPr sz="450" b="1" spc="65" dirty="0">
                <a:latin typeface="Calibri"/>
                <a:cs typeface="Calibri"/>
              </a:rPr>
              <a:t> </a:t>
            </a:r>
            <a:r>
              <a:rPr sz="450" b="1" dirty="0">
                <a:latin typeface="Calibri"/>
                <a:cs typeface="Calibri"/>
              </a:rPr>
              <a:t>and</a:t>
            </a:r>
            <a:r>
              <a:rPr sz="450" b="1" spc="45" dirty="0">
                <a:latin typeface="Calibri"/>
                <a:cs typeface="Calibri"/>
              </a:rPr>
              <a:t> </a:t>
            </a:r>
            <a:r>
              <a:rPr sz="450" b="1" dirty="0">
                <a:latin typeface="Calibri"/>
                <a:cs typeface="Calibri"/>
              </a:rPr>
              <a:t>phones</a:t>
            </a:r>
            <a:r>
              <a:rPr sz="450" b="1" spc="65" dirty="0">
                <a:latin typeface="Calibri"/>
                <a:cs typeface="Calibri"/>
              </a:rPr>
              <a:t> </a:t>
            </a:r>
            <a:r>
              <a:rPr sz="450" b="1" dirty="0">
                <a:latin typeface="Calibri"/>
                <a:cs typeface="Calibri"/>
              </a:rPr>
              <a:t>numbers</a:t>
            </a:r>
            <a:r>
              <a:rPr sz="450" b="1" spc="70" dirty="0">
                <a:latin typeface="Calibri"/>
                <a:cs typeface="Calibri"/>
              </a:rPr>
              <a:t> </a:t>
            </a:r>
            <a:r>
              <a:rPr sz="450" b="1" dirty="0">
                <a:latin typeface="Calibri"/>
                <a:cs typeface="Calibri"/>
              </a:rPr>
              <a:t>when</a:t>
            </a:r>
            <a:r>
              <a:rPr sz="450" b="1" spc="40" dirty="0">
                <a:latin typeface="Calibri"/>
                <a:cs typeface="Calibri"/>
              </a:rPr>
              <a:t> </a:t>
            </a:r>
            <a:r>
              <a:rPr sz="450" b="1" spc="-10" dirty="0">
                <a:latin typeface="Calibri"/>
                <a:cs typeface="Calibri"/>
              </a:rPr>
              <a:t>available.</a:t>
            </a:r>
            <a:endParaRPr sz="450">
              <a:latin typeface="Calibri"/>
              <a:cs typeface="Calibri"/>
            </a:endParaRPr>
          </a:p>
        </p:txBody>
      </p:sp>
      <p:sp>
        <p:nvSpPr>
          <p:cNvPr id="55" name="object 55"/>
          <p:cNvSpPr txBox="1"/>
          <p:nvPr/>
        </p:nvSpPr>
        <p:spPr>
          <a:xfrm>
            <a:off x="1139369" y="1988558"/>
            <a:ext cx="2836545" cy="184785"/>
          </a:xfrm>
          <a:prstGeom prst="rect">
            <a:avLst/>
          </a:prstGeom>
        </p:spPr>
        <p:txBody>
          <a:bodyPr vert="horz" wrap="square" lIns="0" tIns="22860" rIns="0" bIns="0" rtlCol="0">
            <a:spAutoFit/>
          </a:bodyPr>
          <a:lstStyle/>
          <a:p>
            <a:pPr algn="ctr">
              <a:lnSpc>
                <a:spcPct val="100000"/>
              </a:lnSpc>
              <a:spcBef>
                <a:spcPts val="180"/>
              </a:spcBef>
            </a:pPr>
            <a:r>
              <a:rPr sz="450" b="1" spc="10" dirty="0">
                <a:latin typeface="Calibri"/>
                <a:cs typeface="Calibri"/>
              </a:rPr>
              <a:t>This</a:t>
            </a:r>
            <a:r>
              <a:rPr sz="450" b="1" spc="25" dirty="0">
                <a:latin typeface="Calibri"/>
                <a:cs typeface="Calibri"/>
              </a:rPr>
              <a:t> </a:t>
            </a:r>
            <a:r>
              <a:rPr sz="450" b="1" spc="10" dirty="0">
                <a:latin typeface="Calibri"/>
                <a:cs typeface="Calibri"/>
              </a:rPr>
              <a:t>table</a:t>
            </a:r>
            <a:r>
              <a:rPr sz="450" b="1" spc="25" dirty="0">
                <a:latin typeface="Calibri"/>
                <a:cs typeface="Calibri"/>
              </a:rPr>
              <a:t> </a:t>
            </a:r>
            <a:r>
              <a:rPr sz="450" b="1" spc="10" dirty="0">
                <a:latin typeface="Calibri"/>
                <a:cs typeface="Calibri"/>
              </a:rPr>
              <a:t>represents</a:t>
            </a:r>
            <a:r>
              <a:rPr sz="450" b="1" spc="25" dirty="0">
                <a:latin typeface="Calibri"/>
                <a:cs typeface="Calibri"/>
              </a:rPr>
              <a:t> </a:t>
            </a:r>
            <a:r>
              <a:rPr sz="450" b="1" spc="10" dirty="0">
                <a:latin typeface="Calibri"/>
                <a:cs typeface="Calibri"/>
              </a:rPr>
              <a:t>the</a:t>
            </a:r>
            <a:r>
              <a:rPr sz="450" b="1" spc="25" dirty="0">
                <a:latin typeface="Calibri"/>
                <a:cs typeface="Calibri"/>
              </a:rPr>
              <a:t> </a:t>
            </a:r>
            <a:r>
              <a:rPr sz="450" b="1" spc="10" dirty="0">
                <a:latin typeface="Calibri"/>
                <a:cs typeface="Calibri"/>
              </a:rPr>
              <a:t>number</a:t>
            </a:r>
            <a:r>
              <a:rPr sz="450" b="1" spc="20" dirty="0">
                <a:latin typeface="Calibri"/>
                <a:cs typeface="Calibri"/>
              </a:rPr>
              <a:t> </a:t>
            </a:r>
            <a:r>
              <a:rPr sz="450" b="1" spc="10" dirty="0">
                <a:latin typeface="Calibri"/>
                <a:cs typeface="Calibri"/>
              </a:rPr>
              <a:t>of new service</a:t>
            </a:r>
            <a:r>
              <a:rPr sz="450" b="1" spc="25" dirty="0">
                <a:latin typeface="Calibri"/>
                <a:cs typeface="Calibri"/>
              </a:rPr>
              <a:t> </a:t>
            </a:r>
            <a:r>
              <a:rPr sz="450" b="1" spc="10" dirty="0">
                <a:latin typeface="Calibri"/>
                <a:cs typeface="Calibri"/>
              </a:rPr>
              <a:t>cases</a:t>
            </a:r>
            <a:r>
              <a:rPr sz="450" b="1" spc="25" dirty="0">
                <a:latin typeface="Calibri"/>
                <a:cs typeface="Calibri"/>
              </a:rPr>
              <a:t> </a:t>
            </a:r>
            <a:r>
              <a:rPr sz="450" b="1" spc="10" dirty="0">
                <a:latin typeface="Calibri"/>
                <a:cs typeface="Calibri"/>
              </a:rPr>
              <a:t>initiated,</a:t>
            </a:r>
            <a:r>
              <a:rPr sz="450" b="1" spc="20" dirty="0">
                <a:latin typeface="Calibri"/>
                <a:cs typeface="Calibri"/>
              </a:rPr>
              <a:t> </a:t>
            </a:r>
            <a:r>
              <a:rPr sz="450" b="1" spc="10" dirty="0">
                <a:latin typeface="Calibri"/>
                <a:cs typeface="Calibri"/>
              </a:rPr>
              <a:t>by</a:t>
            </a:r>
            <a:r>
              <a:rPr sz="450" b="1" spc="15" dirty="0">
                <a:latin typeface="Calibri"/>
                <a:cs typeface="Calibri"/>
              </a:rPr>
              <a:t> </a:t>
            </a:r>
            <a:r>
              <a:rPr sz="450" b="1" spc="10" dirty="0">
                <a:latin typeface="Calibri"/>
                <a:cs typeface="Calibri"/>
              </a:rPr>
              <a:t>Agency,</a:t>
            </a:r>
            <a:r>
              <a:rPr sz="450" b="1" spc="20" dirty="0">
                <a:latin typeface="Calibri"/>
                <a:cs typeface="Calibri"/>
              </a:rPr>
              <a:t> </a:t>
            </a:r>
            <a:r>
              <a:rPr sz="450" b="1" spc="10" dirty="0">
                <a:latin typeface="Calibri"/>
                <a:cs typeface="Calibri"/>
              </a:rPr>
              <a:t>during the</a:t>
            </a:r>
            <a:r>
              <a:rPr sz="450" b="1" spc="25" dirty="0">
                <a:latin typeface="Calibri"/>
                <a:cs typeface="Calibri"/>
              </a:rPr>
              <a:t> </a:t>
            </a:r>
            <a:r>
              <a:rPr sz="450" b="1" spc="10" dirty="0">
                <a:latin typeface="Calibri"/>
                <a:cs typeface="Calibri"/>
              </a:rPr>
              <a:t>reporting</a:t>
            </a:r>
            <a:r>
              <a:rPr sz="450" b="1" spc="15" dirty="0">
                <a:latin typeface="Calibri"/>
                <a:cs typeface="Calibri"/>
              </a:rPr>
              <a:t> </a:t>
            </a:r>
            <a:r>
              <a:rPr sz="450" b="1" spc="-10" dirty="0">
                <a:latin typeface="Calibri"/>
                <a:cs typeface="Calibri"/>
              </a:rPr>
              <a:t>period.</a:t>
            </a:r>
            <a:endParaRPr sz="450">
              <a:latin typeface="Calibri"/>
              <a:cs typeface="Calibri"/>
            </a:endParaRPr>
          </a:p>
          <a:p>
            <a:pPr algn="ctr">
              <a:lnSpc>
                <a:spcPct val="100000"/>
              </a:lnSpc>
              <a:spcBef>
                <a:spcPts val="85"/>
              </a:spcBef>
            </a:pPr>
            <a:r>
              <a:rPr sz="450" b="1" spc="10" dirty="0">
                <a:latin typeface="Calibri"/>
                <a:cs typeface="Calibri"/>
              </a:rPr>
              <a:t>The</a:t>
            </a:r>
            <a:r>
              <a:rPr sz="450" b="1" spc="15" dirty="0">
                <a:latin typeface="Calibri"/>
                <a:cs typeface="Calibri"/>
              </a:rPr>
              <a:t> </a:t>
            </a:r>
            <a:r>
              <a:rPr sz="450" b="1" spc="10" dirty="0">
                <a:latin typeface="Calibri"/>
                <a:cs typeface="Calibri"/>
              </a:rPr>
              <a:t>pie</a:t>
            </a:r>
            <a:r>
              <a:rPr sz="450" b="1" spc="15" dirty="0">
                <a:latin typeface="Calibri"/>
                <a:cs typeface="Calibri"/>
              </a:rPr>
              <a:t> </a:t>
            </a:r>
            <a:r>
              <a:rPr sz="450" b="1" spc="10" dirty="0">
                <a:latin typeface="Calibri"/>
                <a:cs typeface="Calibri"/>
              </a:rPr>
              <a:t>chart</a:t>
            </a:r>
            <a:r>
              <a:rPr sz="450" b="1" spc="20" dirty="0">
                <a:latin typeface="Calibri"/>
                <a:cs typeface="Calibri"/>
              </a:rPr>
              <a:t> </a:t>
            </a:r>
            <a:r>
              <a:rPr sz="450" b="1" spc="10" dirty="0">
                <a:latin typeface="Calibri"/>
                <a:cs typeface="Calibri"/>
              </a:rPr>
              <a:t>represents</a:t>
            </a:r>
            <a:r>
              <a:rPr sz="450" b="1" spc="15" dirty="0">
                <a:latin typeface="Calibri"/>
                <a:cs typeface="Calibri"/>
              </a:rPr>
              <a:t> </a:t>
            </a:r>
            <a:r>
              <a:rPr sz="450" b="1" spc="10" dirty="0">
                <a:latin typeface="Calibri"/>
                <a:cs typeface="Calibri"/>
              </a:rPr>
              <a:t>the</a:t>
            </a:r>
            <a:r>
              <a:rPr sz="450" b="1" spc="20" dirty="0">
                <a:latin typeface="Calibri"/>
                <a:cs typeface="Calibri"/>
              </a:rPr>
              <a:t> </a:t>
            </a:r>
            <a:r>
              <a:rPr sz="450" b="1" spc="10" dirty="0">
                <a:latin typeface="Calibri"/>
                <a:cs typeface="Calibri"/>
              </a:rPr>
              <a:t>information</a:t>
            </a:r>
            <a:r>
              <a:rPr sz="450" b="1" dirty="0">
                <a:latin typeface="Calibri"/>
                <a:cs typeface="Calibri"/>
              </a:rPr>
              <a:t> </a:t>
            </a:r>
            <a:r>
              <a:rPr sz="450" b="1" spc="10" dirty="0">
                <a:latin typeface="Calibri"/>
                <a:cs typeface="Calibri"/>
              </a:rPr>
              <a:t>from</a:t>
            </a:r>
            <a:r>
              <a:rPr sz="450" b="1" spc="-5" dirty="0">
                <a:latin typeface="Calibri"/>
                <a:cs typeface="Calibri"/>
              </a:rPr>
              <a:t> </a:t>
            </a:r>
            <a:r>
              <a:rPr sz="450" b="1" spc="10" dirty="0">
                <a:latin typeface="Calibri"/>
                <a:cs typeface="Calibri"/>
              </a:rPr>
              <a:t>the</a:t>
            </a:r>
            <a:r>
              <a:rPr sz="450" b="1" spc="15" dirty="0">
                <a:latin typeface="Calibri"/>
                <a:cs typeface="Calibri"/>
              </a:rPr>
              <a:t> </a:t>
            </a:r>
            <a:r>
              <a:rPr sz="450" b="1" spc="10" dirty="0">
                <a:latin typeface="Calibri"/>
                <a:cs typeface="Calibri"/>
              </a:rPr>
              <a:t>table</a:t>
            </a:r>
            <a:r>
              <a:rPr sz="450" b="1" spc="20" dirty="0">
                <a:latin typeface="Calibri"/>
                <a:cs typeface="Calibri"/>
              </a:rPr>
              <a:t> </a:t>
            </a:r>
            <a:r>
              <a:rPr sz="450" b="1" spc="10" dirty="0">
                <a:latin typeface="Calibri"/>
                <a:cs typeface="Calibri"/>
              </a:rPr>
              <a:t>as</a:t>
            </a:r>
            <a:r>
              <a:rPr sz="450" b="1" spc="15" dirty="0">
                <a:latin typeface="Calibri"/>
                <a:cs typeface="Calibri"/>
              </a:rPr>
              <a:t> </a:t>
            </a:r>
            <a:r>
              <a:rPr sz="450" b="1" spc="10" dirty="0">
                <a:latin typeface="Calibri"/>
                <a:cs typeface="Calibri"/>
              </a:rPr>
              <a:t>percentages</a:t>
            </a:r>
            <a:r>
              <a:rPr sz="450" b="1" spc="20" dirty="0">
                <a:latin typeface="Calibri"/>
                <a:cs typeface="Calibri"/>
              </a:rPr>
              <a:t> </a:t>
            </a:r>
            <a:r>
              <a:rPr sz="450" b="1" spc="10" dirty="0">
                <a:latin typeface="Calibri"/>
                <a:cs typeface="Calibri"/>
              </a:rPr>
              <a:t>of</a:t>
            </a:r>
            <a:r>
              <a:rPr sz="450" b="1" spc="5" dirty="0">
                <a:latin typeface="Calibri"/>
                <a:cs typeface="Calibri"/>
              </a:rPr>
              <a:t> </a:t>
            </a:r>
            <a:r>
              <a:rPr sz="450" b="1" spc="10" dirty="0">
                <a:latin typeface="Calibri"/>
                <a:cs typeface="Calibri"/>
              </a:rPr>
              <a:t>the</a:t>
            </a:r>
            <a:r>
              <a:rPr sz="450" b="1" spc="15" dirty="0">
                <a:latin typeface="Calibri"/>
                <a:cs typeface="Calibri"/>
              </a:rPr>
              <a:t> </a:t>
            </a:r>
            <a:r>
              <a:rPr sz="450" b="1" spc="10" dirty="0">
                <a:latin typeface="Calibri"/>
                <a:cs typeface="Calibri"/>
              </a:rPr>
              <a:t>overall</a:t>
            </a:r>
            <a:r>
              <a:rPr sz="450" b="1" spc="20" dirty="0">
                <a:latin typeface="Calibri"/>
                <a:cs typeface="Calibri"/>
              </a:rPr>
              <a:t> </a:t>
            </a:r>
            <a:r>
              <a:rPr sz="450" b="1" spc="10" dirty="0">
                <a:latin typeface="Calibri"/>
                <a:cs typeface="Calibri"/>
              </a:rPr>
              <a:t>number of</a:t>
            </a:r>
            <a:r>
              <a:rPr sz="450" b="1" spc="5" dirty="0">
                <a:latin typeface="Calibri"/>
                <a:cs typeface="Calibri"/>
              </a:rPr>
              <a:t> </a:t>
            </a:r>
            <a:r>
              <a:rPr sz="450" b="1" spc="10" dirty="0">
                <a:latin typeface="Calibri"/>
                <a:cs typeface="Calibri"/>
              </a:rPr>
              <a:t>cases</a:t>
            </a:r>
            <a:r>
              <a:rPr sz="450" b="1" spc="20" dirty="0">
                <a:latin typeface="Calibri"/>
                <a:cs typeface="Calibri"/>
              </a:rPr>
              <a:t> </a:t>
            </a:r>
            <a:r>
              <a:rPr sz="450" b="1" spc="-10" dirty="0">
                <a:latin typeface="Calibri"/>
                <a:cs typeface="Calibri"/>
              </a:rPr>
              <a:t>initiated.</a:t>
            </a:r>
            <a:endParaRPr sz="450">
              <a:latin typeface="Calibri"/>
              <a:cs typeface="Calibri"/>
            </a:endParaRPr>
          </a:p>
        </p:txBody>
      </p:sp>
      <p:sp>
        <p:nvSpPr>
          <p:cNvPr id="56" name="object 56"/>
          <p:cNvSpPr txBox="1"/>
          <p:nvPr/>
        </p:nvSpPr>
        <p:spPr>
          <a:xfrm>
            <a:off x="1104398" y="3028774"/>
            <a:ext cx="2903220" cy="98425"/>
          </a:xfrm>
          <a:prstGeom prst="rect">
            <a:avLst/>
          </a:prstGeom>
        </p:spPr>
        <p:txBody>
          <a:bodyPr vert="horz" wrap="square" lIns="0" tIns="15875" rIns="0" bIns="0" rtlCol="0">
            <a:spAutoFit/>
          </a:bodyPr>
          <a:lstStyle/>
          <a:p>
            <a:pPr marL="12700">
              <a:lnSpc>
                <a:spcPct val="100000"/>
              </a:lnSpc>
              <a:spcBef>
                <a:spcPts val="125"/>
              </a:spcBef>
            </a:pPr>
            <a:r>
              <a:rPr sz="450" b="1" spc="10" dirty="0">
                <a:latin typeface="Calibri"/>
                <a:cs typeface="Calibri"/>
              </a:rPr>
              <a:t>This</a:t>
            </a:r>
            <a:r>
              <a:rPr sz="450" b="1" spc="20" dirty="0">
                <a:latin typeface="Calibri"/>
                <a:cs typeface="Calibri"/>
              </a:rPr>
              <a:t> </a:t>
            </a:r>
            <a:r>
              <a:rPr sz="450" b="1" spc="10" dirty="0">
                <a:latin typeface="Calibri"/>
                <a:cs typeface="Calibri"/>
              </a:rPr>
              <a:t>table</a:t>
            </a:r>
            <a:r>
              <a:rPr sz="450" b="1" spc="25" dirty="0">
                <a:latin typeface="Calibri"/>
                <a:cs typeface="Calibri"/>
              </a:rPr>
              <a:t> </a:t>
            </a:r>
            <a:r>
              <a:rPr sz="450" b="1" spc="10" dirty="0">
                <a:latin typeface="Calibri"/>
                <a:cs typeface="Calibri"/>
              </a:rPr>
              <a:t>represents</a:t>
            </a:r>
            <a:r>
              <a:rPr sz="450" b="1" spc="25" dirty="0">
                <a:latin typeface="Calibri"/>
                <a:cs typeface="Calibri"/>
              </a:rPr>
              <a:t> </a:t>
            </a:r>
            <a:r>
              <a:rPr sz="450" b="1" spc="10" dirty="0">
                <a:latin typeface="Calibri"/>
                <a:cs typeface="Calibri"/>
              </a:rPr>
              <a:t>the</a:t>
            </a:r>
            <a:r>
              <a:rPr sz="450" b="1" spc="25" dirty="0">
                <a:latin typeface="Calibri"/>
                <a:cs typeface="Calibri"/>
              </a:rPr>
              <a:t> </a:t>
            </a:r>
            <a:r>
              <a:rPr sz="450" b="1" spc="10" dirty="0">
                <a:latin typeface="Calibri"/>
                <a:cs typeface="Calibri"/>
              </a:rPr>
              <a:t>Units/Commands</a:t>
            </a:r>
            <a:r>
              <a:rPr sz="450" b="1" spc="25" dirty="0">
                <a:latin typeface="Calibri"/>
                <a:cs typeface="Calibri"/>
              </a:rPr>
              <a:t> </a:t>
            </a:r>
            <a:r>
              <a:rPr sz="450" b="1" spc="10" dirty="0">
                <a:latin typeface="Calibri"/>
                <a:cs typeface="Calibri"/>
              </a:rPr>
              <a:t>with</a:t>
            </a:r>
            <a:r>
              <a:rPr sz="450" b="1" spc="5" dirty="0">
                <a:latin typeface="Calibri"/>
                <a:cs typeface="Calibri"/>
              </a:rPr>
              <a:t> </a:t>
            </a:r>
            <a:r>
              <a:rPr sz="450" b="1" spc="10" dirty="0">
                <a:latin typeface="Calibri"/>
                <a:cs typeface="Calibri"/>
              </a:rPr>
              <a:t>the</a:t>
            </a:r>
            <a:r>
              <a:rPr sz="450" b="1" spc="25" dirty="0">
                <a:latin typeface="Calibri"/>
                <a:cs typeface="Calibri"/>
              </a:rPr>
              <a:t> </a:t>
            </a:r>
            <a:r>
              <a:rPr sz="450" b="1" spc="10" dirty="0">
                <a:latin typeface="Calibri"/>
                <a:cs typeface="Calibri"/>
              </a:rPr>
              <a:t>highest</a:t>
            </a:r>
            <a:r>
              <a:rPr sz="450" b="1" spc="25" dirty="0">
                <a:latin typeface="Calibri"/>
                <a:cs typeface="Calibri"/>
              </a:rPr>
              <a:t> </a:t>
            </a:r>
            <a:r>
              <a:rPr sz="450" b="1" spc="10" dirty="0">
                <a:latin typeface="Calibri"/>
                <a:cs typeface="Calibri"/>
              </a:rPr>
              <a:t>number</a:t>
            </a:r>
            <a:r>
              <a:rPr sz="450" b="1" spc="15" dirty="0">
                <a:latin typeface="Calibri"/>
                <a:cs typeface="Calibri"/>
              </a:rPr>
              <a:t> </a:t>
            </a:r>
            <a:r>
              <a:rPr sz="450" b="1" spc="10" dirty="0">
                <a:latin typeface="Calibri"/>
                <a:cs typeface="Calibri"/>
              </a:rPr>
              <a:t>of</a:t>
            </a:r>
            <a:r>
              <a:rPr sz="450" b="1" spc="15" dirty="0">
                <a:latin typeface="Calibri"/>
                <a:cs typeface="Calibri"/>
              </a:rPr>
              <a:t> </a:t>
            </a:r>
            <a:r>
              <a:rPr sz="450" b="1" spc="10" dirty="0">
                <a:latin typeface="Calibri"/>
                <a:cs typeface="Calibri"/>
              </a:rPr>
              <a:t>cases</a:t>
            </a:r>
            <a:r>
              <a:rPr sz="450" b="1" spc="25" dirty="0">
                <a:latin typeface="Calibri"/>
                <a:cs typeface="Calibri"/>
              </a:rPr>
              <a:t> </a:t>
            </a:r>
            <a:r>
              <a:rPr sz="450" b="1" spc="10" dirty="0">
                <a:latin typeface="Calibri"/>
                <a:cs typeface="Calibri"/>
              </a:rPr>
              <a:t>initiated</a:t>
            </a:r>
            <a:r>
              <a:rPr sz="450" b="1" spc="5" dirty="0">
                <a:latin typeface="Calibri"/>
                <a:cs typeface="Calibri"/>
              </a:rPr>
              <a:t> </a:t>
            </a:r>
            <a:r>
              <a:rPr sz="450" b="1" spc="10" dirty="0">
                <a:latin typeface="Calibri"/>
                <a:cs typeface="Calibri"/>
              </a:rPr>
              <a:t>during</a:t>
            </a:r>
            <a:r>
              <a:rPr sz="450" b="1" spc="15" dirty="0">
                <a:latin typeface="Calibri"/>
                <a:cs typeface="Calibri"/>
              </a:rPr>
              <a:t> </a:t>
            </a:r>
            <a:r>
              <a:rPr sz="450" b="1" spc="10" dirty="0">
                <a:latin typeface="Calibri"/>
                <a:cs typeface="Calibri"/>
              </a:rPr>
              <a:t>the</a:t>
            </a:r>
            <a:r>
              <a:rPr sz="450" b="1" spc="20" dirty="0">
                <a:latin typeface="Calibri"/>
                <a:cs typeface="Calibri"/>
              </a:rPr>
              <a:t> </a:t>
            </a:r>
            <a:r>
              <a:rPr sz="450" b="1" spc="10" dirty="0">
                <a:latin typeface="Calibri"/>
                <a:cs typeface="Calibri"/>
              </a:rPr>
              <a:t>reporting</a:t>
            </a:r>
            <a:r>
              <a:rPr sz="450" b="1" spc="15" dirty="0">
                <a:latin typeface="Calibri"/>
                <a:cs typeface="Calibri"/>
              </a:rPr>
              <a:t> </a:t>
            </a:r>
            <a:r>
              <a:rPr sz="450" b="1" spc="-10" dirty="0">
                <a:latin typeface="Calibri"/>
                <a:cs typeface="Calibri"/>
              </a:rPr>
              <a:t>period.</a:t>
            </a:r>
            <a:endParaRPr sz="450">
              <a:latin typeface="Calibri"/>
              <a:cs typeface="Calibri"/>
            </a:endParaRPr>
          </a:p>
        </p:txBody>
      </p:sp>
      <p:sp>
        <p:nvSpPr>
          <p:cNvPr id="57" name="object 57"/>
          <p:cNvSpPr txBox="1"/>
          <p:nvPr/>
        </p:nvSpPr>
        <p:spPr>
          <a:xfrm>
            <a:off x="999486" y="4116043"/>
            <a:ext cx="3115945" cy="98425"/>
          </a:xfrm>
          <a:prstGeom prst="rect">
            <a:avLst/>
          </a:prstGeom>
        </p:spPr>
        <p:txBody>
          <a:bodyPr vert="horz" wrap="square" lIns="0" tIns="15875" rIns="0" bIns="0" rtlCol="0">
            <a:spAutoFit/>
          </a:bodyPr>
          <a:lstStyle/>
          <a:p>
            <a:pPr marL="12700">
              <a:lnSpc>
                <a:spcPct val="100000"/>
              </a:lnSpc>
              <a:spcBef>
                <a:spcPts val="125"/>
              </a:spcBef>
            </a:pPr>
            <a:r>
              <a:rPr sz="450" b="1" spc="10" dirty="0">
                <a:latin typeface="Calibri"/>
                <a:cs typeface="Calibri"/>
              </a:rPr>
              <a:t>This</a:t>
            </a:r>
            <a:r>
              <a:rPr sz="450" b="1" spc="20" dirty="0">
                <a:latin typeface="Calibri"/>
                <a:cs typeface="Calibri"/>
              </a:rPr>
              <a:t> </a:t>
            </a:r>
            <a:r>
              <a:rPr sz="450" b="1" spc="10" dirty="0">
                <a:latin typeface="Calibri"/>
                <a:cs typeface="Calibri"/>
              </a:rPr>
              <a:t>table</a:t>
            </a:r>
            <a:r>
              <a:rPr sz="450" b="1" spc="25" dirty="0">
                <a:latin typeface="Calibri"/>
                <a:cs typeface="Calibri"/>
              </a:rPr>
              <a:t> </a:t>
            </a:r>
            <a:r>
              <a:rPr sz="450" b="1" spc="10" dirty="0">
                <a:latin typeface="Calibri"/>
                <a:cs typeface="Calibri"/>
              </a:rPr>
              <a:t>and</a:t>
            </a:r>
            <a:r>
              <a:rPr sz="450" b="1" spc="5" dirty="0">
                <a:latin typeface="Calibri"/>
                <a:cs typeface="Calibri"/>
              </a:rPr>
              <a:t> </a:t>
            </a:r>
            <a:r>
              <a:rPr sz="450" b="1" spc="10" dirty="0">
                <a:latin typeface="Calibri"/>
                <a:cs typeface="Calibri"/>
              </a:rPr>
              <a:t>graph</a:t>
            </a:r>
            <a:r>
              <a:rPr sz="450" b="1" spc="5" dirty="0">
                <a:latin typeface="Calibri"/>
                <a:cs typeface="Calibri"/>
              </a:rPr>
              <a:t> </a:t>
            </a:r>
            <a:r>
              <a:rPr sz="450" b="1" spc="10" dirty="0">
                <a:latin typeface="Calibri"/>
                <a:cs typeface="Calibri"/>
              </a:rPr>
              <a:t>represents</a:t>
            </a:r>
            <a:r>
              <a:rPr sz="450" b="1" spc="25" dirty="0">
                <a:latin typeface="Calibri"/>
                <a:cs typeface="Calibri"/>
              </a:rPr>
              <a:t> </a:t>
            </a:r>
            <a:r>
              <a:rPr sz="450" b="1" spc="10" dirty="0">
                <a:latin typeface="Calibri"/>
                <a:cs typeface="Calibri"/>
              </a:rPr>
              <a:t>the</a:t>
            </a:r>
            <a:r>
              <a:rPr sz="450" b="1" spc="20" dirty="0">
                <a:latin typeface="Calibri"/>
                <a:cs typeface="Calibri"/>
              </a:rPr>
              <a:t> </a:t>
            </a:r>
            <a:r>
              <a:rPr sz="450" b="1" spc="10" dirty="0">
                <a:latin typeface="Calibri"/>
                <a:cs typeface="Calibri"/>
              </a:rPr>
              <a:t>top</a:t>
            </a:r>
            <a:r>
              <a:rPr sz="450" b="1" spc="5" dirty="0">
                <a:latin typeface="Calibri"/>
                <a:cs typeface="Calibri"/>
              </a:rPr>
              <a:t> </a:t>
            </a:r>
            <a:r>
              <a:rPr sz="450" b="1" spc="10" dirty="0">
                <a:latin typeface="Calibri"/>
                <a:cs typeface="Calibri"/>
              </a:rPr>
              <a:t>reasons</a:t>
            </a:r>
            <a:r>
              <a:rPr sz="450" b="1" spc="25" dirty="0">
                <a:latin typeface="Calibri"/>
                <a:cs typeface="Calibri"/>
              </a:rPr>
              <a:t> </a:t>
            </a:r>
            <a:r>
              <a:rPr sz="450" b="1" spc="10" dirty="0">
                <a:latin typeface="Calibri"/>
                <a:cs typeface="Calibri"/>
              </a:rPr>
              <a:t>for</a:t>
            </a:r>
            <a:r>
              <a:rPr sz="450" b="1" spc="15" dirty="0">
                <a:latin typeface="Calibri"/>
                <a:cs typeface="Calibri"/>
              </a:rPr>
              <a:t> </a:t>
            </a:r>
            <a:r>
              <a:rPr sz="450" b="1" spc="10" dirty="0">
                <a:latin typeface="Calibri"/>
                <a:cs typeface="Calibri"/>
              </a:rPr>
              <a:t>contact</a:t>
            </a:r>
            <a:r>
              <a:rPr sz="450" b="1" spc="25" dirty="0">
                <a:latin typeface="Calibri"/>
                <a:cs typeface="Calibri"/>
              </a:rPr>
              <a:t> </a:t>
            </a:r>
            <a:r>
              <a:rPr sz="450" b="1" spc="10" dirty="0">
                <a:latin typeface="Calibri"/>
                <a:cs typeface="Calibri"/>
              </a:rPr>
              <a:t>associated</a:t>
            </a:r>
            <a:r>
              <a:rPr sz="450" b="1" spc="5" dirty="0">
                <a:latin typeface="Calibri"/>
                <a:cs typeface="Calibri"/>
              </a:rPr>
              <a:t> </a:t>
            </a:r>
            <a:r>
              <a:rPr sz="450" b="1" spc="10" dirty="0">
                <a:latin typeface="Calibri"/>
                <a:cs typeface="Calibri"/>
              </a:rPr>
              <a:t>with</a:t>
            </a:r>
            <a:r>
              <a:rPr sz="450" b="1" spc="5" dirty="0">
                <a:latin typeface="Calibri"/>
                <a:cs typeface="Calibri"/>
              </a:rPr>
              <a:t> </a:t>
            </a:r>
            <a:r>
              <a:rPr sz="450" b="1" spc="10" dirty="0">
                <a:latin typeface="Calibri"/>
                <a:cs typeface="Calibri"/>
              </a:rPr>
              <a:t>the</a:t>
            </a:r>
            <a:r>
              <a:rPr sz="450" b="1" spc="25" dirty="0">
                <a:latin typeface="Calibri"/>
                <a:cs typeface="Calibri"/>
              </a:rPr>
              <a:t> </a:t>
            </a:r>
            <a:r>
              <a:rPr sz="450" b="1" spc="10" dirty="0">
                <a:latin typeface="Calibri"/>
                <a:cs typeface="Calibri"/>
              </a:rPr>
              <a:t>cases</a:t>
            </a:r>
            <a:r>
              <a:rPr sz="450" b="1" spc="20" dirty="0">
                <a:latin typeface="Calibri"/>
                <a:cs typeface="Calibri"/>
              </a:rPr>
              <a:t> </a:t>
            </a:r>
            <a:r>
              <a:rPr sz="450" b="1" spc="10" dirty="0">
                <a:latin typeface="Calibri"/>
                <a:cs typeface="Calibri"/>
              </a:rPr>
              <a:t>initiated</a:t>
            </a:r>
            <a:r>
              <a:rPr sz="450" b="1" spc="5" dirty="0">
                <a:latin typeface="Calibri"/>
                <a:cs typeface="Calibri"/>
              </a:rPr>
              <a:t> </a:t>
            </a:r>
            <a:r>
              <a:rPr sz="450" b="1" spc="10" dirty="0">
                <a:latin typeface="Calibri"/>
                <a:cs typeface="Calibri"/>
              </a:rPr>
              <a:t>during</a:t>
            </a:r>
            <a:r>
              <a:rPr sz="450" b="1" spc="15" dirty="0">
                <a:latin typeface="Calibri"/>
                <a:cs typeface="Calibri"/>
              </a:rPr>
              <a:t> </a:t>
            </a:r>
            <a:r>
              <a:rPr sz="450" b="1" spc="10" dirty="0">
                <a:latin typeface="Calibri"/>
                <a:cs typeface="Calibri"/>
              </a:rPr>
              <a:t>the</a:t>
            </a:r>
            <a:r>
              <a:rPr sz="450" b="1" spc="20" dirty="0">
                <a:latin typeface="Calibri"/>
                <a:cs typeface="Calibri"/>
              </a:rPr>
              <a:t> </a:t>
            </a:r>
            <a:r>
              <a:rPr sz="450" b="1" spc="10" dirty="0">
                <a:latin typeface="Calibri"/>
                <a:cs typeface="Calibri"/>
              </a:rPr>
              <a:t>reporting</a:t>
            </a:r>
            <a:r>
              <a:rPr sz="450" b="1" spc="15" dirty="0">
                <a:latin typeface="Calibri"/>
                <a:cs typeface="Calibri"/>
              </a:rPr>
              <a:t> </a:t>
            </a:r>
            <a:r>
              <a:rPr sz="450" b="1" spc="-10" dirty="0">
                <a:latin typeface="Calibri"/>
                <a:cs typeface="Calibri"/>
              </a:rPr>
              <a:t>period.</a:t>
            </a:r>
            <a:endParaRPr sz="450">
              <a:latin typeface="Calibri"/>
              <a:cs typeface="Calibri"/>
            </a:endParaRPr>
          </a:p>
        </p:txBody>
      </p:sp>
      <p:sp>
        <p:nvSpPr>
          <p:cNvPr id="58" name="object 58"/>
          <p:cNvSpPr txBox="1"/>
          <p:nvPr/>
        </p:nvSpPr>
        <p:spPr>
          <a:xfrm>
            <a:off x="1053532" y="5584811"/>
            <a:ext cx="3004820" cy="98425"/>
          </a:xfrm>
          <a:prstGeom prst="rect">
            <a:avLst/>
          </a:prstGeom>
        </p:spPr>
        <p:txBody>
          <a:bodyPr vert="horz" wrap="square" lIns="0" tIns="15875" rIns="0" bIns="0" rtlCol="0">
            <a:spAutoFit/>
          </a:bodyPr>
          <a:lstStyle/>
          <a:p>
            <a:pPr marL="12700">
              <a:lnSpc>
                <a:spcPct val="100000"/>
              </a:lnSpc>
              <a:spcBef>
                <a:spcPts val="125"/>
              </a:spcBef>
            </a:pPr>
            <a:r>
              <a:rPr sz="450" b="1" spc="10" dirty="0">
                <a:latin typeface="Calibri"/>
                <a:cs typeface="Calibri"/>
              </a:rPr>
              <a:t>This</a:t>
            </a:r>
            <a:r>
              <a:rPr sz="450" b="1" spc="25" dirty="0">
                <a:latin typeface="Calibri"/>
                <a:cs typeface="Calibri"/>
              </a:rPr>
              <a:t> </a:t>
            </a:r>
            <a:r>
              <a:rPr sz="450" b="1" spc="10" dirty="0">
                <a:latin typeface="Calibri"/>
                <a:cs typeface="Calibri"/>
              </a:rPr>
              <a:t>table</a:t>
            </a:r>
            <a:r>
              <a:rPr sz="450" b="1" spc="25" dirty="0">
                <a:latin typeface="Calibri"/>
                <a:cs typeface="Calibri"/>
              </a:rPr>
              <a:t> </a:t>
            </a:r>
            <a:r>
              <a:rPr sz="450" b="1" spc="10" dirty="0">
                <a:latin typeface="Calibri"/>
                <a:cs typeface="Calibri"/>
              </a:rPr>
              <a:t>represents</a:t>
            </a:r>
            <a:r>
              <a:rPr sz="450" b="1" spc="25" dirty="0">
                <a:latin typeface="Calibri"/>
                <a:cs typeface="Calibri"/>
              </a:rPr>
              <a:t> </a:t>
            </a:r>
            <a:r>
              <a:rPr sz="450" b="1" spc="10" dirty="0">
                <a:latin typeface="Calibri"/>
                <a:cs typeface="Calibri"/>
              </a:rPr>
              <a:t>the</a:t>
            </a:r>
            <a:r>
              <a:rPr sz="450" b="1" spc="25" dirty="0">
                <a:latin typeface="Calibri"/>
                <a:cs typeface="Calibri"/>
              </a:rPr>
              <a:t> </a:t>
            </a:r>
            <a:r>
              <a:rPr sz="450" b="1" spc="10" dirty="0">
                <a:latin typeface="Calibri"/>
                <a:cs typeface="Calibri"/>
              </a:rPr>
              <a:t>top</a:t>
            </a:r>
            <a:r>
              <a:rPr sz="450" b="1" spc="5" dirty="0">
                <a:latin typeface="Calibri"/>
                <a:cs typeface="Calibri"/>
              </a:rPr>
              <a:t> </a:t>
            </a:r>
            <a:r>
              <a:rPr sz="450" b="1" spc="10" dirty="0">
                <a:latin typeface="Calibri"/>
                <a:cs typeface="Calibri"/>
              </a:rPr>
              <a:t>national</a:t>
            </a:r>
            <a:r>
              <a:rPr sz="450" b="1" spc="30" dirty="0">
                <a:latin typeface="Calibri"/>
                <a:cs typeface="Calibri"/>
              </a:rPr>
              <a:t> </a:t>
            </a:r>
            <a:r>
              <a:rPr sz="450" b="1" spc="10" dirty="0">
                <a:latin typeface="Calibri"/>
                <a:cs typeface="Calibri"/>
              </a:rPr>
              <a:t>stock numbers</a:t>
            </a:r>
            <a:r>
              <a:rPr sz="450" b="1" spc="25" dirty="0">
                <a:latin typeface="Calibri"/>
                <a:cs typeface="Calibri"/>
              </a:rPr>
              <a:t> </a:t>
            </a:r>
            <a:r>
              <a:rPr sz="450" b="1" spc="10" dirty="0">
                <a:latin typeface="Calibri"/>
                <a:cs typeface="Calibri"/>
              </a:rPr>
              <a:t>associated with</a:t>
            </a:r>
            <a:r>
              <a:rPr sz="450" b="1" spc="5" dirty="0">
                <a:latin typeface="Calibri"/>
                <a:cs typeface="Calibri"/>
              </a:rPr>
              <a:t> </a:t>
            </a:r>
            <a:r>
              <a:rPr sz="450" b="1" spc="10" dirty="0">
                <a:latin typeface="Calibri"/>
                <a:cs typeface="Calibri"/>
              </a:rPr>
              <a:t>the</a:t>
            </a:r>
            <a:r>
              <a:rPr sz="450" b="1" spc="30" dirty="0">
                <a:latin typeface="Calibri"/>
                <a:cs typeface="Calibri"/>
              </a:rPr>
              <a:t> </a:t>
            </a:r>
            <a:r>
              <a:rPr sz="450" b="1" spc="10" dirty="0">
                <a:latin typeface="Calibri"/>
                <a:cs typeface="Calibri"/>
              </a:rPr>
              <a:t>actions</a:t>
            </a:r>
            <a:r>
              <a:rPr sz="450" b="1" spc="25" dirty="0">
                <a:latin typeface="Calibri"/>
                <a:cs typeface="Calibri"/>
              </a:rPr>
              <a:t> </a:t>
            </a:r>
            <a:r>
              <a:rPr sz="450" b="1" spc="10" dirty="0">
                <a:latin typeface="Calibri"/>
                <a:cs typeface="Calibri"/>
              </a:rPr>
              <a:t>initiated</a:t>
            </a:r>
            <a:r>
              <a:rPr sz="450" b="1" spc="5" dirty="0">
                <a:latin typeface="Calibri"/>
                <a:cs typeface="Calibri"/>
              </a:rPr>
              <a:t> </a:t>
            </a:r>
            <a:r>
              <a:rPr sz="450" b="1" spc="10" dirty="0">
                <a:latin typeface="Calibri"/>
                <a:cs typeface="Calibri"/>
              </a:rPr>
              <a:t>during</a:t>
            </a:r>
            <a:r>
              <a:rPr sz="450" b="1" spc="15" dirty="0">
                <a:latin typeface="Calibri"/>
                <a:cs typeface="Calibri"/>
              </a:rPr>
              <a:t> </a:t>
            </a:r>
            <a:r>
              <a:rPr sz="450" b="1" spc="10" dirty="0">
                <a:latin typeface="Calibri"/>
                <a:cs typeface="Calibri"/>
              </a:rPr>
              <a:t>the</a:t>
            </a:r>
            <a:r>
              <a:rPr sz="450" b="1" spc="25" dirty="0">
                <a:latin typeface="Calibri"/>
                <a:cs typeface="Calibri"/>
              </a:rPr>
              <a:t> </a:t>
            </a:r>
            <a:r>
              <a:rPr sz="450" b="1" spc="10" dirty="0">
                <a:latin typeface="Calibri"/>
                <a:cs typeface="Calibri"/>
              </a:rPr>
              <a:t>reporting</a:t>
            </a:r>
            <a:r>
              <a:rPr sz="450" b="1" spc="15" dirty="0">
                <a:latin typeface="Calibri"/>
                <a:cs typeface="Calibri"/>
              </a:rPr>
              <a:t> </a:t>
            </a:r>
            <a:r>
              <a:rPr sz="450" b="1" spc="-10" dirty="0">
                <a:latin typeface="Calibri"/>
                <a:cs typeface="Calibri"/>
              </a:rPr>
              <a:t>period.</a:t>
            </a:r>
            <a:endParaRPr sz="450">
              <a:latin typeface="Calibri"/>
              <a:cs typeface="Calibri"/>
            </a:endParaRPr>
          </a:p>
        </p:txBody>
      </p:sp>
      <p:grpSp>
        <p:nvGrpSpPr>
          <p:cNvPr id="59" name="object 59"/>
          <p:cNvGrpSpPr/>
          <p:nvPr/>
        </p:nvGrpSpPr>
        <p:grpSpPr>
          <a:xfrm>
            <a:off x="163357" y="2179907"/>
            <a:ext cx="4613910" cy="4679950"/>
            <a:chOff x="163357" y="2179907"/>
            <a:chExt cx="4613910" cy="4679950"/>
          </a:xfrm>
        </p:grpSpPr>
        <p:sp>
          <p:nvSpPr>
            <p:cNvPr id="60" name="object 60"/>
            <p:cNvSpPr/>
            <p:nvPr/>
          </p:nvSpPr>
          <p:spPr>
            <a:xfrm>
              <a:off x="1285593" y="2186283"/>
              <a:ext cx="0" cy="60960"/>
            </a:xfrm>
            <a:custGeom>
              <a:avLst/>
              <a:gdLst/>
              <a:ahLst/>
              <a:cxnLst/>
              <a:rect l="l" t="t" r="r" b="b"/>
              <a:pathLst>
                <a:path h="60960">
                  <a:moveTo>
                    <a:pt x="0" y="0"/>
                  </a:moveTo>
                  <a:lnTo>
                    <a:pt x="0" y="60403"/>
                  </a:lnTo>
                </a:path>
              </a:pathLst>
            </a:custGeom>
            <a:ln w="3175">
              <a:solidFill>
                <a:srgbClr val="000000"/>
              </a:solidFill>
            </a:ln>
          </p:spPr>
          <p:txBody>
            <a:bodyPr wrap="square" lIns="0" tIns="0" rIns="0" bIns="0" rtlCol="0"/>
            <a:lstStyle/>
            <a:p>
              <a:endParaRPr/>
            </a:p>
          </p:txBody>
        </p:sp>
        <p:sp>
          <p:nvSpPr>
            <p:cNvPr id="61" name="object 61"/>
            <p:cNvSpPr/>
            <p:nvPr/>
          </p:nvSpPr>
          <p:spPr>
            <a:xfrm>
              <a:off x="163347" y="2179929"/>
              <a:ext cx="1125855" cy="521970"/>
            </a:xfrm>
            <a:custGeom>
              <a:avLst/>
              <a:gdLst/>
              <a:ahLst/>
              <a:cxnLst/>
              <a:rect l="l" t="t" r="r" b="b"/>
              <a:pathLst>
                <a:path w="1125855" h="521969">
                  <a:moveTo>
                    <a:pt x="3175" y="0"/>
                  </a:moveTo>
                  <a:lnTo>
                    <a:pt x="0" y="0"/>
                  </a:lnTo>
                  <a:lnTo>
                    <a:pt x="0" y="521385"/>
                  </a:lnTo>
                  <a:lnTo>
                    <a:pt x="3175" y="521385"/>
                  </a:lnTo>
                  <a:lnTo>
                    <a:pt x="3175" y="0"/>
                  </a:lnTo>
                  <a:close/>
                </a:path>
                <a:path w="1125855" h="521969">
                  <a:moveTo>
                    <a:pt x="1125423" y="6362"/>
                  </a:moveTo>
                  <a:lnTo>
                    <a:pt x="1122235" y="6362"/>
                  </a:lnTo>
                  <a:lnTo>
                    <a:pt x="1122235" y="66763"/>
                  </a:lnTo>
                  <a:lnTo>
                    <a:pt x="1125423" y="66763"/>
                  </a:lnTo>
                  <a:lnTo>
                    <a:pt x="1125423" y="6362"/>
                  </a:lnTo>
                  <a:close/>
                </a:path>
              </a:pathLst>
            </a:custGeom>
            <a:solidFill>
              <a:srgbClr val="000000"/>
            </a:solidFill>
          </p:spPr>
          <p:txBody>
            <a:bodyPr wrap="square" lIns="0" tIns="0" rIns="0" bIns="0" rtlCol="0"/>
            <a:lstStyle/>
            <a:p>
              <a:endParaRPr/>
            </a:p>
          </p:txBody>
        </p:sp>
        <p:sp>
          <p:nvSpPr>
            <p:cNvPr id="62" name="object 62"/>
            <p:cNvSpPr/>
            <p:nvPr/>
          </p:nvSpPr>
          <p:spPr>
            <a:xfrm>
              <a:off x="1285593" y="2253044"/>
              <a:ext cx="0" cy="441959"/>
            </a:xfrm>
            <a:custGeom>
              <a:avLst/>
              <a:gdLst/>
              <a:ahLst/>
              <a:cxnLst/>
              <a:rect l="l" t="t" r="r" b="b"/>
              <a:pathLst>
                <a:path h="441960">
                  <a:moveTo>
                    <a:pt x="0" y="0"/>
                  </a:moveTo>
                  <a:lnTo>
                    <a:pt x="0" y="441901"/>
                  </a:lnTo>
                </a:path>
              </a:pathLst>
            </a:custGeom>
            <a:ln w="3175">
              <a:solidFill>
                <a:srgbClr val="000000"/>
              </a:solidFill>
            </a:ln>
          </p:spPr>
          <p:txBody>
            <a:bodyPr wrap="square" lIns="0" tIns="0" rIns="0" bIns="0" rtlCol="0"/>
            <a:lstStyle/>
            <a:p>
              <a:endParaRPr/>
            </a:p>
          </p:txBody>
        </p:sp>
        <p:sp>
          <p:nvSpPr>
            <p:cNvPr id="63" name="object 63"/>
            <p:cNvSpPr/>
            <p:nvPr/>
          </p:nvSpPr>
          <p:spPr>
            <a:xfrm>
              <a:off x="163347" y="2186279"/>
              <a:ext cx="1907539" cy="1666239"/>
            </a:xfrm>
            <a:custGeom>
              <a:avLst/>
              <a:gdLst/>
              <a:ahLst/>
              <a:cxnLst/>
              <a:rect l="l" t="t" r="r" b="b"/>
              <a:pathLst>
                <a:path w="1907539" h="1666239">
                  <a:moveTo>
                    <a:pt x="3175" y="953744"/>
                  </a:moveTo>
                  <a:lnTo>
                    <a:pt x="0" y="953744"/>
                  </a:lnTo>
                  <a:lnTo>
                    <a:pt x="0" y="1665884"/>
                  </a:lnTo>
                  <a:lnTo>
                    <a:pt x="3175" y="1665884"/>
                  </a:lnTo>
                  <a:lnTo>
                    <a:pt x="3175" y="953744"/>
                  </a:lnTo>
                  <a:close/>
                </a:path>
                <a:path w="1907539" h="1666239">
                  <a:moveTo>
                    <a:pt x="1125423" y="66776"/>
                  </a:moveTo>
                  <a:lnTo>
                    <a:pt x="1122235" y="66776"/>
                  </a:lnTo>
                  <a:lnTo>
                    <a:pt x="1122235" y="508673"/>
                  </a:lnTo>
                  <a:lnTo>
                    <a:pt x="1125423" y="508673"/>
                  </a:lnTo>
                  <a:lnTo>
                    <a:pt x="1125423" y="66776"/>
                  </a:lnTo>
                  <a:close/>
                </a:path>
                <a:path w="1907539" h="1666239">
                  <a:moveTo>
                    <a:pt x="1907489" y="0"/>
                  </a:moveTo>
                  <a:lnTo>
                    <a:pt x="1901126" y="0"/>
                  </a:lnTo>
                  <a:lnTo>
                    <a:pt x="1901126" y="515023"/>
                  </a:lnTo>
                  <a:lnTo>
                    <a:pt x="1907489" y="515023"/>
                  </a:lnTo>
                  <a:lnTo>
                    <a:pt x="1907489" y="0"/>
                  </a:lnTo>
                  <a:close/>
                </a:path>
              </a:pathLst>
            </a:custGeom>
            <a:solidFill>
              <a:srgbClr val="000000"/>
            </a:solidFill>
          </p:spPr>
          <p:txBody>
            <a:bodyPr wrap="square" lIns="0" tIns="0" rIns="0" bIns="0" rtlCol="0"/>
            <a:lstStyle/>
            <a:p>
              <a:endParaRPr/>
            </a:p>
          </p:txBody>
        </p:sp>
        <p:sp>
          <p:nvSpPr>
            <p:cNvPr id="64" name="object 64"/>
            <p:cNvSpPr/>
            <p:nvPr/>
          </p:nvSpPr>
          <p:spPr>
            <a:xfrm>
              <a:off x="1285593" y="4233648"/>
              <a:ext cx="0" cy="60960"/>
            </a:xfrm>
            <a:custGeom>
              <a:avLst/>
              <a:gdLst/>
              <a:ahLst/>
              <a:cxnLst/>
              <a:rect l="l" t="t" r="r" b="b"/>
              <a:pathLst>
                <a:path h="60960">
                  <a:moveTo>
                    <a:pt x="0" y="0"/>
                  </a:moveTo>
                  <a:lnTo>
                    <a:pt x="0" y="60403"/>
                  </a:lnTo>
                </a:path>
              </a:pathLst>
            </a:custGeom>
            <a:ln w="3175">
              <a:solidFill>
                <a:srgbClr val="000000"/>
              </a:solidFill>
            </a:ln>
          </p:spPr>
          <p:txBody>
            <a:bodyPr wrap="square" lIns="0" tIns="0" rIns="0" bIns="0" rtlCol="0"/>
            <a:lstStyle/>
            <a:p>
              <a:endParaRPr/>
            </a:p>
          </p:txBody>
        </p:sp>
        <p:sp>
          <p:nvSpPr>
            <p:cNvPr id="65" name="object 65"/>
            <p:cNvSpPr/>
            <p:nvPr/>
          </p:nvSpPr>
          <p:spPr>
            <a:xfrm>
              <a:off x="163347" y="4227296"/>
              <a:ext cx="1125855" cy="712470"/>
            </a:xfrm>
            <a:custGeom>
              <a:avLst/>
              <a:gdLst/>
              <a:ahLst/>
              <a:cxnLst/>
              <a:rect l="l" t="t" r="r" b="b"/>
              <a:pathLst>
                <a:path w="1125855" h="712470">
                  <a:moveTo>
                    <a:pt x="3175" y="0"/>
                  </a:moveTo>
                  <a:lnTo>
                    <a:pt x="0" y="0"/>
                  </a:lnTo>
                  <a:lnTo>
                    <a:pt x="0" y="712127"/>
                  </a:lnTo>
                  <a:lnTo>
                    <a:pt x="3175" y="712127"/>
                  </a:lnTo>
                  <a:lnTo>
                    <a:pt x="3175" y="0"/>
                  </a:lnTo>
                  <a:close/>
                </a:path>
                <a:path w="1125855" h="712470">
                  <a:moveTo>
                    <a:pt x="1125423" y="6362"/>
                  </a:moveTo>
                  <a:lnTo>
                    <a:pt x="1122235" y="6362"/>
                  </a:lnTo>
                  <a:lnTo>
                    <a:pt x="1122235" y="66763"/>
                  </a:lnTo>
                  <a:lnTo>
                    <a:pt x="1125423" y="66763"/>
                  </a:lnTo>
                  <a:lnTo>
                    <a:pt x="1125423" y="6362"/>
                  </a:lnTo>
                  <a:close/>
                </a:path>
              </a:pathLst>
            </a:custGeom>
            <a:solidFill>
              <a:srgbClr val="000000"/>
            </a:solidFill>
          </p:spPr>
          <p:txBody>
            <a:bodyPr wrap="square" lIns="0" tIns="0" rIns="0" bIns="0" rtlCol="0"/>
            <a:lstStyle/>
            <a:p>
              <a:endParaRPr/>
            </a:p>
          </p:txBody>
        </p:sp>
        <p:sp>
          <p:nvSpPr>
            <p:cNvPr id="66" name="object 66"/>
            <p:cNvSpPr/>
            <p:nvPr/>
          </p:nvSpPr>
          <p:spPr>
            <a:xfrm>
              <a:off x="1285593" y="4300409"/>
              <a:ext cx="0" cy="633095"/>
            </a:xfrm>
            <a:custGeom>
              <a:avLst/>
              <a:gdLst/>
              <a:ahLst/>
              <a:cxnLst/>
              <a:rect l="l" t="t" r="r" b="b"/>
              <a:pathLst>
                <a:path h="633095">
                  <a:moveTo>
                    <a:pt x="0" y="0"/>
                  </a:moveTo>
                  <a:lnTo>
                    <a:pt x="0" y="632650"/>
                  </a:lnTo>
                </a:path>
              </a:pathLst>
            </a:custGeom>
            <a:ln w="3175">
              <a:solidFill>
                <a:srgbClr val="000000"/>
              </a:solidFill>
            </a:ln>
          </p:spPr>
          <p:txBody>
            <a:bodyPr wrap="square" lIns="0" tIns="0" rIns="0" bIns="0" rtlCol="0"/>
            <a:lstStyle/>
            <a:p>
              <a:endParaRPr/>
            </a:p>
          </p:txBody>
        </p:sp>
        <p:sp>
          <p:nvSpPr>
            <p:cNvPr id="67" name="object 67"/>
            <p:cNvSpPr/>
            <p:nvPr/>
          </p:nvSpPr>
          <p:spPr>
            <a:xfrm>
              <a:off x="163347" y="2179916"/>
              <a:ext cx="3643629" cy="4679950"/>
            </a:xfrm>
            <a:custGeom>
              <a:avLst/>
              <a:gdLst/>
              <a:ahLst/>
              <a:cxnLst/>
              <a:rect l="l" t="t" r="r" b="b"/>
              <a:pathLst>
                <a:path w="3643629" h="4679950">
                  <a:moveTo>
                    <a:pt x="3175" y="4673346"/>
                  </a:moveTo>
                  <a:lnTo>
                    <a:pt x="0" y="4673346"/>
                  </a:lnTo>
                  <a:lnTo>
                    <a:pt x="0" y="4679721"/>
                  </a:lnTo>
                  <a:lnTo>
                    <a:pt x="3175" y="4679721"/>
                  </a:lnTo>
                  <a:lnTo>
                    <a:pt x="3175" y="4673346"/>
                  </a:lnTo>
                  <a:close/>
                </a:path>
                <a:path w="3643629" h="4679950">
                  <a:moveTo>
                    <a:pt x="3175" y="3516134"/>
                  </a:moveTo>
                  <a:lnTo>
                    <a:pt x="0" y="3516134"/>
                  </a:lnTo>
                  <a:lnTo>
                    <a:pt x="0" y="4234624"/>
                  </a:lnTo>
                  <a:lnTo>
                    <a:pt x="3175" y="4234624"/>
                  </a:lnTo>
                  <a:lnTo>
                    <a:pt x="3175" y="3516134"/>
                  </a:lnTo>
                  <a:close/>
                </a:path>
                <a:path w="3643629" h="4679950">
                  <a:moveTo>
                    <a:pt x="1125423" y="4679708"/>
                  </a:moveTo>
                  <a:lnTo>
                    <a:pt x="1122235" y="4679708"/>
                  </a:lnTo>
                  <a:lnTo>
                    <a:pt x="1125423" y="4679721"/>
                  </a:lnTo>
                  <a:close/>
                </a:path>
                <a:path w="3643629" h="4679950">
                  <a:moveTo>
                    <a:pt x="1125423" y="2120493"/>
                  </a:moveTo>
                  <a:lnTo>
                    <a:pt x="1122235" y="2120493"/>
                  </a:lnTo>
                  <a:lnTo>
                    <a:pt x="1122235" y="2753144"/>
                  </a:lnTo>
                  <a:lnTo>
                    <a:pt x="1125423" y="2753144"/>
                  </a:lnTo>
                  <a:lnTo>
                    <a:pt x="1125423" y="2120493"/>
                  </a:lnTo>
                  <a:close/>
                </a:path>
                <a:path w="3643629" h="4679950">
                  <a:moveTo>
                    <a:pt x="1907489" y="4679708"/>
                  </a:moveTo>
                  <a:lnTo>
                    <a:pt x="1901126" y="4679708"/>
                  </a:lnTo>
                  <a:lnTo>
                    <a:pt x="1907489" y="4679721"/>
                  </a:lnTo>
                  <a:close/>
                </a:path>
                <a:path w="3643629" h="4679950">
                  <a:moveTo>
                    <a:pt x="1907489" y="2053742"/>
                  </a:moveTo>
                  <a:lnTo>
                    <a:pt x="1901126" y="2053742"/>
                  </a:lnTo>
                  <a:lnTo>
                    <a:pt x="1901126" y="2759506"/>
                  </a:lnTo>
                  <a:lnTo>
                    <a:pt x="1907489" y="2759506"/>
                  </a:lnTo>
                  <a:lnTo>
                    <a:pt x="1907489" y="2053742"/>
                  </a:lnTo>
                  <a:close/>
                </a:path>
                <a:path w="3643629" h="4679950">
                  <a:moveTo>
                    <a:pt x="1907489" y="66751"/>
                  </a:moveTo>
                  <a:lnTo>
                    <a:pt x="3175" y="66751"/>
                  </a:lnTo>
                  <a:lnTo>
                    <a:pt x="3175" y="73113"/>
                  </a:lnTo>
                  <a:lnTo>
                    <a:pt x="1907489" y="73113"/>
                  </a:lnTo>
                  <a:lnTo>
                    <a:pt x="1907489" y="66751"/>
                  </a:lnTo>
                  <a:close/>
                </a:path>
                <a:path w="3643629" h="4679950">
                  <a:moveTo>
                    <a:pt x="1907489" y="0"/>
                  </a:moveTo>
                  <a:lnTo>
                    <a:pt x="3175" y="0"/>
                  </a:lnTo>
                  <a:lnTo>
                    <a:pt x="3175" y="6350"/>
                  </a:lnTo>
                  <a:lnTo>
                    <a:pt x="1907489" y="6350"/>
                  </a:lnTo>
                  <a:lnTo>
                    <a:pt x="1907489" y="0"/>
                  </a:lnTo>
                  <a:close/>
                </a:path>
                <a:path w="3643629" h="4679950">
                  <a:moveTo>
                    <a:pt x="3048812" y="966470"/>
                  </a:moveTo>
                  <a:lnTo>
                    <a:pt x="3042450" y="966470"/>
                  </a:lnTo>
                  <a:lnTo>
                    <a:pt x="3042450" y="1672234"/>
                  </a:lnTo>
                  <a:lnTo>
                    <a:pt x="3048812" y="1672234"/>
                  </a:lnTo>
                  <a:lnTo>
                    <a:pt x="3048812" y="966470"/>
                  </a:lnTo>
                  <a:close/>
                </a:path>
                <a:path w="3643629" h="4679950">
                  <a:moveTo>
                    <a:pt x="3643299" y="3522497"/>
                  </a:moveTo>
                  <a:lnTo>
                    <a:pt x="3636949" y="3522497"/>
                  </a:lnTo>
                  <a:lnTo>
                    <a:pt x="3636949" y="4234624"/>
                  </a:lnTo>
                  <a:lnTo>
                    <a:pt x="3643299" y="4234624"/>
                  </a:lnTo>
                  <a:lnTo>
                    <a:pt x="3643299" y="3522497"/>
                  </a:lnTo>
                  <a:close/>
                </a:path>
              </a:pathLst>
            </a:custGeom>
            <a:solidFill>
              <a:srgbClr val="000000"/>
            </a:solidFill>
          </p:spPr>
          <p:txBody>
            <a:bodyPr wrap="square" lIns="0" tIns="0" rIns="0" bIns="0" rtlCol="0"/>
            <a:lstStyle/>
            <a:p>
              <a:endParaRPr/>
            </a:p>
          </p:txBody>
        </p:sp>
        <p:sp>
          <p:nvSpPr>
            <p:cNvPr id="68" name="object 68"/>
            <p:cNvSpPr/>
            <p:nvPr/>
          </p:nvSpPr>
          <p:spPr>
            <a:xfrm>
              <a:off x="166533" y="2313429"/>
              <a:ext cx="1898014" cy="0"/>
            </a:xfrm>
            <a:custGeom>
              <a:avLst/>
              <a:gdLst/>
              <a:ahLst/>
              <a:cxnLst/>
              <a:rect l="l" t="t" r="r" b="b"/>
              <a:pathLst>
                <a:path w="1898014">
                  <a:moveTo>
                    <a:pt x="0" y="0"/>
                  </a:moveTo>
                  <a:lnTo>
                    <a:pt x="1897951" y="0"/>
                  </a:lnTo>
                </a:path>
              </a:pathLst>
            </a:custGeom>
            <a:ln w="3175">
              <a:solidFill>
                <a:srgbClr val="000000"/>
              </a:solidFill>
            </a:ln>
          </p:spPr>
          <p:txBody>
            <a:bodyPr wrap="square" lIns="0" tIns="0" rIns="0" bIns="0" rtlCol="0"/>
            <a:lstStyle/>
            <a:p>
              <a:endParaRPr/>
            </a:p>
          </p:txBody>
        </p:sp>
        <p:sp>
          <p:nvSpPr>
            <p:cNvPr id="69" name="object 69"/>
            <p:cNvSpPr/>
            <p:nvPr/>
          </p:nvSpPr>
          <p:spPr>
            <a:xfrm>
              <a:off x="166533" y="2313430"/>
              <a:ext cx="1898014" cy="3175"/>
            </a:xfrm>
            <a:custGeom>
              <a:avLst/>
              <a:gdLst/>
              <a:ahLst/>
              <a:cxnLst/>
              <a:rect l="l" t="t" r="r" b="b"/>
              <a:pathLst>
                <a:path w="1898014" h="3175">
                  <a:moveTo>
                    <a:pt x="1897955" y="3179"/>
                  </a:moveTo>
                  <a:lnTo>
                    <a:pt x="0" y="3179"/>
                  </a:lnTo>
                  <a:lnTo>
                    <a:pt x="0" y="0"/>
                  </a:lnTo>
                  <a:lnTo>
                    <a:pt x="1897955" y="0"/>
                  </a:lnTo>
                  <a:lnTo>
                    <a:pt x="1897955" y="3179"/>
                  </a:lnTo>
                  <a:close/>
                </a:path>
              </a:pathLst>
            </a:custGeom>
            <a:solidFill>
              <a:srgbClr val="000000"/>
            </a:solidFill>
          </p:spPr>
          <p:txBody>
            <a:bodyPr wrap="square" lIns="0" tIns="0" rIns="0" bIns="0" rtlCol="0"/>
            <a:lstStyle/>
            <a:p>
              <a:endParaRPr/>
            </a:p>
          </p:txBody>
        </p:sp>
        <p:sp>
          <p:nvSpPr>
            <p:cNvPr id="70" name="object 70"/>
            <p:cNvSpPr/>
            <p:nvPr/>
          </p:nvSpPr>
          <p:spPr>
            <a:xfrm>
              <a:off x="166533" y="2377011"/>
              <a:ext cx="1898014" cy="0"/>
            </a:xfrm>
            <a:custGeom>
              <a:avLst/>
              <a:gdLst/>
              <a:ahLst/>
              <a:cxnLst/>
              <a:rect l="l" t="t" r="r" b="b"/>
              <a:pathLst>
                <a:path w="1898014">
                  <a:moveTo>
                    <a:pt x="0" y="0"/>
                  </a:moveTo>
                  <a:lnTo>
                    <a:pt x="1897951" y="0"/>
                  </a:lnTo>
                </a:path>
              </a:pathLst>
            </a:custGeom>
            <a:ln w="3175">
              <a:solidFill>
                <a:srgbClr val="000000"/>
              </a:solidFill>
            </a:ln>
          </p:spPr>
          <p:txBody>
            <a:bodyPr wrap="square" lIns="0" tIns="0" rIns="0" bIns="0" rtlCol="0"/>
            <a:lstStyle/>
            <a:p>
              <a:endParaRPr/>
            </a:p>
          </p:txBody>
        </p:sp>
        <p:sp>
          <p:nvSpPr>
            <p:cNvPr id="71" name="object 71"/>
            <p:cNvSpPr/>
            <p:nvPr/>
          </p:nvSpPr>
          <p:spPr>
            <a:xfrm>
              <a:off x="166533" y="2377012"/>
              <a:ext cx="1898014" cy="3175"/>
            </a:xfrm>
            <a:custGeom>
              <a:avLst/>
              <a:gdLst/>
              <a:ahLst/>
              <a:cxnLst/>
              <a:rect l="l" t="t" r="r" b="b"/>
              <a:pathLst>
                <a:path w="1898014" h="3175">
                  <a:moveTo>
                    <a:pt x="1897955" y="3179"/>
                  </a:moveTo>
                  <a:lnTo>
                    <a:pt x="0" y="3179"/>
                  </a:lnTo>
                  <a:lnTo>
                    <a:pt x="0" y="0"/>
                  </a:lnTo>
                  <a:lnTo>
                    <a:pt x="1897955" y="0"/>
                  </a:lnTo>
                  <a:lnTo>
                    <a:pt x="1897955" y="3179"/>
                  </a:lnTo>
                  <a:close/>
                </a:path>
              </a:pathLst>
            </a:custGeom>
            <a:solidFill>
              <a:srgbClr val="000000"/>
            </a:solidFill>
          </p:spPr>
          <p:txBody>
            <a:bodyPr wrap="square" lIns="0" tIns="0" rIns="0" bIns="0" rtlCol="0"/>
            <a:lstStyle/>
            <a:p>
              <a:endParaRPr/>
            </a:p>
          </p:txBody>
        </p:sp>
        <p:sp>
          <p:nvSpPr>
            <p:cNvPr id="72" name="object 72"/>
            <p:cNvSpPr/>
            <p:nvPr/>
          </p:nvSpPr>
          <p:spPr>
            <a:xfrm>
              <a:off x="166533" y="2440594"/>
              <a:ext cx="1898014" cy="0"/>
            </a:xfrm>
            <a:custGeom>
              <a:avLst/>
              <a:gdLst/>
              <a:ahLst/>
              <a:cxnLst/>
              <a:rect l="l" t="t" r="r" b="b"/>
              <a:pathLst>
                <a:path w="1898014">
                  <a:moveTo>
                    <a:pt x="0" y="0"/>
                  </a:moveTo>
                  <a:lnTo>
                    <a:pt x="1897951" y="0"/>
                  </a:lnTo>
                </a:path>
              </a:pathLst>
            </a:custGeom>
            <a:ln w="3175">
              <a:solidFill>
                <a:srgbClr val="000000"/>
              </a:solidFill>
            </a:ln>
          </p:spPr>
          <p:txBody>
            <a:bodyPr wrap="square" lIns="0" tIns="0" rIns="0" bIns="0" rtlCol="0"/>
            <a:lstStyle/>
            <a:p>
              <a:endParaRPr/>
            </a:p>
          </p:txBody>
        </p:sp>
        <p:sp>
          <p:nvSpPr>
            <p:cNvPr id="73" name="object 73"/>
            <p:cNvSpPr/>
            <p:nvPr/>
          </p:nvSpPr>
          <p:spPr>
            <a:xfrm>
              <a:off x="166533" y="2440594"/>
              <a:ext cx="1898014" cy="3175"/>
            </a:xfrm>
            <a:custGeom>
              <a:avLst/>
              <a:gdLst/>
              <a:ahLst/>
              <a:cxnLst/>
              <a:rect l="l" t="t" r="r" b="b"/>
              <a:pathLst>
                <a:path w="1898014" h="3175">
                  <a:moveTo>
                    <a:pt x="1897955" y="3179"/>
                  </a:moveTo>
                  <a:lnTo>
                    <a:pt x="0" y="3179"/>
                  </a:lnTo>
                  <a:lnTo>
                    <a:pt x="0" y="0"/>
                  </a:lnTo>
                  <a:lnTo>
                    <a:pt x="1897955" y="0"/>
                  </a:lnTo>
                  <a:lnTo>
                    <a:pt x="1897955" y="3179"/>
                  </a:lnTo>
                  <a:close/>
                </a:path>
              </a:pathLst>
            </a:custGeom>
            <a:solidFill>
              <a:srgbClr val="000000"/>
            </a:solidFill>
          </p:spPr>
          <p:txBody>
            <a:bodyPr wrap="square" lIns="0" tIns="0" rIns="0" bIns="0" rtlCol="0"/>
            <a:lstStyle/>
            <a:p>
              <a:endParaRPr/>
            </a:p>
          </p:txBody>
        </p:sp>
        <p:sp>
          <p:nvSpPr>
            <p:cNvPr id="74" name="object 74"/>
            <p:cNvSpPr/>
            <p:nvPr/>
          </p:nvSpPr>
          <p:spPr>
            <a:xfrm>
              <a:off x="166533" y="2504176"/>
              <a:ext cx="1898014" cy="0"/>
            </a:xfrm>
            <a:custGeom>
              <a:avLst/>
              <a:gdLst/>
              <a:ahLst/>
              <a:cxnLst/>
              <a:rect l="l" t="t" r="r" b="b"/>
              <a:pathLst>
                <a:path w="1898014">
                  <a:moveTo>
                    <a:pt x="0" y="0"/>
                  </a:moveTo>
                  <a:lnTo>
                    <a:pt x="1897951" y="0"/>
                  </a:lnTo>
                </a:path>
              </a:pathLst>
            </a:custGeom>
            <a:ln w="3175">
              <a:solidFill>
                <a:srgbClr val="000000"/>
              </a:solidFill>
            </a:ln>
          </p:spPr>
          <p:txBody>
            <a:bodyPr wrap="square" lIns="0" tIns="0" rIns="0" bIns="0" rtlCol="0"/>
            <a:lstStyle/>
            <a:p>
              <a:endParaRPr/>
            </a:p>
          </p:txBody>
        </p:sp>
        <p:sp>
          <p:nvSpPr>
            <p:cNvPr id="75" name="object 75"/>
            <p:cNvSpPr/>
            <p:nvPr/>
          </p:nvSpPr>
          <p:spPr>
            <a:xfrm>
              <a:off x="166533" y="2504173"/>
              <a:ext cx="1898014" cy="3810"/>
            </a:xfrm>
            <a:custGeom>
              <a:avLst/>
              <a:gdLst/>
              <a:ahLst/>
              <a:cxnLst/>
              <a:rect l="l" t="t" r="r" b="b"/>
              <a:pathLst>
                <a:path w="1898014" h="3810">
                  <a:moveTo>
                    <a:pt x="1897955" y="3182"/>
                  </a:moveTo>
                  <a:lnTo>
                    <a:pt x="0" y="3182"/>
                  </a:lnTo>
                  <a:lnTo>
                    <a:pt x="0" y="0"/>
                  </a:lnTo>
                  <a:lnTo>
                    <a:pt x="1897955" y="0"/>
                  </a:lnTo>
                  <a:lnTo>
                    <a:pt x="1897955" y="3182"/>
                  </a:lnTo>
                  <a:close/>
                </a:path>
              </a:pathLst>
            </a:custGeom>
            <a:solidFill>
              <a:srgbClr val="000000"/>
            </a:solidFill>
          </p:spPr>
          <p:txBody>
            <a:bodyPr wrap="square" lIns="0" tIns="0" rIns="0" bIns="0" rtlCol="0"/>
            <a:lstStyle/>
            <a:p>
              <a:endParaRPr/>
            </a:p>
          </p:txBody>
        </p:sp>
        <p:sp>
          <p:nvSpPr>
            <p:cNvPr id="76" name="object 76"/>
            <p:cNvSpPr/>
            <p:nvPr/>
          </p:nvSpPr>
          <p:spPr>
            <a:xfrm>
              <a:off x="166533" y="2567758"/>
              <a:ext cx="1898014" cy="0"/>
            </a:xfrm>
            <a:custGeom>
              <a:avLst/>
              <a:gdLst/>
              <a:ahLst/>
              <a:cxnLst/>
              <a:rect l="l" t="t" r="r" b="b"/>
              <a:pathLst>
                <a:path w="1898014">
                  <a:moveTo>
                    <a:pt x="0" y="0"/>
                  </a:moveTo>
                  <a:lnTo>
                    <a:pt x="1897951" y="0"/>
                  </a:lnTo>
                </a:path>
              </a:pathLst>
            </a:custGeom>
            <a:ln w="3175">
              <a:solidFill>
                <a:srgbClr val="000000"/>
              </a:solidFill>
            </a:ln>
          </p:spPr>
          <p:txBody>
            <a:bodyPr wrap="square" lIns="0" tIns="0" rIns="0" bIns="0" rtlCol="0"/>
            <a:lstStyle/>
            <a:p>
              <a:endParaRPr/>
            </a:p>
          </p:txBody>
        </p:sp>
        <p:sp>
          <p:nvSpPr>
            <p:cNvPr id="77" name="object 77"/>
            <p:cNvSpPr/>
            <p:nvPr/>
          </p:nvSpPr>
          <p:spPr>
            <a:xfrm>
              <a:off x="166533" y="2567758"/>
              <a:ext cx="1898014" cy="3175"/>
            </a:xfrm>
            <a:custGeom>
              <a:avLst/>
              <a:gdLst/>
              <a:ahLst/>
              <a:cxnLst/>
              <a:rect l="l" t="t" r="r" b="b"/>
              <a:pathLst>
                <a:path w="1898014" h="3175">
                  <a:moveTo>
                    <a:pt x="1897955" y="3179"/>
                  </a:moveTo>
                  <a:lnTo>
                    <a:pt x="0" y="3179"/>
                  </a:lnTo>
                  <a:lnTo>
                    <a:pt x="0" y="0"/>
                  </a:lnTo>
                  <a:lnTo>
                    <a:pt x="1897955" y="0"/>
                  </a:lnTo>
                  <a:lnTo>
                    <a:pt x="1897955" y="3179"/>
                  </a:lnTo>
                  <a:close/>
                </a:path>
              </a:pathLst>
            </a:custGeom>
            <a:solidFill>
              <a:srgbClr val="000000"/>
            </a:solidFill>
          </p:spPr>
          <p:txBody>
            <a:bodyPr wrap="square" lIns="0" tIns="0" rIns="0" bIns="0" rtlCol="0"/>
            <a:lstStyle/>
            <a:p>
              <a:endParaRPr/>
            </a:p>
          </p:txBody>
        </p:sp>
        <p:sp>
          <p:nvSpPr>
            <p:cNvPr id="78" name="object 78"/>
            <p:cNvSpPr/>
            <p:nvPr/>
          </p:nvSpPr>
          <p:spPr>
            <a:xfrm>
              <a:off x="166533" y="2631340"/>
              <a:ext cx="1898014" cy="0"/>
            </a:xfrm>
            <a:custGeom>
              <a:avLst/>
              <a:gdLst/>
              <a:ahLst/>
              <a:cxnLst/>
              <a:rect l="l" t="t" r="r" b="b"/>
              <a:pathLst>
                <a:path w="1898014">
                  <a:moveTo>
                    <a:pt x="0" y="0"/>
                  </a:moveTo>
                  <a:lnTo>
                    <a:pt x="1897951" y="0"/>
                  </a:lnTo>
                </a:path>
              </a:pathLst>
            </a:custGeom>
            <a:ln w="3175">
              <a:solidFill>
                <a:srgbClr val="000000"/>
              </a:solidFill>
            </a:ln>
          </p:spPr>
          <p:txBody>
            <a:bodyPr wrap="square" lIns="0" tIns="0" rIns="0" bIns="0" rtlCol="0"/>
            <a:lstStyle/>
            <a:p>
              <a:endParaRPr/>
            </a:p>
          </p:txBody>
        </p:sp>
        <p:sp>
          <p:nvSpPr>
            <p:cNvPr id="79" name="object 79"/>
            <p:cNvSpPr/>
            <p:nvPr/>
          </p:nvSpPr>
          <p:spPr>
            <a:xfrm>
              <a:off x="166522" y="2631350"/>
              <a:ext cx="3046095" cy="582295"/>
            </a:xfrm>
            <a:custGeom>
              <a:avLst/>
              <a:gdLst/>
              <a:ahLst/>
              <a:cxnLst/>
              <a:rect l="l" t="t" r="r" b="b"/>
              <a:pathLst>
                <a:path w="3046095" h="582294">
                  <a:moveTo>
                    <a:pt x="1897964" y="0"/>
                  </a:moveTo>
                  <a:lnTo>
                    <a:pt x="0" y="0"/>
                  </a:lnTo>
                  <a:lnTo>
                    <a:pt x="0" y="3175"/>
                  </a:lnTo>
                  <a:lnTo>
                    <a:pt x="1897964" y="3175"/>
                  </a:lnTo>
                  <a:lnTo>
                    <a:pt x="1897964" y="0"/>
                  </a:lnTo>
                  <a:close/>
                </a:path>
                <a:path w="3046095" h="582294">
                  <a:moveTo>
                    <a:pt x="1904314" y="63576"/>
                  </a:moveTo>
                  <a:lnTo>
                    <a:pt x="0" y="63576"/>
                  </a:lnTo>
                  <a:lnTo>
                    <a:pt x="0" y="69938"/>
                  </a:lnTo>
                  <a:lnTo>
                    <a:pt x="1904314" y="69938"/>
                  </a:lnTo>
                  <a:lnTo>
                    <a:pt x="1904314" y="63576"/>
                  </a:lnTo>
                  <a:close/>
                </a:path>
                <a:path w="3046095" h="582294">
                  <a:moveTo>
                    <a:pt x="3045625" y="575424"/>
                  </a:moveTo>
                  <a:lnTo>
                    <a:pt x="0" y="575424"/>
                  </a:lnTo>
                  <a:lnTo>
                    <a:pt x="0" y="581774"/>
                  </a:lnTo>
                  <a:lnTo>
                    <a:pt x="3045625" y="581774"/>
                  </a:lnTo>
                  <a:lnTo>
                    <a:pt x="3045625" y="575424"/>
                  </a:lnTo>
                  <a:close/>
                </a:path>
                <a:path w="3046095" h="582294">
                  <a:moveTo>
                    <a:pt x="3045625" y="508660"/>
                  </a:moveTo>
                  <a:lnTo>
                    <a:pt x="0" y="508660"/>
                  </a:lnTo>
                  <a:lnTo>
                    <a:pt x="0" y="515023"/>
                  </a:lnTo>
                  <a:lnTo>
                    <a:pt x="3045625" y="515023"/>
                  </a:lnTo>
                  <a:lnTo>
                    <a:pt x="3045625" y="508660"/>
                  </a:lnTo>
                  <a:close/>
                </a:path>
              </a:pathLst>
            </a:custGeom>
            <a:solidFill>
              <a:srgbClr val="000000"/>
            </a:solidFill>
          </p:spPr>
          <p:txBody>
            <a:bodyPr wrap="square" lIns="0" tIns="0" rIns="0" bIns="0" rtlCol="0"/>
            <a:lstStyle/>
            <a:p>
              <a:endParaRPr/>
            </a:p>
          </p:txBody>
        </p:sp>
        <p:sp>
          <p:nvSpPr>
            <p:cNvPr id="80" name="object 80"/>
            <p:cNvSpPr/>
            <p:nvPr/>
          </p:nvSpPr>
          <p:spPr>
            <a:xfrm>
              <a:off x="166533" y="3273526"/>
              <a:ext cx="3039745" cy="0"/>
            </a:xfrm>
            <a:custGeom>
              <a:avLst/>
              <a:gdLst/>
              <a:ahLst/>
              <a:cxnLst/>
              <a:rect l="l" t="t" r="r" b="b"/>
              <a:pathLst>
                <a:path w="3039745">
                  <a:moveTo>
                    <a:pt x="0" y="0"/>
                  </a:moveTo>
                  <a:lnTo>
                    <a:pt x="3039266" y="0"/>
                  </a:lnTo>
                </a:path>
              </a:pathLst>
            </a:custGeom>
            <a:ln w="3175">
              <a:solidFill>
                <a:srgbClr val="000000"/>
              </a:solidFill>
            </a:ln>
          </p:spPr>
          <p:txBody>
            <a:bodyPr wrap="square" lIns="0" tIns="0" rIns="0" bIns="0" rtlCol="0"/>
            <a:lstStyle/>
            <a:p>
              <a:endParaRPr/>
            </a:p>
          </p:txBody>
        </p:sp>
        <p:sp>
          <p:nvSpPr>
            <p:cNvPr id="81" name="object 81"/>
            <p:cNvSpPr/>
            <p:nvPr/>
          </p:nvSpPr>
          <p:spPr>
            <a:xfrm>
              <a:off x="166533" y="3273524"/>
              <a:ext cx="3039745" cy="3175"/>
            </a:xfrm>
            <a:custGeom>
              <a:avLst/>
              <a:gdLst/>
              <a:ahLst/>
              <a:cxnLst/>
              <a:rect l="l" t="t" r="r" b="b"/>
              <a:pathLst>
                <a:path w="3039745" h="3175">
                  <a:moveTo>
                    <a:pt x="3039266" y="3179"/>
                  </a:moveTo>
                  <a:lnTo>
                    <a:pt x="0" y="3179"/>
                  </a:lnTo>
                  <a:lnTo>
                    <a:pt x="0" y="0"/>
                  </a:lnTo>
                  <a:lnTo>
                    <a:pt x="3039266" y="0"/>
                  </a:lnTo>
                  <a:lnTo>
                    <a:pt x="3039266" y="3179"/>
                  </a:lnTo>
                  <a:close/>
                </a:path>
              </a:pathLst>
            </a:custGeom>
            <a:solidFill>
              <a:srgbClr val="000000"/>
            </a:solidFill>
          </p:spPr>
          <p:txBody>
            <a:bodyPr wrap="square" lIns="0" tIns="0" rIns="0" bIns="0" rtlCol="0"/>
            <a:lstStyle/>
            <a:p>
              <a:endParaRPr/>
            </a:p>
          </p:txBody>
        </p:sp>
        <p:sp>
          <p:nvSpPr>
            <p:cNvPr id="82" name="object 82"/>
            <p:cNvSpPr/>
            <p:nvPr/>
          </p:nvSpPr>
          <p:spPr>
            <a:xfrm>
              <a:off x="166533" y="3337109"/>
              <a:ext cx="3039745" cy="0"/>
            </a:xfrm>
            <a:custGeom>
              <a:avLst/>
              <a:gdLst/>
              <a:ahLst/>
              <a:cxnLst/>
              <a:rect l="l" t="t" r="r" b="b"/>
              <a:pathLst>
                <a:path w="3039745">
                  <a:moveTo>
                    <a:pt x="0" y="0"/>
                  </a:moveTo>
                  <a:lnTo>
                    <a:pt x="3039266" y="0"/>
                  </a:lnTo>
                </a:path>
              </a:pathLst>
            </a:custGeom>
            <a:ln w="3175">
              <a:solidFill>
                <a:srgbClr val="000000"/>
              </a:solidFill>
            </a:ln>
          </p:spPr>
          <p:txBody>
            <a:bodyPr wrap="square" lIns="0" tIns="0" rIns="0" bIns="0" rtlCol="0"/>
            <a:lstStyle/>
            <a:p>
              <a:endParaRPr/>
            </a:p>
          </p:txBody>
        </p:sp>
        <p:sp>
          <p:nvSpPr>
            <p:cNvPr id="83" name="object 83"/>
            <p:cNvSpPr/>
            <p:nvPr/>
          </p:nvSpPr>
          <p:spPr>
            <a:xfrm>
              <a:off x="166533" y="3337109"/>
              <a:ext cx="3039745" cy="3175"/>
            </a:xfrm>
            <a:custGeom>
              <a:avLst/>
              <a:gdLst/>
              <a:ahLst/>
              <a:cxnLst/>
              <a:rect l="l" t="t" r="r" b="b"/>
              <a:pathLst>
                <a:path w="3039745" h="3175">
                  <a:moveTo>
                    <a:pt x="3039266" y="3179"/>
                  </a:moveTo>
                  <a:lnTo>
                    <a:pt x="0" y="3179"/>
                  </a:lnTo>
                  <a:lnTo>
                    <a:pt x="0" y="0"/>
                  </a:lnTo>
                  <a:lnTo>
                    <a:pt x="3039266" y="0"/>
                  </a:lnTo>
                  <a:lnTo>
                    <a:pt x="3039266" y="3179"/>
                  </a:lnTo>
                  <a:close/>
                </a:path>
              </a:pathLst>
            </a:custGeom>
            <a:solidFill>
              <a:srgbClr val="000000"/>
            </a:solidFill>
          </p:spPr>
          <p:txBody>
            <a:bodyPr wrap="square" lIns="0" tIns="0" rIns="0" bIns="0" rtlCol="0"/>
            <a:lstStyle/>
            <a:p>
              <a:endParaRPr/>
            </a:p>
          </p:txBody>
        </p:sp>
        <p:sp>
          <p:nvSpPr>
            <p:cNvPr id="84" name="object 84"/>
            <p:cNvSpPr/>
            <p:nvPr/>
          </p:nvSpPr>
          <p:spPr>
            <a:xfrm>
              <a:off x="166533" y="3400691"/>
              <a:ext cx="3039745" cy="0"/>
            </a:xfrm>
            <a:custGeom>
              <a:avLst/>
              <a:gdLst/>
              <a:ahLst/>
              <a:cxnLst/>
              <a:rect l="l" t="t" r="r" b="b"/>
              <a:pathLst>
                <a:path w="3039745">
                  <a:moveTo>
                    <a:pt x="0" y="0"/>
                  </a:moveTo>
                  <a:lnTo>
                    <a:pt x="3039266" y="0"/>
                  </a:lnTo>
                </a:path>
              </a:pathLst>
            </a:custGeom>
            <a:ln w="3175">
              <a:solidFill>
                <a:srgbClr val="000000"/>
              </a:solidFill>
            </a:ln>
          </p:spPr>
          <p:txBody>
            <a:bodyPr wrap="square" lIns="0" tIns="0" rIns="0" bIns="0" rtlCol="0"/>
            <a:lstStyle/>
            <a:p>
              <a:endParaRPr/>
            </a:p>
          </p:txBody>
        </p:sp>
        <p:sp>
          <p:nvSpPr>
            <p:cNvPr id="85" name="object 85"/>
            <p:cNvSpPr/>
            <p:nvPr/>
          </p:nvSpPr>
          <p:spPr>
            <a:xfrm>
              <a:off x="166533" y="3400691"/>
              <a:ext cx="3039745" cy="3175"/>
            </a:xfrm>
            <a:custGeom>
              <a:avLst/>
              <a:gdLst/>
              <a:ahLst/>
              <a:cxnLst/>
              <a:rect l="l" t="t" r="r" b="b"/>
              <a:pathLst>
                <a:path w="3039745" h="3175">
                  <a:moveTo>
                    <a:pt x="3039266" y="3179"/>
                  </a:moveTo>
                  <a:lnTo>
                    <a:pt x="0" y="3179"/>
                  </a:lnTo>
                  <a:lnTo>
                    <a:pt x="0" y="0"/>
                  </a:lnTo>
                  <a:lnTo>
                    <a:pt x="3039266" y="0"/>
                  </a:lnTo>
                  <a:lnTo>
                    <a:pt x="3039266" y="3179"/>
                  </a:lnTo>
                  <a:close/>
                </a:path>
              </a:pathLst>
            </a:custGeom>
            <a:solidFill>
              <a:srgbClr val="000000"/>
            </a:solidFill>
          </p:spPr>
          <p:txBody>
            <a:bodyPr wrap="square" lIns="0" tIns="0" rIns="0" bIns="0" rtlCol="0"/>
            <a:lstStyle/>
            <a:p>
              <a:endParaRPr/>
            </a:p>
          </p:txBody>
        </p:sp>
        <p:sp>
          <p:nvSpPr>
            <p:cNvPr id="86" name="object 86"/>
            <p:cNvSpPr/>
            <p:nvPr/>
          </p:nvSpPr>
          <p:spPr>
            <a:xfrm>
              <a:off x="166533" y="3464273"/>
              <a:ext cx="3039745" cy="0"/>
            </a:xfrm>
            <a:custGeom>
              <a:avLst/>
              <a:gdLst/>
              <a:ahLst/>
              <a:cxnLst/>
              <a:rect l="l" t="t" r="r" b="b"/>
              <a:pathLst>
                <a:path w="3039745">
                  <a:moveTo>
                    <a:pt x="0" y="0"/>
                  </a:moveTo>
                  <a:lnTo>
                    <a:pt x="3039266" y="0"/>
                  </a:lnTo>
                </a:path>
              </a:pathLst>
            </a:custGeom>
            <a:ln w="3175">
              <a:solidFill>
                <a:srgbClr val="000000"/>
              </a:solidFill>
            </a:ln>
          </p:spPr>
          <p:txBody>
            <a:bodyPr wrap="square" lIns="0" tIns="0" rIns="0" bIns="0" rtlCol="0"/>
            <a:lstStyle/>
            <a:p>
              <a:endParaRPr/>
            </a:p>
          </p:txBody>
        </p:sp>
        <p:sp>
          <p:nvSpPr>
            <p:cNvPr id="87" name="object 87"/>
            <p:cNvSpPr/>
            <p:nvPr/>
          </p:nvSpPr>
          <p:spPr>
            <a:xfrm>
              <a:off x="166533" y="3464273"/>
              <a:ext cx="3039745" cy="3175"/>
            </a:xfrm>
            <a:custGeom>
              <a:avLst/>
              <a:gdLst/>
              <a:ahLst/>
              <a:cxnLst/>
              <a:rect l="l" t="t" r="r" b="b"/>
              <a:pathLst>
                <a:path w="3039745" h="3175">
                  <a:moveTo>
                    <a:pt x="3039266" y="3179"/>
                  </a:moveTo>
                  <a:lnTo>
                    <a:pt x="0" y="3179"/>
                  </a:lnTo>
                  <a:lnTo>
                    <a:pt x="0" y="0"/>
                  </a:lnTo>
                  <a:lnTo>
                    <a:pt x="3039266" y="0"/>
                  </a:lnTo>
                  <a:lnTo>
                    <a:pt x="3039266" y="3179"/>
                  </a:lnTo>
                  <a:close/>
                </a:path>
              </a:pathLst>
            </a:custGeom>
            <a:solidFill>
              <a:srgbClr val="000000"/>
            </a:solidFill>
          </p:spPr>
          <p:txBody>
            <a:bodyPr wrap="square" lIns="0" tIns="0" rIns="0" bIns="0" rtlCol="0"/>
            <a:lstStyle/>
            <a:p>
              <a:endParaRPr/>
            </a:p>
          </p:txBody>
        </p:sp>
        <p:sp>
          <p:nvSpPr>
            <p:cNvPr id="88" name="object 88"/>
            <p:cNvSpPr/>
            <p:nvPr/>
          </p:nvSpPr>
          <p:spPr>
            <a:xfrm>
              <a:off x="166533" y="3527855"/>
              <a:ext cx="3039745" cy="0"/>
            </a:xfrm>
            <a:custGeom>
              <a:avLst/>
              <a:gdLst/>
              <a:ahLst/>
              <a:cxnLst/>
              <a:rect l="l" t="t" r="r" b="b"/>
              <a:pathLst>
                <a:path w="3039745">
                  <a:moveTo>
                    <a:pt x="0" y="0"/>
                  </a:moveTo>
                  <a:lnTo>
                    <a:pt x="3039266" y="0"/>
                  </a:lnTo>
                </a:path>
              </a:pathLst>
            </a:custGeom>
            <a:ln w="3175">
              <a:solidFill>
                <a:srgbClr val="000000"/>
              </a:solidFill>
            </a:ln>
          </p:spPr>
          <p:txBody>
            <a:bodyPr wrap="square" lIns="0" tIns="0" rIns="0" bIns="0" rtlCol="0"/>
            <a:lstStyle/>
            <a:p>
              <a:endParaRPr/>
            </a:p>
          </p:txBody>
        </p:sp>
        <p:sp>
          <p:nvSpPr>
            <p:cNvPr id="89" name="object 89"/>
            <p:cNvSpPr/>
            <p:nvPr/>
          </p:nvSpPr>
          <p:spPr>
            <a:xfrm>
              <a:off x="166533" y="3527856"/>
              <a:ext cx="3039745" cy="3175"/>
            </a:xfrm>
            <a:custGeom>
              <a:avLst/>
              <a:gdLst/>
              <a:ahLst/>
              <a:cxnLst/>
              <a:rect l="l" t="t" r="r" b="b"/>
              <a:pathLst>
                <a:path w="3039745" h="3175">
                  <a:moveTo>
                    <a:pt x="3039266" y="3179"/>
                  </a:moveTo>
                  <a:lnTo>
                    <a:pt x="0" y="3179"/>
                  </a:lnTo>
                  <a:lnTo>
                    <a:pt x="0" y="0"/>
                  </a:lnTo>
                  <a:lnTo>
                    <a:pt x="3039266" y="0"/>
                  </a:lnTo>
                  <a:lnTo>
                    <a:pt x="3039266" y="3179"/>
                  </a:lnTo>
                  <a:close/>
                </a:path>
              </a:pathLst>
            </a:custGeom>
            <a:solidFill>
              <a:srgbClr val="000000"/>
            </a:solidFill>
          </p:spPr>
          <p:txBody>
            <a:bodyPr wrap="square" lIns="0" tIns="0" rIns="0" bIns="0" rtlCol="0"/>
            <a:lstStyle/>
            <a:p>
              <a:endParaRPr/>
            </a:p>
          </p:txBody>
        </p:sp>
        <p:sp>
          <p:nvSpPr>
            <p:cNvPr id="90" name="object 90"/>
            <p:cNvSpPr/>
            <p:nvPr/>
          </p:nvSpPr>
          <p:spPr>
            <a:xfrm>
              <a:off x="166533" y="3591437"/>
              <a:ext cx="3039745" cy="0"/>
            </a:xfrm>
            <a:custGeom>
              <a:avLst/>
              <a:gdLst/>
              <a:ahLst/>
              <a:cxnLst/>
              <a:rect l="l" t="t" r="r" b="b"/>
              <a:pathLst>
                <a:path w="3039745">
                  <a:moveTo>
                    <a:pt x="0" y="0"/>
                  </a:moveTo>
                  <a:lnTo>
                    <a:pt x="3039266" y="0"/>
                  </a:lnTo>
                </a:path>
              </a:pathLst>
            </a:custGeom>
            <a:ln w="3175">
              <a:solidFill>
                <a:srgbClr val="000000"/>
              </a:solidFill>
            </a:ln>
          </p:spPr>
          <p:txBody>
            <a:bodyPr wrap="square" lIns="0" tIns="0" rIns="0" bIns="0" rtlCol="0"/>
            <a:lstStyle/>
            <a:p>
              <a:endParaRPr/>
            </a:p>
          </p:txBody>
        </p:sp>
        <p:sp>
          <p:nvSpPr>
            <p:cNvPr id="91" name="object 91"/>
            <p:cNvSpPr/>
            <p:nvPr/>
          </p:nvSpPr>
          <p:spPr>
            <a:xfrm>
              <a:off x="166533" y="3591435"/>
              <a:ext cx="3039745" cy="3810"/>
            </a:xfrm>
            <a:custGeom>
              <a:avLst/>
              <a:gdLst/>
              <a:ahLst/>
              <a:cxnLst/>
              <a:rect l="l" t="t" r="r" b="b"/>
              <a:pathLst>
                <a:path w="3039745" h="3810">
                  <a:moveTo>
                    <a:pt x="3039266" y="3182"/>
                  </a:moveTo>
                  <a:lnTo>
                    <a:pt x="0" y="3182"/>
                  </a:lnTo>
                  <a:lnTo>
                    <a:pt x="0" y="0"/>
                  </a:lnTo>
                  <a:lnTo>
                    <a:pt x="3039266" y="0"/>
                  </a:lnTo>
                  <a:lnTo>
                    <a:pt x="3039266" y="3182"/>
                  </a:lnTo>
                  <a:close/>
                </a:path>
              </a:pathLst>
            </a:custGeom>
            <a:solidFill>
              <a:srgbClr val="000000"/>
            </a:solidFill>
          </p:spPr>
          <p:txBody>
            <a:bodyPr wrap="square" lIns="0" tIns="0" rIns="0" bIns="0" rtlCol="0"/>
            <a:lstStyle/>
            <a:p>
              <a:endParaRPr/>
            </a:p>
          </p:txBody>
        </p:sp>
        <p:sp>
          <p:nvSpPr>
            <p:cNvPr id="92" name="object 92"/>
            <p:cNvSpPr/>
            <p:nvPr/>
          </p:nvSpPr>
          <p:spPr>
            <a:xfrm>
              <a:off x="166533" y="3655020"/>
              <a:ext cx="3039745" cy="0"/>
            </a:xfrm>
            <a:custGeom>
              <a:avLst/>
              <a:gdLst/>
              <a:ahLst/>
              <a:cxnLst/>
              <a:rect l="l" t="t" r="r" b="b"/>
              <a:pathLst>
                <a:path w="3039745">
                  <a:moveTo>
                    <a:pt x="0" y="0"/>
                  </a:moveTo>
                  <a:lnTo>
                    <a:pt x="3039266" y="0"/>
                  </a:lnTo>
                </a:path>
              </a:pathLst>
            </a:custGeom>
            <a:ln w="3175">
              <a:solidFill>
                <a:srgbClr val="000000"/>
              </a:solidFill>
            </a:ln>
          </p:spPr>
          <p:txBody>
            <a:bodyPr wrap="square" lIns="0" tIns="0" rIns="0" bIns="0" rtlCol="0"/>
            <a:lstStyle/>
            <a:p>
              <a:endParaRPr/>
            </a:p>
          </p:txBody>
        </p:sp>
        <p:sp>
          <p:nvSpPr>
            <p:cNvPr id="93" name="object 93"/>
            <p:cNvSpPr/>
            <p:nvPr/>
          </p:nvSpPr>
          <p:spPr>
            <a:xfrm>
              <a:off x="166533" y="3655020"/>
              <a:ext cx="3039745" cy="3175"/>
            </a:xfrm>
            <a:custGeom>
              <a:avLst/>
              <a:gdLst/>
              <a:ahLst/>
              <a:cxnLst/>
              <a:rect l="l" t="t" r="r" b="b"/>
              <a:pathLst>
                <a:path w="3039745" h="3175">
                  <a:moveTo>
                    <a:pt x="3039266" y="3179"/>
                  </a:moveTo>
                  <a:lnTo>
                    <a:pt x="0" y="3179"/>
                  </a:lnTo>
                  <a:lnTo>
                    <a:pt x="0" y="0"/>
                  </a:lnTo>
                  <a:lnTo>
                    <a:pt x="3039266" y="0"/>
                  </a:lnTo>
                  <a:lnTo>
                    <a:pt x="3039266" y="3179"/>
                  </a:lnTo>
                  <a:close/>
                </a:path>
              </a:pathLst>
            </a:custGeom>
            <a:solidFill>
              <a:srgbClr val="000000"/>
            </a:solidFill>
          </p:spPr>
          <p:txBody>
            <a:bodyPr wrap="square" lIns="0" tIns="0" rIns="0" bIns="0" rtlCol="0"/>
            <a:lstStyle/>
            <a:p>
              <a:endParaRPr/>
            </a:p>
          </p:txBody>
        </p:sp>
        <p:sp>
          <p:nvSpPr>
            <p:cNvPr id="94" name="object 94"/>
            <p:cNvSpPr/>
            <p:nvPr/>
          </p:nvSpPr>
          <p:spPr>
            <a:xfrm>
              <a:off x="166533" y="3718602"/>
              <a:ext cx="3039745" cy="0"/>
            </a:xfrm>
            <a:custGeom>
              <a:avLst/>
              <a:gdLst/>
              <a:ahLst/>
              <a:cxnLst/>
              <a:rect l="l" t="t" r="r" b="b"/>
              <a:pathLst>
                <a:path w="3039745">
                  <a:moveTo>
                    <a:pt x="0" y="0"/>
                  </a:moveTo>
                  <a:lnTo>
                    <a:pt x="3039266" y="0"/>
                  </a:lnTo>
                </a:path>
              </a:pathLst>
            </a:custGeom>
            <a:ln w="3175">
              <a:solidFill>
                <a:srgbClr val="000000"/>
              </a:solidFill>
            </a:ln>
          </p:spPr>
          <p:txBody>
            <a:bodyPr wrap="square" lIns="0" tIns="0" rIns="0" bIns="0" rtlCol="0"/>
            <a:lstStyle/>
            <a:p>
              <a:endParaRPr/>
            </a:p>
          </p:txBody>
        </p:sp>
        <p:sp>
          <p:nvSpPr>
            <p:cNvPr id="95" name="object 95"/>
            <p:cNvSpPr/>
            <p:nvPr/>
          </p:nvSpPr>
          <p:spPr>
            <a:xfrm>
              <a:off x="166533" y="3718602"/>
              <a:ext cx="3039745" cy="3175"/>
            </a:xfrm>
            <a:custGeom>
              <a:avLst/>
              <a:gdLst/>
              <a:ahLst/>
              <a:cxnLst/>
              <a:rect l="l" t="t" r="r" b="b"/>
              <a:pathLst>
                <a:path w="3039745" h="3175">
                  <a:moveTo>
                    <a:pt x="3039266" y="3179"/>
                  </a:moveTo>
                  <a:lnTo>
                    <a:pt x="0" y="3179"/>
                  </a:lnTo>
                  <a:lnTo>
                    <a:pt x="0" y="0"/>
                  </a:lnTo>
                  <a:lnTo>
                    <a:pt x="3039266" y="0"/>
                  </a:lnTo>
                  <a:lnTo>
                    <a:pt x="3039266" y="3179"/>
                  </a:lnTo>
                  <a:close/>
                </a:path>
              </a:pathLst>
            </a:custGeom>
            <a:solidFill>
              <a:srgbClr val="000000"/>
            </a:solidFill>
          </p:spPr>
          <p:txBody>
            <a:bodyPr wrap="square" lIns="0" tIns="0" rIns="0" bIns="0" rtlCol="0"/>
            <a:lstStyle/>
            <a:p>
              <a:endParaRPr/>
            </a:p>
          </p:txBody>
        </p:sp>
        <p:sp>
          <p:nvSpPr>
            <p:cNvPr id="96" name="object 96"/>
            <p:cNvSpPr/>
            <p:nvPr/>
          </p:nvSpPr>
          <p:spPr>
            <a:xfrm>
              <a:off x="166533" y="3782184"/>
              <a:ext cx="3039745" cy="0"/>
            </a:xfrm>
            <a:custGeom>
              <a:avLst/>
              <a:gdLst/>
              <a:ahLst/>
              <a:cxnLst/>
              <a:rect l="l" t="t" r="r" b="b"/>
              <a:pathLst>
                <a:path w="3039745">
                  <a:moveTo>
                    <a:pt x="0" y="0"/>
                  </a:moveTo>
                  <a:lnTo>
                    <a:pt x="3039266" y="0"/>
                  </a:lnTo>
                </a:path>
              </a:pathLst>
            </a:custGeom>
            <a:ln w="3175">
              <a:solidFill>
                <a:srgbClr val="000000"/>
              </a:solidFill>
            </a:ln>
          </p:spPr>
          <p:txBody>
            <a:bodyPr wrap="square" lIns="0" tIns="0" rIns="0" bIns="0" rtlCol="0"/>
            <a:lstStyle/>
            <a:p>
              <a:endParaRPr/>
            </a:p>
          </p:txBody>
        </p:sp>
        <p:sp>
          <p:nvSpPr>
            <p:cNvPr id="97" name="object 97"/>
            <p:cNvSpPr/>
            <p:nvPr/>
          </p:nvSpPr>
          <p:spPr>
            <a:xfrm>
              <a:off x="166522" y="3782186"/>
              <a:ext cx="3046095" cy="518795"/>
            </a:xfrm>
            <a:custGeom>
              <a:avLst/>
              <a:gdLst/>
              <a:ahLst/>
              <a:cxnLst/>
              <a:rect l="l" t="t" r="r" b="b"/>
              <a:pathLst>
                <a:path w="3046095" h="518795">
                  <a:moveTo>
                    <a:pt x="1904314" y="511848"/>
                  </a:moveTo>
                  <a:lnTo>
                    <a:pt x="0" y="511848"/>
                  </a:lnTo>
                  <a:lnTo>
                    <a:pt x="0" y="518198"/>
                  </a:lnTo>
                  <a:lnTo>
                    <a:pt x="1904314" y="518198"/>
                  </a:lnTo>
                  <a:lnTo>
                    <a:pt x="1904314" y="511848"/>
                  </a:lnTo>
                  <a:close/>
                </a:path>
                <a:path w="3046095" h="518795">
                  <a:moveTo>
                    <a:pt x="1904314" y="445084"/>
                  </a:moveTo>
                  <a:lnTo>
                    <a:pt x="0" y="445084"/>
                  </a:lnTo>
                  <a:lnTo>
                    <a:pt x="0" y="451446"/>
                  </a:lnTo>
                  <a:lnTo>
                    <a:pt x="1904314" y="451446"/>
                  </a:lnTo>
                  <a:lnTo>
                    <a:pt x="1904314" y="445084"/>
                  </a:lnTo>
                  <a:close/>
                </a:path>
                <a:path w="3046095" h="518795">
                  <a:moveTo>
                    <a:pt x="3039275" y="0"/>
                  </a:moveTo>
                  <a:lnTo>
                    <a:pt x="0" y="0"/>
                  </a:lnTo>
                  <a:lnTo>
                    <a:pt x="0" y="3187"/>
                  </a:lnTo>
                  <a:lnTo>
                    <a:pt x="3039275" y="3187"/>
                  </a:lnTo>
                  <a:lnTo>
                    <a:pt x="3039275" y="0"/>
                  </a:lnTo>
                  <a:close/>
                </a:path>
                <a:path w="3046095" h="518795">
                  <a:moveTo>
                    <a:pt x="3045625" y="63588"/>
                  </a:moveTo>
                  <a:lnTo>
                    <a:pt x="0" y="63588"/>
                  </a:lnTo>
                  <a:lnTo>
                    <a:pt x="0" y="69938"/>
                  </a:lnTo>
                  <a:lnTo>
                    <a:pt x="3045625" y="69938"/>
                  </a:lnTo>
                  <a:lnTo>
                    <a:pt x="3045625" y="63588"/>
                  </a:lnTo>
                  <a:close/>
                </a:path>
              </a:pathLst>
            </a:custGeom>
            <a:solidFill>
              <a:srgbClr val="000000"/>
            </a:solidFill>
          </p:spPr>
          <p:txBody>
            <a:bodyPr wrap="square" lIns="0" tIns="0" rIns="0" bIns="0" rtlCol="0"/>
            <a:lstStyle/>
            <a:p>
              <a:endParaRPr/>
            </a:p>
          </p:txBody>
        </p:sp>
        <p:sp>
          <p:nvSpPr>
            <p:cNvPr id="98" name="object 98"/>
            <p:cNvSpPr/>
            <p:nvPr/>
          </p:nvSpPr>
          <p:spPr>
            <a:xfrm>
              <a:off x="166533" y="4360787"/>
              <a:ext cx="1898014" cy="0"/>
            </a:xfrm>
            <a:custGeom>
              <a:avLst/>
              <a:gdLst/>
              <a:ahLst/>
              <a:cxnLst/>
              <a:rect l="l" t="t" r="r" b="b"/>
              <a:pathLst>
                <a:path w="1898014">
                  <a:moveTo>
                    <a:pt x="0" y="0"/>
                  </a:moveTo>
                  <a:lnTo>
                    <a:pt x="1897951" y="0"/>
                  </a:lnTo>
                </a:path>
              </a:pathLst>
            </a:custGeom>
            <a:ln w="3175">
              <a:solidFill>
                <a:srgbClr val="000000"/>
              </a:solidFill>
            </a:ln>
          </p:spPr>
          <p:txBody>
            <a:bodyPr wrap="square" lIns="0" tIns="0" rIns="0" bIns="0" rtlCol="0"/>
            <a:lstStyle/>
            <a:p>
              <a:endParaRPr/>
            </a:p>
          </p:txBody>
        </p:sp>
        <p:sp>
          <p:nvSpPr>
            <p:cNvPr id="99" name="object 99"/>
            <p:cNvSpPr/>
            <p:nvPr/>
          </p:nvSpPr>
          <p:spPr>
            <a:xfrm>
              <a:off x="166533" y="4360784"/>
              <a:ext cx="1898014" cy="3175"/>
            </a:xfrm>
            <a:custGeom>
              <a:avLst/>
              <a:gdLst/>
              <a:ahLst/>
              <a:cxnLst/>
              <a:rect l="l" t="t" r="r" b="b"/>
              <a:pathLst>
                <a:path w="1898014" h="3175">
                  <a:moveTo>
                    <a:pt x="1897955" y="3179"/>
                  </a:moveTo>
                  <a:lnTo>
                    <a:pt x="0" y="3179"/>
                  </a:lnTo>
                  <a:lnTo>
                    <a:pt x="0" y="0"/>
                  </a:lnTo>
                  <a:lnTo>
                    <a:pt x="1897955" y="0"/>
                  </a:lnTo>
                  <a:lnTo>
                    <a:pt x="1897955" y="3179"/>
                  </a:lnTo>
                  <a:close/>
                </a:path>
              </a:pathLst>
            </a:custGeom>
            <a:solidFill>
              <a:srgbClr val="000000"/>
            </a:solidFill>
          </p:spPr>
          <p:txBody>
            <a:bodyPr wrap="square" lIns="0" tIns="0" rIns="0" bIns="0" rtlCol="0"/>
            <a:lstStyle/>
            <a:p>
              <a:endParaRPr/>
            </a:p>
          </p:txBody>
        </p:sp>
        <p:sp>
          <p:nvSpPr>
            <p:cNvPr id="100" name="object 100"/>
            <p:cNvSpPr/>
            <p:nvPr/>
          </p:nvSpPr>
          <p:spPr>
            <a:xfrm>
              <a:off x="166533" y="4424370"/>
              <a:ext cx="1898014" cy="0"/>
            </a:xfrm>
            <a:custGeom>
              <a:avLst/>
              <a:gdLst/>
              <a:ahLst/>
              <a:cxnLst/>
              <a:rect l="l" t="t" r="r" b="b"/>
              <a:pathLst>
                <a:path w="1898014">
                  <a:moveTo>
                    <a:pt x="0" y="0"/>
                  </a:moveTo>
                  <a:lnTo>
                    <a:pt x="1897951" y="0"/>
                  </a:lnTo>
                </a:path>
              </a:pathLst>
            </a:custGeom>
            <a:ln w="3175">
              <a:solidFill>
                <a:srgbClr val="000000"/>
              </a:solidFill>
            </a:ln>
          </p:spPr>
          <p:txBody>
            <a:bodyPr wrap="square" lIns="0" tIns="0" rIns="0" bIns="0" rtlCol="0"/>
            <a:lstStyle/>
            <a:p>
              <a:endParaRPr/>
            </a:p>
          </p:txBody>
        </p:sp>
        <p:sp>
          <p:nvSpPr>
            <p:cNvPr id="101" name="object 101"/>
            <p:cNvSpPr/>
            <p:nvPr/>
          </p:nvSpPr>
          <p:spPr>
            <a:xfrm>
              <a:off x="166533" y="4424370"/>
              <a:ext cx="1898014" cy="3175"/>
            </a:xfrm>
            <a:custGeom>
              <a:avLst/>
              <a:gdLst/>
              <a:ahLst/>
              <a:cxnLst/>
              <a:rect l="l" t="t" r="r" b="b"/>
              <a:pathLst>
                <a:path w="1898014" h="3175">
                  <a:moveTo>
                    <a:pt x="1897955" y="3179"/>
                  </a:moveTo>
                  <a:lnTo>
                    <a:pt x="0" y="3179"/>
                  </a:lnTo>
                  <a:lnTo>
                    <a:pt x="0" y="0"/>
                  </a:lnTo>
                  <a:lnTo>
                    <a:pt x="1897955" y="0"/>
                  </a:lnTo>
                  <a:lnTo>
                    <a:pt x="1897955" y="3179"/>
                  </a:lnTo>
                  <a:close/>
                </a:path>
              </a:pathLst>
            </a:custGeom>
            <a:solidFill>
              <a:srgbClr val="000000"/>
            </a:solidFill>
          </p:spPr>
          <p:txBody>
            <a:bodyPr wrap="square" lIns="0" tIns="0" rIns="0" bIns="0" rtlCol="0"/>
            <a:lstStyle/>
            <a:p>
              <a:endParaRPr/>
            </a:p>
          </p:txBody>
        </p:sp>
        <p:sp>
          <p:nvSpPr>
            <p:cNvPr id="102" name="object 102"/>
            <p:cNvSpPr/>
            <p:nvPr/>
          </p:nvSpPr>
          <p:spPr>
            <a:xfrm>
              <a:off x="166533" y="4487952"/>
              <a:ext cx="1898014" cy="0"/>
            </a:xfrm>
            <a:custGeom>
              <a:avLst/>
              <a:gdLst/>
              <a:ahLst/>
              <a:cxnLst/>
              <a:rect l="l" t="t" r="r" b="b"/>
              <a:pathLst>
                <a:path w="1898014">
                  <a:moveTo>
                    <a:pt x="0" y="0"/>
                  </a:moveTo>
                  <a:lnTo>
                    <a:pt x="1897951" y="0"/>
                  </a:lnTo>
                </a:path>
              </a:pathLst>
            </a:custGeom>
            <a:ln w="3175">
              <a:solidFill>
                <a:srgbClr val="000000"/>
              </a:solidFill>
            </a:ln>
          </p:spPr>
          <p:txBody>
            <a:bodyPr wrap="square" lIns="0" tIns="0" rIns="0" bIns="0" rtlCol="0"/>
            <a:lstStyle/>
            <a:p>
              <a:endParaRPr/>
            </a:p>
          </p:txBody>
        </p:sp>
        <p:sp>
          <p:nvSpPr>
            <p:cNvPr id="103" name="object 103"/>
            <p:cNvSpPr/>
            <p:nvPr/>
          </p:nvSpPr>
          <p:spPr>
            <a:xfrm>
              <a:off x="166533" y="4487952"/>
              <a:ext cx="1898014" cy="3175"/>
            </a:xfrm>
            <a:custGeom>
              <a:avLst/>
              <a:gdLst/>
              <a:ahLst/>
              <a:cxnLst/>
              <a:rect l="l" t="t" r="r" b="b"/>
              <a:pathLst>
                <a:path w="1898014" h="3175">
                  <a:moveTo>
                    <a:pt x="1897955" y="3179"/>
                  </a:moveTo>
                  <a:lnTo>
                    <a:pt x="0" y="3179"/>
                  </a:lnTo>
                  <a:lnTo>
                    <a:pt x="0" y="0"/>
                  </a:lnTo>
                  <a:lnTo>
                    <a:pt x="1897955" y="0"/>
                  </a:lnTo>
                  <a:lnTo>
                    <a:pt x="1897955" y="3179"/>
                  </a:lnTo>
                  <a:close/>
                </a:path>
              </a:pathLst>
            </a:custGeom>
            <a:solidFill>
              <a:srgbClr val="000000"/>
            </a:solidFill>
          </p:spPr>
          <p:txBody>
            <a:bodyPr wrap="square" lIns="0" tIns="0" rIns="0" bIns="0" rtlCol="0"/>
            <a:lstStyle/>
            <a:p>
              <a:endParaRPr/>
            </a:p>
          </p:txBody>
        </p:sp>
        <p:sp>
          <p:nvSpPr>
            <p:cNvPr id="104" name="object 104"/>
            <p:cNvSpPr/>
            <p:nvPr/>
          </p:nvSpPr>
          <p:spPr>
            <a:xfrm>
              <a:off x="166533" y="4551534"/>
              <a:ext cx="1898014" cy="0"/>
            </a:xfrm>
            <a:custGeom>
              <a:avLst/>
              <a:gdLst/>
              <a:ahLst/>
              <a:cxnLst/>
              <a:rect l="l" t="t" r="r" b="b"/>
              <a:pathLst>
                <a:path w="1898014">
                  <a:moveTo>
                    <a:pt x="0" y="0"/>
                  </a:moveTo>
                  <a:lnTo>
                    <a:pt x="1897951" y="0"/>
                  </a:lnTo>
                </a:path>
              </a:pathLst>
            </a:custGeom>
            <a:ln w="3175">
              <a:solidFill>
                <a:srgbClr val="000000"/>
              </a:solidFill>
            </a:ln>
          </p:spPr>
          <p:txBody>
            <a:bodyPr wrap="square" lIns="0" tIns="0" rIns="0" bIns="0" rtlCol="0"/>
            <a:lstStyle/>
            <a:p>
              <a:endParaRPr/>
            </a:p>
          </p:txBody>
        </p:sp>
        <p:sp>
          <p:nvSpPr>
            <p:cNvPr id="105" name="object 105"/>
            <p:cNvSpPr/>
            <p:nvPr/>
          </p:nvSpPr>
          <p:spPr>
            <a:xfrm>
              <a:off x="166533" y="4551534"/>
              <a:ext cx="1898014" cy="3175"/>
            </a:xfrm>
            <a:custGeom>
              <a:avLst/>
              <a:gdLst/>
              <a:ahLst/>
              <a:cxnLst/>
              <a:rect l="l" t="t" r="r" b="b"/>
              <a:pathLst>
                <a:path w="1898014" h="3175">
                  <a:moveTo>
                    <a:pt x="1897955" y="3179"/>
                  </a:moveTo>
                  <a:lnTo>
                    <a:pt x="0" y="3179"/>
                  </a:lnTo>
                  <a:lnTo>
                    <a:pt x="0" y="0"/>
                  </a:lnTo>
                  <a:lnTo>
                    <a:pt x="1897955" y="0"/>
                  </a:lnTo>
                  <a:lnTo>
                    <a:pt x="1897955" y="3179"/>
                  </a:lnTo>
                  <a:close/>
                </a:path>
              </a:pathLst>
            </a:custGeom>
            <a:solidFill>
              <a:srgbClr val="000000"/>
            </a:solidFill>
          </p:spPr>
          <p:txBody>
            <a:bodyPr wrap="square" lIns="0" tIns="0" rIns="0" bIns="0" rtlCol="0"/>
            <a:lstStyle/>
            <a:p>
              <a:endParaRPr/>
            </a:p>
          </p:txBody>
        </p:sp>
        <p:sp>
          <p:nvSpPr>
            <p:cNvPr id="106" name="object 106"/>
            <p:cNvSpPr/>
            <p:nvPr/>
          </p:nvSpPr>
          <p:spPr>
            <a:xfrm>
              <a:off x="166533" y="4615116"/>
              <a:ext cx="1898014" cy="0"/>
            </a:xfrm>
            <a:custGeom>
              <a:avLst/>
              <a:gdLst/>
              <a:ahLst/>
              <a:cxnLst/>
              <a:rect l="l" t="t" r="r" b="b"/>
              <a:pathLst>
                <a:path w="1898014">
                  <a:moveTo>
                    <a:pt x="0" y="0"/>
                  </a:moveTo>
                  <a:lnTo>
                    <a:pt x="1897951" y="0"/>
                  </a:lnTo>
                </a:path>
              </a:pathLst>
            </a:custGeom>
            <a:ln w="3175">
              <a:solidFill>
                <a:srgbClr val="000000"/>
              </a:solidFill>
            </a:ln>
          </p:spPr>
          <p:txBody>
            <a:bodyPr wrap="square" lIns="0" tIns="0" rIns="0" bIns="0" rtlCol="0"/>
            <a:lstStyle/>
            <a:p>
              <a:endParaRPr/>
            </a:p>
          </p:txBody>
        </p:sp>
        <p:sp>
          <p:nvSpPr>
            <p:cNvPr id="107" name="object 107"/>
            <p:cNvSpPr/>
            <p:nvPr/>
          </p:nvSpPr>
          <p:spPr>
            <a:xfrm>
              <a:off x="166533" y="4615116"/>
              <a:ext cx="1898014" cy="3175"/>
            </a:xfrm>
            <a:custGeom>
              <a:avLst/>
              <a:gdLst/>
              <a:ahLst/>
              <a:cxnLst/>
              <a:rect l="l" t="t" r="r" b="b"/>
              <a:pathLst>
                <a:path w="1898014" h="3175">
                  <a:moveTo>
                    <a:pt x="1897955" y="3179"/>
                  </a:moveTo>
                  <a:lnTo>
                    <a:pt x="0" y="3179"/>
                  </a:lnTo>
                  <a:lnTo>
                    <a:pt x="0" y="0"/>
                  </a:lnTo>
                  <a:lnTo>
                    <a:pt x="1897955" y="0"/>
                  </a:lnTo>
                  <a:lnTo>
                    <a:pt x="1897955" y="3179"/>
                  </a:lnTo>
                  <a:close/>
                </a:path>
              </a:pathLst>
            </a:custGeom>
            <a:solidFill>
              <a:srgbClr val="000000"/>
            </a:solidFill>
          </p:spPr>
          <p:txBody>
            <a:bodyPr wrap="square" lIns="0" tIns="0" rIns="0" bIns="0" rtlCol="0"/>
            <a:lstStyle/>
            <a:p>
              <a:endParaRPr/>
            </a:p>
          </p:txBody>
        </p:sp>
        <p:sp>
          <p:nvSpPr>
            <p:cNvPr id="108" name="object 108"/>
            <p:cNvSpPr/>
            <p:nvPr/>
          </p:nvSpPr>
          <p:spPr>
            <a:xfrm>
              <a:off x="166533" y="4678698"/>
              <a:ext cx="1898014" cy="0"/>
            </a:xfrm>
            <a:custGeom>
              <a:avLst/>
              <a:gdLst/>
              <a:ahLst/>
              <a:cxnLst/>
              <a:rect l="l" t="t" r="r" b="b"/>
              <a:pathLst>
                <a:path w="1898014">
                  <a:moveTo>
                    <a:pt x="0" y="0"/>
                  </a:moveTo>
                  <a:lnTo>
                    <a:pt x="1897951" y="0"/>
                  </a:lnTo>
                </a:path>
              </a:pathLst>
            </a:custGeom>
            <a:ln w="3175">
              <a:solidFill>
                <a:srgbClr val="000000"/>
              </a:solidFill>
            </a:ln>
          </p:spPr>
          <p:txBody>
            <a:bodyPr wrap="square" lIns="0" tIns="0" rIns="0" bIns="0" rtlCol="0"/>
            <a:lstStyle/>
            <a:p>
              <a:endParaRPr/>
            </a:p>
          </p:txBody>
        </p:sp>
        <p:sp>
          <p:nvSpPr>
            <p:cNvPr id="109" name="object 109"/>
            <p:cNvSpPr/>
            <p:nvPr/>
          </p:nvSpPr>
          <p:spPr>
            <a:xfrm>
              <a:off x="166533" y="4678696"/>
              <a:ext cx="1898014" cy="3810"/>
            </a:xfrm>
            <a:custGeom>
              <a:avLst/>
              <a:gdLst/>
              <a:ahLst/>
              <a:cxnLst/>
              <a:rect l="l" t="t" r="r" b="b"/>
              <a:pathLst>
                <a:path w="1898014" h="3810">
                  <a:moveTo>
                    <a:pt x="1897955" y="3182"/>
                  </a:moveTo>
                  <a:lnTo>
                    <a:pt x="0" y="3182"/>
                  </a:lnTo>
                  <a:lnTo>
                    <a:pt x="0" y="0"/>
                  </a:lnTo>
                  <a:lnTo>
                    <a:pt x="1897955" y="0"/>
                  </a:lnTo>
                  <a:lnTo>
                    <a:pt x="1897955" y="3182"/>
                  </a:lnTo>
                  <a:close/>
                </a:path>
              </a:pathLst>
            </a:custGeom>
            <a:solidFill>
              <a:srgbClr val="000000"/>
            </a:solidFill>
          </p:spPr>
          <p:txBody>
            <a:bodyPr wrap="square" lIns="0" tIns="0" rIns="0" bIns="0" rtlCol="0"/>
            <a:lstStyle/>
            <a:p>
              <a:endParaRPr/>
            </a:p>
          </p:txBody>
        </p:sp>
        <p:sp>
          <p:nvSpPr>
            <p:cNvPr id="110" name="object 110"/>
            <p:cNvSpPr/>
            <p:nvPr/>
          </p:nvSpPr>
          <p:spPr>
            <a:xfrm>
              <a:off x="166533" y="4742281"/>
              <a:ext cx="1898014" cy="0"/>
            </a:xfrm>
            <a:custGeom>
              <a:avLst/>
              <a:gdLst/>
              <a:ahLst/>
              <a:cxnLst/>
              <a:rect l="l" t="t" r="r" b="b"/>
              <a:pathLst>
                <a:path w="1898014">
                  <a:moveTo>
                    <a:pt x="0" y="0"/>
                  </a:moveTo>
                  <a:lnTo>
                    <a:pt x="1897951" y="0"/>
                  </a:lnTo>
                </a:path>
              </a:pathLst>
            </a:custGeom>
            <a:ln w="3175">
              <a:solidFill>
                <a:srgbClr val="000000"/>
              </a:solidFill>
            </a:ln>
          </p:spPr>
          <p:txBody>
            <a:bodyPr wrap="square" lIns="0" tIns="0" rIns="0" bIns="0" rtlCol="0"/>
            <a:lstStyle/>
            <a:p>
              <a:endParaRPr/>
            </a:p>
          </p:txBody>
        </p:sp>
        <p:sp>
          <p:nvSpPr>
            <p:cNvPr id="111" name="object 111"/>
            <p:cNvSpPr/>
            <p:nvPr/>
          </p:nvSpPr>
          <p:spPr>
            <a:xfrm>
              <a:off x="166533" y="4742281"/>
              <a:ext cx="1898014" cy="3175"/>
            </a:xfrm>
            <a:custGeom>
              <a:avLst/>
              <a:gdLst/>
              <a:ahLst/>
              <a:cxnLst/>
              <a:rect l="l" t="t" r="r" b="b"/>
              <a:pathLst>
                <a:path w="1898014" h="3175">
                  <a:moveTo>
                    <a:pt x="1897955" y="3179"/>
                  </a:moveTo>
                  <a:lnTo>
                    <a:pt x="0" y="3179"/>
                  </a:lnTo>
                  <a:lnTo>
                    <a:pt x="0" y="0"/>
                  </a:lnTo>
                  <a:lnTo>
                    <a:pt x="1897955" y="0"/>
                  </a:lnTo>
                  <a:lnTo>
                    <a:pt x="1897955" y="3179"/>
                  </a:lnTo>
                  <a:close/>
                </a:path>
              </a:pathLst>
            </a:custGeom>
            <a:solidFill>
              <a:srgbClr val="000000"/>
            </a:solidFill>
          </p:spPr>
          <p:txBody>
            <a:bodyPr wrap="square" lIns="0" tIns="0" rIns="0" bIns="0" rtlCol="0"/>
            <a:lstStyle/>
            <a:p>
              <a:endParaRPr/>
            </a:p>
          </p:txBody>
        </p:sp>
        <p:sp>
          <p:nvSpPr>
            <p:cNvPr id="112" name="object 112"/>
            <p:cNvSpPr/>
            <p:nvPr/>
          </p:nvSpPr>
          <p:spPr>
            <a:xfrm>
              <a:off x="166533" y="4805863"/>
              <a:ext cx="1898014" cy="0"/>
            </a:xfrm>
            <a:custGeom>
              <a:avLst/>
              <a:gdLst/>
              <a:ahLst/>
              <a:cxnLst/>
              <a:rect l="l" t="t" r="r" b="b"/>
              <a:pathLst>
                <a:path w="1898014">
                  <a:moveTo>
                    <a:pt x="0" y="0"/>
                  </a:moveTo>
                  <a:lnTo>
                    <a:pt x="1897951" y="0"/>
                  </a:lnTo>
                </a:path>
              </a:pathLst>
            </a:custGeom>
            <a:ln w="3175">
              <a:solidFill>
                <a:srgbClr val="000000"/>
              </a:solidFill>
            </a:ln>
          </p:spPr>
          <p:txBody>
            <a:bodyPr wrap="square" lIns="0" tIns="0" rIns="0" bIns="0" rtlCol="0"/>
            <a:lstStyle/>
            <a:p>
              <a:endParaRPr/>
            </a:p>
          </p:txBody>
        </p:sp>
        <p:sp>
          <p:nvSpPr>
            <p:cNvPr id="113" name="object 113"/>
            <p:cNvSpPr/>
            <p:nvPr/>
          </p:nvSpPr>
          <p:spPr>
            <a:xfrm>
              <a:off x="166533" y="4805863"/>
              <a:ext cx="1898014" cy="3175"/>
            </a:xfrm>
            <a:custGeom>
              <a:avLst/>
              <a:gdLst/>
              <a:ahLst/>
              <a:cxnLst/>
              <a:rect l="l" t="t" r="r" b="b"/>
              <a:pathLst>
                <a:path w="1898014" h="3175">
                  <a:moveTo>
                    <a:pt x="1897955" y="3179"/>
                  </a:moveTo>
                  <a:lnTo>
                    <a:pt x="0" y="3179"/>
                  </a:lnTo>
                  <a:lnTo>
                    <a:pt x="0" y="0"/>
                  </a:lnTo>
                  <a:lnTo>
                    <a:pt x="1897955" y="0"/>
                  </a:lnTo>
                  <a:lnTo>
                    <a:pt x="1897955" y="3179"/>
                  </a:lnTo>
                  <a:close/>
                </a:path>
              </a:pathLst>
            </a:custGeom>
            <a:solidFill>
              <a:srgbClr val="000000"/>
            </a:solidFill>
          </p:spPr>
          <p:txBody>
            <a:bodyPr wrap="square" lIns="0" tIns="0" rIns="0" bIns="0" rtlCol="0"/>
            <a:lstStyle/>
            <a:p>
              <a:endParaRPr/>
            </a:p>
          </p:txBody>
        </p:sp>
        <p:sp>
          <p:nvSpPr>
            <p:cNvPr id="114" name="object 114"/>
            <p:cNvSpPr/>
            <p:nvPr/>
          </p:nvSpPr>
          <p:spPr>
            <a:xfrm>
              <a:off x="166533" y="4869445"/>
              <a:ext cx="1898014" cy="0"/>
            </a:xfrm>
            <a:custGeom>
              <a:avLst/>
              <a:gdLst/>
              <a:ahLst/>
              <a:cxnLst/>
              <a:rect l="l" t="t" r="r" b="b"/>
              <a:pathLst>
                <a:path w="1898014">
                  <a:moveTo>
                    <a:pt x="0" y="0"/>
                  </a:moveTo>
                  <a:lnTo>
                    <a:pt x="1897951" y="0"/>
                  </a:lnTo>
                </a:path>
              </a:pathLst>
            </a:custGeom>
            <a:ln w="3175">
              <a:solidFill>
                <a:srgbClr val="000000"/>
              </a:solidFill>
            </a:ln>
          </p:spPr>
          <p:txBody>
            <a:bodyPr wrap="square" lIns="0" tIns="0" rIns="0" bIns="0" rtlCol="0"/>
            <a:lstStyle/>
            <a:p>
              <a:endParaRPr/>
            </a:p>
          </p:txBody>
        </p:sp>
        <p:sp>
          <p:nvSpPr>
            <p:cNvPr id="115" name="object 115"/>
            <p:cNvSpPr/>
            <p:nvPr/>
          </p:nvSpPr>
          <p:spPr>
            <a:xfrm>
              <a:off x="166522" y="4869446"/>
              <a:ext cx="3640454" cy="899794"/>
            </a:xfrm>
            <a:custGeom>
              <a:avLst/>
              <a:gdLst/>
              <a:ahLst/>
              <a:cxnLst/>
              <a:rect l="l" t="t" r="r" b="b"/>
              <a:pathLst>
                <a:path w="3640454" h="899795">
                  <a:moveTo>
                    <a:pt x="1897964" y="0"/>
                  </a:moveTo>
                  <a:lnTo>
                    <a:pt x="0" y="0"/>
                  </a:lnTo>
                  <a:lnTo>
                    <a:pt x="0" y="3187"/>
                  </a:lnTo>
                  <a:lnTo>
                    <a:pt x="1897964" y="3187"/>
                  </a:lnTo>
                  <a:lnTo>
                    <a:pt x="1897964" y="0"/>
                  </a:lnTo>
                  <a:close/>
                </a:path>
                <a:path w="3640454" h="899795">
                  <a:moveTo>
                    <a:pt x="1904314" y="63588"/>
                  </a:moveTo>
                  <a:lnTo>
                    <a:pt x="0" y="63588"/>
                  </a:lnTo>
                  <a:lnTo>
                    <a:pt x="0" y="69951"/>
                  </a:lnTo>
                  <a:lnTo>
                    <a:pt x="1904314" y="69951"/>
                  </a:lnTo>
                  <a:lnTo>
                    <a:pt x="1904314" y="63588"/>
                  </a:lnTo>
                  <a:close/>
                </a:path>
                <a:path w="3640454" h="899795">
                  <a:moveTo>
                    <a:pt x="3640124" y="893343"/>
                  </a:moveTo>
                  <a:lnTo>
                    <a:pt x="0" y="893343"/>
                  </a:lnTo>
                  <a:lnTo>
                    <a:pt x="0" y="899706"/>
                  </a:lnTo>
                  <a:lnTo>
                    <a:pt x="3640124" y="899706"/>
                  </a:lnTo>
                  <a:lnTo>
                    <a:pt x="3640124" y="893343"/>
                  </a:lnTo>
                  <a:close/>
                </a:path>
                <a:path w="3640454" h="899795">
                  <a:moveTo>
                    <a:pt x="3640124" y="826579"/>
                  </a:moveTo>
                  <a:lnTo>
                    <a:pt x="0" y="826579"/>
                  </a:lnTo>
                  <a:lnTo>
                    <a:pt x="0" y="832942"/>
                  </a:lnTo>
                  <a:lnTo>
                    <a:pt x="3640124" y="832942"/>
                  </a:lnTo>
                  <a:lnTo>
                    <a:pt x="3640124" y="826579"/>
                  </a:lnTo>
                  <a:close/>
                </a:path>
              </a:pathLst>
            </a:custGeom>
            <a:solidFill>
              <a:srgbClr val="000000"/>
            </a:solidFill>
          </p:spPr>
          <p:txBody>
            <a:bodyPr wrap="square" lIns="0" tIns="0" rIns="0" bIns="0" rtlCol="0"/>
            <a:lstStyle/>
            <a:p>
              <a:endParaRPr/>
            </a:p>
          </p:txBody>
        </p:sp>
        <p:sp>
          <p:nvSpPr>
            <p:cNvPr id="116" name="object 116"/>
            <p:cNvSpPr/>
            <p:nvPr/>
          </p:nvSpPr>
          <p:spPr>
            <a:xfrm>
              <a:off x="166533" y="5829546"/>
              <a:ext cx="3634104" cy="0"/>
            </a:xfrm>
            <a:custGeom>
              <a:avLst/>
              <a:gdLst/>
              <a:ahLst/>
              <a:cxnLst/>
              <a:rect l="l" t="t" r="r" b="b"/>
              <a:pathLst>
                <a:path w="3634104">
                  <a:moveTo>
                    <a:pt x="0" y="0"/>
                  </a:moveTo>
                  <a:lnTo>
                    <a:pt x="3633767" y="0"/>
                  </a:lnTo>
                </a:path>
              </a:pathLst>
            </a:custGeom>
            <a:ln w="3175">
              <a:solidFill>
                <a:srgbClr val="000000"/>
              </a:solidFill>
            </a:ln>
          </p:spPr>
          <p:txBody>
            <a:bodyPr wrap="square" lIns="0" tIns="0" rIns="0" bIns="0" rtlCol="0"/>
            <a:lstStyle/>
            <a:p>
              <a:endParaRPr/>
            </a:p>
          </p:txBody>
        </p:sp>
        <p:sp>
          <p:nvSpPr>
            <p:cNvPr id="117" name="object 117"/>
            <p:cNvSpPr/>
            <p:nvPr/>
          </p:nvSpPr>
          <p:spPr>
            <a:xfrm>
              <a:off x="166533" y="5829546"/>
              <a:ext cx="3634104" cy="3175"/>
            </a:xfrm>
            <a:custGeom>
              <a:avLst/>
              <a:gdLst/>
              <a:ahLst/>
              <a:cxnLst/>
              <a:rect l="l" t="t" r="r" b="b"/>
              <a:pathLst>
                <a:path w="3634104" h="3175">
                  <a:moveTo>
                    <a:pt x="3633767" y="3179"/>
                  </a:moveTo>
                  <a:lnTo>
                    <a:pt x="0" y="3179"/>
                  </a:lnTo>
                  <a:lnTo>
                    <a:pt x="0" y="0"/>
                  </a:lnTo>
                  <a:lnTo>
                    <a:pt x="3633767" y="0"/>
                  </a:lnTo>
                  <a:lnTo>
                    <a:pt x="3633767" y="3179"/>
                  </a:lnTo>
                  <a:close/>
                </a:path>
              </a:pathLst>
            </a:custGeom>
            <a:solidFill>
              <a:srgbClr val="000000"/>
            </a:solidFill>
          </p:spPr>
          <p:txBody>
            <a:bodyPr wrap="square" lIns="0" tIns="0" rIns="0" bIns="0" rtlCol="0"/>
            <a:lstStyle/>
            <a:p>
              <a:endParaRPr/>
            </a:p>
          </p:txBody>
        </p:sp>
        <p:sp>
          <p:nvSpPr>
            <p:cNvPr id="118" name="object 118"/>
            <p:cNvSpPr/>
            <p:nvPr/>
          </p:nvSpPr>
          <p:spPr>
            <a:xfrm>
              <a:off x="166533" y="5893128"/>
              <a:ext cx="3634104" cy="0"/>
            </a:xfrm>
            <a:custGeom>
              <a:avLst/>
              <a:gdLst/>
              <a:ahLst/>
              <a:cxnLst/>
              <a:rect l="l" t="t" r="r" b="b"/>
              <a:pathLst>
                <a:path w="3634104">
                  <a:moveTo>
                    <a:pt x="0" y="0"/>
                  </a:moveTo>
                  <a:lnTo>
                    <a:pt x="3633767" y="0"/>
                  </a:lnTo>
                </a:path>
              </a:pathLst>
            </a:custGeom>
            <a:ln w="3175">
              <a:solidFill>
                <a:srgbClr val="000000"/>
              </a:solidFill>
            </a:ln>
          </p:spPr>
          <p:txBody>
            <a:bodyPr wrap="square" lIns="0" tIns="0" rIns="0" bIns="0" rtlCol="0"/>
            <a:lstStyle/>
            <a:p>
              <a:endParaRPr/>
            </a:p>
          </p:txBody>
        </p:sp>
        <p:sp>
          <p:nvSpPr>
            <p:cNvPr id="119" name="object 119"/>
            <p:cNvSpPr/>
            <p:nvPr/>
          </p:nvSpPr>
          <p:spPr>
            <a:xfrm>
              <a:off x="166533" y="5893129"/>
              <a:ext cx="3634104" cy="3175"/>
            </a:xfrm>
            <a:custGeom>
              <a:avLst/>
              <a:gdLst/>
              <a:ahLst/>
              <a:cxnLst/>
              <a:rect l="l" t="t" r="r" b="b"/>
              <a:pathLst>
                <a:path w="3634104" h="3175">
                  <a:moveTo>
                    <a:pt x="3633767" y="3179"/>
                  </a:moveTo>
                  <a:lnTo>
                    <a:pt x="0" y="3179"/>
                  </a:lnTo>
                  <a:lnTo>
                    <a:pt x="0" y="0"/>
                  </a:lnTo>
                  <a:lnTo>
                    <a:pt x="3633767" y="0"/>
                  </a:lnTo>
                  <a:lnTo>
                    <a:pt x="3633767" y="3179"/>
                  </a:lnTo>
                  <a:close/>
                </a:path>
              </a:pathLst>
            </a:custGeom>
            <a:solidFill>
              <a:srgbClr val="000000"/>
            </a:solidFill>
          </p:spPr>
          <p:txBody>
            <a:bodyPr wrap="square" lIns="0" tIns="0" rIns="0" bIns="0" rtlCol="0"/>
            <a:lstStyle/>
            <a:p>
              <a:endParaRPr/>
            </a:p>
          </p:txBody>
        </p:sp>
        <p:sp>
          <p:nvSpPr>
            <p:cNvPr id="120" name="object 120"/>
            <p:cNvSpPr/>
            <p:nvPr/>
          </p:nvSpPr>
          <p:spPr>
            <a:xfrm>
              <a:off x="166533" y="5959890"/>
              <a:ext cx="3634104" cy="0"/>
            </a:xfrm>
            <a:custGeom>
              <a:avLst/>
              <a:gdLst/>
              <a:ahLst/>
              <a:cxnLst/>
              <a:rect l="l" t="t" r="r" b="b"/>
              <a:pathLst>
                <a:path w="3634104">
                  <a:moveTo>
                    <a:pt x="0" y="0"/>
                  </a:moveTo>
                  <a:lnTo>
                    <a:pt x="3633767" y="0"/>
                  </a:lnTo>
                </a:path>
              </a:pathLst>
            </a:custGeom>
            <a:ln w="3175">
              <a:solidFill>
                <a:srgbClr val="000000"/>
              </a:solidFill>
            </a:ln>
          </p:spPr>
          <p:txBody>
            <a:bodyPr wrap="square" lIns="0" tIns="0" rIns="0" bIns="0" rtlCol="0"/>
            <a:lstStyle/>
            <a:p>
              <a:endParaRPr/>
            </a:p>
          </p:txBody>
        </p:sp>
        <p:sp>
          <p:nvSpPr>
            <p:cNvPr id="121" name="object 121"/>
            <p:cNvSpPr/>
            <p:nvPr/>
          </p:nvSpPr>
          <p:spPr>
            <a:xfrm>
              <a:off x="166533" y="5959890"/>
              <a:ext cx="3634104" cy="3175"/>
            </a:xfrm>
            <a:custGeom>
              <a:avLst/>
              <a:gdLst/>
              <a:ahLst/>
              <a:cxnLst/>
              <a:rect l="l" t="t" r="r" b="b"/>
              <a:pathLst>
                <a:path w="3634104" h="3175">
                  <a:moveTo>
                    <a:pt x="3633767" y="3179"/>
                  </a:moveTo>
                  <a:lnTo>
                    <a:pt x="0" y="3179"/>
                  </a:lnTo>
                  <a:lnTo>
                    <a:pt x="0" y="0"/>
                  </a:lnTo>
                  <a:lnTo>
                    <a:pt x="3633767" y="0"/>
                  </a:lnTo>
                  <a:lnTo>
                    <a:pt x="3633767" y="3179"/>
                  </a:lnTo>
                  <a:close/>
                </a:path>
              </a:pathLst>
            </a:custGeom>
            <a:solidFill>
              <a:srgbClr val="000000"/>
            </a:solidFill>
          </p:spPr>
          <p:txBody>
            <a:bodyPr wrap="square" lIns="0" tIns="0" rIns="0" bIns="0" rtlCol="0"/>
            <a:lstStyle/>
            <a:p>
              <a:endParaRPr/>
            </a:p>
          </p:txBody>
        </p:sp>
        <p:sp>
          <p:nvSpPr>
            <p:cNvPr id="122" name="object 122"/>
            <p:cNvSpPr/>
            <p:nvPr/>
          </p:nvSpPr>
          <p:spPr>
            <a:xfrm>
              <a:off x="166533" y="6023472"/>
              <a:ext cx="3634104" cy="0"/>
            </a:xfrm>
            <a:custGeom>
              <a:avLst/>
              <a:gdLst/>
              <a:ahLst/>
              <a:cxnLst/>
              <a:rect l="l" t="t" r="r" b="b"/>
              <a:pathLst>
                <a:path w="3634104">
                  <a:moveTo>
                    <a:pt x="0" y="0"/>
                  </a:moveTo>
                  <a:lnTo>
                    <a:pt x="3633767" y="0"/>
                  </a:lnTo>
                </a:path>
              </a:pathLst>
            </a:custGeom>
            <a:ln w="3175">
              <a:solidFill>
                <a:srgbClr val="000000"/>
              </a:solidFill>
            </a:ln>
          </p:spPr>
          <p:txBody>
            <a:bodyPr wrap="square" lIns="0" tIns="0" rIns="0" bIns="0" rtlCol="0"/>
            <a:lstStyle/>
            <a:p>
              <a:endParaRPr/>
            </a:p>
          </p:txBody>
        </p:sp>
        <p:sp>
          <p:nvSpPr>
            <p:cNvPr id="123" name="object 123"/>
            <p:cNvSpPr/>
            <p:nvPr/>
          </p:nvSpPr>
          <p:spPr>
            <a:xfrm>
              <a:off x="166533" y="6023469"/>
              <a:ext cx="3634104" cy="3810"/>
            </a:xfrm>
            <a:custGeom>
              <a:avLst/>
              <a:gdLst/>
              <a:ahLst/>
              <a:cxnLst/>
              <a:rect l="l" t="t" r="r" b="b"/>
              <a:pathLst>
                <a:path w="3634104" h="3810">
                  <a:moveTo>
                    <a:pt x="3633767" y="3182"/>
                  </a:moveTo>
                  <a:lnTo>
                    <a:pt x="0" y="3182"/>
                  </a:lnTo>
                  <a:lnTo>
                    <a:pt x="0" y="0"/>
                  </a:lnTo>
                  <a:lnTo>
                    <a:pt x="3633767" y="0"/>
                  </a:lnTo>
                  <a:lnTo>
                    <a:pt x="3633767" y="3182"/>
                  </a:lnTo>
                  <a:close/>
                </a:path>
              </a:pathLst>
            </a:custGeom>
            <a:solidFill>
              <a:srgbClr val="000000"/>
            </a:solidFill>
          </p:spPr>
          <p:txBody>
            <a:bodyPr wrap="square" lIns="0" tIns="0" rIns="0" bIns="0" rtlCol="0"/>
            <a:lstStyle/>
            <a:p>
              <a:endParaRPr/>
            </a:p>
          </p:txBody>
        </p:sp>
        <p:sp>
          <p:nvSpPr>
            <p:cNvPr id="124" name="object 124"/>
            <p:cNvSpPr/>
            <p:nvPr/>
          </p:nvSpPr>
          <p:spPr>
            <a:xfrm>
              <a:off x="166533" y="6087054"/>
              <a:ext cx="3634104" cy="0"/>
            </a:xfrm>
            <a:custGeom>
              <a:avLst/>
              <a:gdLst/>
              <a:ahLst/>
              <a:cxnLst/>
              <a:rect l="l" t="t" r="r" b="b"/>
              <a:pathLst>
                <a:path w="3634104">
                  <a:moveTo>
                    <a:pt x="0" y="0"/>
                  </a:moveTo>
                  <a:lnTo>
                    <a:pt x="3633767" y="0"/>
                  </a:lnTo>
                </a:path>
              </a:pathLst>
            </a:custGeom>
            <a:ln w="3175">
              <a:solidFill>
                <a:srgbClr val="000000"/>
              </a:solidFill>
            </a:ln>
          </p:spPr>
          <p:txBody>
            <a:bodyPr wrap="square" lIns="0" tIns="0" rIns="0" bIns="0" rtlCol="0"/>
            <a:lstStyle/>
            <a:p>
              <a:endParaRPr/>
            </a:p>
          </p:txBody>
        </p:sp>
        <p:sp>
          <p:nvSpPr>
            <p:cNvPr id="125" name="object 125"/>
            <p:cNvSpPr/>
            <p:nvPr/>
          </p:nvSpPr>
          <p:spPr>
            <a:xfrm>
              <a:off x="166533" y="6087055"/>
              <a:ext cx="3634104" cy="3175"/>
            </a:xfrm>
            <a:custGeom>
              <a:avLst/>
              <a:gdLst/>
              <a:ahLst/>
              <a:cxnLst/>
              <a:rect l="l" t="t" r="r" b="b"/>
              <a:pathLst>
                <a:path w="3634104" h="3175">
                  <a:moveTo>
                    <a:pt x="3633767" y="3179"/>
                  </a:moveTo>
                  <a:lnTo>
                    <a:pt x="0" y="3179"/>
                  </a:lnTo>
                  <a:lnTo>
                    <a:pt x="0" y="0"/>
                  </a:lnTo>
                  <a:lnTo>
                    <a:pt x="3633767" y="0"/>
                  </a:lnTo>
                  <a:lnTo>
                    <a:pt x="3633767" y="3179"/>
                  </a:lnTo>
                  <a:close/>
                </a:path>
              </a:pathLst>
            </a:custGeom>
            <a:solidFill>
              <a:srgbClr val="000000"/>
            </a:solidFill>
          </p:spPr>
          <p:txBody>
            <a:bodyPr wrap="square" lIns="0" tIns="0" rIns="0" bIns="0" rtlCol="0"/>
            <a:lstStyle/>
            <a:p>
              <a:endParaRPr/>
            </a:p>
          </p:txBody>
        </p:sp>
        <p:sp>
          <p:nvSpPr>
            <p:cNvPr id="126" name="object 126"/>
            <p:cNvSpPr/>
            <p:nvPr/>
          </p:nvSpPr>
          <p:spPr>
            <a:xfrm>
              <a:off x="166533" y="6153816"/>
              <a:ext cx="3634104" cy="0"/>
            </a:xfrm>
            <a:custGeom>
              <a:avLst/>
              <a:gdLst/>
              <a:ahLst/>
              <a:cxnLst/>
              <a:rect l="l" t="t" r="r" b="b"/>
              <a:pathLst>
                <a:path w="3634104">
                  <a:moveTo>
                    <a:pt x="0" y="0"/>
                  </a:moveTo>
                  <a:lnTo>
                    <a:pt x="3633767" y="0"/>
                  </a:lnTo>
                </a:path>
              </a:pathLst>
            </a:custGeom>
            <a:ln w="3175">
              <a:solidFill>
                <a:srgbClr val="000000"/>
              </a:solidFill>
            </a:ln>
          </p:spPr>
          <p:txBody>
            <a:bodyPr wrap="square" lIns="0" tIns="0" rIns="0" bIns="0" rtlCol="0"/>
            <a:lstStyle/>
            <a:p>
              <a:endParaRPr/>
            </a:p>
          </p:txBody>
        </p:sp>
        <p:sp>
          <p:nvSpPr>
            <p:cNvPr id="127" name="object 127"/>
            <p:cNvSpPr/>
            <p:nvPr/>
          </p:nvSpPr>
          <p:spPr>
            <a:xfrm>
              <a:off x="166533" y="6153816"/>
              <a:ext cx="3634104" cy="3175"/>
            </a:xfrm>
            <a:custGeom>
              <a:avLst/>
              <a:gdLst/>
              <a:ahLst/>
              <a:cxnLst/>
              <a:rect l="l" t="t" r="r" b="b"/>
              <a:pathLst>
                <a:path w="3634104" h="3175">
                  <a:moveTo>
                    <a:pt x="3633767" y="3179"/>
                  </a:moveTo>
                  <a:lnTo>
                    <a:pt x="0" y="3179"/>
                  </a:lnTo>
                  <a:lnTo>
                    <a:pt x="0" y="0"/>
                  </a:lnTo>
                  <a:lnTo>
                    <a:pt x="3633767" y="0"/>
                  </a:lnTo>
                  <a:lnTo>
                    <a:pt x="3633767" y="3179"/>
                  </a:lnTo>
                  <a:close/>
                </a:path>
              </a:pathLst>
            </a:custGeom>
            <a:solidFill>
              <a:srgbClr val="000000"/>
            </a:solidFill>
          </p:spPr>
          <p:txBody>
            <a:bodyPr wrap="square" lIns="0" tIns="0" rIns="0" bIns="0" rtlCol="0"/>
            <a:lstStyle/>
            <a:p>
              <a:endParaRPr/>
            </a:p>
          </p:txBody>
        </p:sp>
        <p:sp>
          <p:nvSpPr>
            <p:cNvPr id="128" name="object 128"/>
            <p:cNvSpPr/>
            <p:nvPr/>
          </p:nvSpPr>
          <p:spPr>
            <a:xfrm>
              <a:off x="166533" y="6217398"/>
              <a:ext cx="3634104" cy="0"/>
            </a:xfrm>
            <a:custGeom>
              <a:avLst/>
              <a:gdLst/>
              <a:ahLst/>
              <a:cxnLst/>
              <a:rect l="l" t="t" r="r" b="b"/>
              <a:pathLst>
                <a:path w="3634104">
                  <a:moveTo>
                    <a:pt x="0" y="0"/>
                  </a:moveTo>
                  <a:lnTo>
                    <a:pt x="3633767" y="0"/>
                  </a:lnTo>
                </a:path>
              </a:pathLst>
            </a:custGeom>
            <a:ln w="3175">
              <a:solidFill>
                <a:srgbClr val="000000"/>
              </a:solidFill>
            </a:ln>
          </p:spPr>
          <p:txBody>
            <a:bodyPr wrap="square" lIns="0" tIns="0" rIns="0" bIns="0" rtlCol="0"/>
            <a:lstStyle/>
            <a:p>
              <a:endParaRPr/>
            </a:p>
          </p:txBody>
        </p:sp>
        <p:sp>
          <p:nvSpPr>
            <p:cNvPr id="129" name="object 129"/>
            <p:cNvSpPr/>
            <p:nvPr/>
          </p:nvSpPr>
          <p:spPr>
            <a:xfrm>
              <a:off x="166533" y="6217398"/>
              <a:ext cx="3634104" cy="3175"/>
            </a:xfrm>
            <a:custGeom>
              <a:avLst/>
              <a:gdLst/>
              <a:ahLst/>
              <a:cxnLst/>
              <a:rect l="l" t="t" r="r" b="b"/>
              <a:pathLst>
                <a:path w="3634104" h="3175">
                  <a:moveTo>
                    <a:pt x="3633767" y="3179"/>
                  </a:moveTo>
                  <a:lnTo>
                    <a:pt x="0" y="3179"/>
                  </a:lnTo>
                  <a:lnTo>
                    <a:pt x="0" y="0"/>
                  </a:lnTo>
                  <a:lnTo>
                    <a:pt x="3633767" y="0"/>
                  </a:lnTo>
                  <a:lnTo>
                    <a:pt x="3633767" y="3179"/>
                  </a:lnTo>
                  <a:close/>
                </a:path>
              </a:pathLst>
            </a:custGeom>
            <a:solidFill>
              <a:srgbClr val="000000"/>
            </a:solidFill>
          </p:spPr>
          <p:txBody>
            <a:bodyPr wrap="square" lIns="0" tIns="0" rIns="0" bIns="0" rtlCol="0"/>
            <a:lstStyle/>
            <a:p>
              <a:endParaRPr/>
            </a:p>
          </p:txBody>
        </p:sp>
        <p:sp>
          <p:nvSpPr>
            <p:cNvPr id="130" name="object 130"/>
            <p:cNvSpPr/>
            <p:nvPr/>
          </p:nvSpPr>
          <p:spPr>
            <a:xfrm>
              <a:off x="166533" y="6280980"/>
              <a:ext cx="3634104" cy="0"/>
            </a:xfrm>
            <a:custGeom>
              <a:avLst/>
              <a:gdLst/>
              <a:ahLst/>
              <a:cxnLst/>
              <a:rect l="l" t="t" r="r" b="b"/>
              <a:pathLst>
                <a:path w="3634104">
                  <a:moveTo>
                    <a:pt x="0" y="0"/>
                  </a:moveTo>
                  <a:lnTo>
                    <a:pt x="3633767" y="0"/>
                  </a:lnTo>
                </a:path>
              </a:pathLst>
            </a:custGeom>
            <a:ln w="3175">
              <a:solidFill>
                <a:srgbClr val="000000"/>
              </a:solidFill>
            </a:ln>
          </p:spPr>
          <p:txBody>
            <a:bodyPr wrap="square" lIns="0" tIns="0" rIns="0" bIns="0" rtlCol="0"/>
            <a:lstStyle/>
            <a:p>
              <a:endParaRPr/>
            </a:p>
          </p:txBody>
        </p:sp>
        <p:sp>
          <p:nvSpPr>
            <p:cNvPr id="131" name="object 131"/>
            <p:cNvSpPr/>
            <p:nvPr/>
          </p:nvSpPr>
          <p:spPr>
            <a:xfrm>
              <a:off x="166533" y="6280977"/>
              <a:ext cx="3634104" cy="3810"/>
            </a:xfrm>
            <a:custGeom>
              <a:avLst/>
              <a:gdLst/>
              <a:ahLst/>
              <a:cxnLst/>
              <a:rect l="l" t="t" r="r" b="b"/>
              <a:pathLst>
                <a:path w="3634104" h="3810">
                  <a:moveTo>
                    <a:pt x="3633767" y="3182"/>
                  </a:moveTo>
                  <a:lnTo>
                    <a:pt x="0" y="3182"/>
                  </a:lnTo>
                  <a:lnTo>
                    <a:pt x="0" y="0"/>
                  </a:lnTo>
                  <a:lnTo>
                    <a:pt x="3633767" y="0"/>
                  </a:lnTo>
                  <a:lnTo>
                    <a:pt x="3633767" y="3182"/>
                  </a:lnTo>
                  <a:close/>
                </a:path>
              </a:pathLst>
            </a:custGeom>
            <a:solidFill>
              <a:srgbClr val="000000"/>
            </a:solidFill>
          </p:spPr>
          <p:txBody>
            <a:bodyPr wrap="square" lIns="0" tIns="0" rIns="0" bIns="0" rtlCol="0"/>
            <a:lstStyle/>
            <a:p>
              <a:endParaRPr/>
            </a:p>
          </p:txBody>
        </p:sp>
        <p:sp>
          <p:nvSpPr>
            <p:cNvPr id="132" name="object 132"/>
            <p:cNvSpPr/>
            <p:nvPr/>
          </p:nvSpPr>
          <p:spPr>
            <a:xfrm>
              <a:off x="166533" y="6344562"/>
              <a:ext cx="3634104" cy="0"/>
            </a:xfrm>
            <a:custGeom>
              <a:avLst/>
              <a:gdLst/>
              <a:ahLst/>
              <a:cxnLst/>
              <a:rect l="l" t="t" r="r" b="b"/>
              <a:pathLst>
                <a:path w="3634104">
                  <a:moveTo>
                    <a:pt x="0" y="0"/>
                  </a:moveTo>
                  <a:lnTo>
                    <a:pt x="3633767" y="0"/>
                  </a:lnTo>
                </a:path>
              </a:pathLst>
            </a:custGeom>
            <a:ln w="3175">
              <a:solidFill>
                <a:srgbClr val="000000"/>
              </a:solidFill>
            </a:ln>
          </p:spPr>
          <p:txBody>
            <a:bodyPr wrap="square" lIns="0" tIns="0" rIns="0" bIns="0" rtlCol="0"/>
            <a:lstStyle/>
            <a:p>
              <a:endParaRPr/>
            </a:p>
          </p:txBody>
        </p:sp>
        <p:sp>
          <p:nvSpPr>
            <p:cNvPr id="133" name="object 133"/>
            <p:cNvSpPr/>
            <p:nvPr/>
          </p:nvSpPr>
          <p:spPr>
            <a:xfrm>
              <a:off x="166522" y="6344564"/>
              <a:ext cx="3640454" cy="515620"/>
            </a:xfrm>
            <a:custGeom>
              <a:avLst/>
              <a:gdLst/>
              <a:ahLst/>
              <a:cxnLst/>
              <a:rect l="l" t="t" r="r" b="b"/>
              <a:pathLst>
                <a:path w="3640454" h="515620">
                  <a:moveTo>
                    <a:pt x="1904314" y="508660"/>
                  </a:moveTo>
                  <a:lnTo>
                    <a:pt x="0" y="508660"/>
                  </a:lnTo>
                  <a:lnTo>
                    <a:pt x="0" y="515023"/>
                  </a:lnTo>
                  <a:lnTo>
                    <a:pt x="1904314" y="515023"/>
                  </a:lnTo>
                  <a:lnTo>
                    <a:pt x="1904314" y="508660"/>
                  </a:lnTo>
                  <a:close/>
                </a:path>
                <a:path w="3640454" h="515620">
                  <a:moveTo>
                    <a:pt x="3633774" y="0"/>
                  </a:moveTo>
                  <a:lnTo>
                    <a:pt x="0" y="0"/>
                  </a:lnTo>
                  <a:lnTo>
                    <a:pt x="0" y="3187"/>
                  </a:lnTo>
                  <a:lnTo>
                    <a:pt x="3633774" y="3187"/>
                  </a:lnTo>
                  <a:lnTo>
                    <a:pt x="3633774" y="0"/>
                  </a:lnTo>
                  <a:close/>
                </a:path>
                <a:path w="3640454" h="515620">
                  <a:moveTo>
                    <a:pt x="3640124" y="63588"/>
                  </a:moveTo>
                  <a:lnTo>
                    <a:pt x="0" y="63588"/>
                  </a:lnTo>
                  <a:lnTo>
                    <a:pt x="0" y="69951"/>
                  </a:lnTo>
                  <a:lnTo>
                    <a:pt x="3640124" y="69951"/>
                  </a:lnTo>
                  <a:lnTo>
                    <a:pt x="3640124" y="63588"/>
                  </a:lnTo>
                  <a:close/>
                </a:path>
              </a:pathLst>
            </a:custGeom>
            <a:solidFill>
              <a:srgbClr val="000000"/>
            </a:solidFill>
          </p:spPr>
          <p:txBody>
            <a:bodyPr wrap="square" lIns="0" tIns="0" rIns="0" bIns="0" rtlCol="0"/>
            <a:lstStyle/>
            <a:p>
              <a:endParaRPr/>
            </a:p>
          </p:txBody>
        </p:sp>
        <p:sp>
          <p:nvSpPr>
            <p:cNvPr id="134" name="object 134"/>
            <p:cNvSpPr/>
            <p:nvPr/>
          </p:nvSpPr>
          <p:spPr>
            <a:xfrm>
              <a:off x="2339481" y="4378307"/>
              <a:ext cx="2435860" cy="493395"/>
            </a:xfrm>
            <a:custGeom>
              <a:avLst/>
              <a:gdLst/>
              <a:ahLst/>
              <a:cxnLst/>
              <a:rect l="l" t="t" r="r" b="b"/>
              <a:pathLst>
                <a:path w="2435860" h="493395">
                  <a:moveTo>
                    <a:pt x="0" y="492770"/>
                  </a:moveTo>
                  <a:lnTo>
                    <a:pt x="2435239" y="492770"/>
                  </a:lnTo>
                </a:path>
                <a:path w="2435860" h="493395">
                  <a:moveTo>
                    <a:pt x="0" y="422828"/>
                  </a:moveTo>
                  <a:lnTo>
                    <a:pt x="2435239" y="422828"/>
                  </a:lnTo>
                </a:path>
                <a:path w="2435860" h="493395">
                  <a:moveTo>
                    <a:pt x="0" y="352887"/>
                  </a:moveTo>
                  <a:lnTo>
                    <a:pt x="2435239" y="352887"/>
                  </a:lnTo>
                </a:path>
                <a:path w="2435860" h="493395">
                  <a:moveTo>
                    <a:pt x="0" y="282945"/>
                  </a:moveTo>
                  <a:lnTo>
                    <a:pt x="2435239" y="282945"/>
                  </a:lnTo>
                </a:path>
                <a:path w="2435860" h="493395">
                  <a:moveTo>
                    <a:pt x="0" y="209824"/>
                  </a:moveTo>
                  <a:lnTo>
                    <a:pt x="2435239" y="209824"/>
                  </a:lnTo>
                </a:path>
                <a:path w="2435860" h="493395">
                  <a:moveTo>
                    <a:pt x="0" y="139883"/>
                  </a:moveTo>
                  <a:lnTo>
                    <a:pt x="2435239" y="139883"/>
                  </a:lnTo>
                </a:path>
                <a:path w="2435860" h="493395">
                  <a:moveTo>
                    <a:pt x="0" y="69941"/>
                  </a:moveTo>
                  <a:lnTo>
                    <a:pt x="2435239" y="69941"/>
                  </a:lnTo>
                </a:path>
                <a:path w="2435860" h="493395">
                  <a:moveTo>
                    <a:pt x="0" y="0"/>
                  </a:moveTo>
                  <a:lnTo>
                    <a:pt x="2435239" y="0"/>
                  </a:lnTo>
                </a:path>
              </a:pathLst>
            </a:custGeom>
            <a:ln w="3179">
              <a:solidFill>
                <a:srgbClr val="D9D9D9"/>
              </a:solidFill>
            </a:ln>
          </p:spPr>
          <p:txBody>
            <a:bodyPr wrap="square" lIns="0" tIns="0" rIns="0" bIns="0" rtlCol="0"/>
            <a:lstStyle/>
            <a:p>
              <a:endParaRPr/>
            </a:p>
          </p:txBody>
        </p:sp>
        <p:pic>
          <p:nvPicPr>
            <p:cNvPr id="135" name="object 135"/>
            <p:cNvPicPr/>
            <p:nvPr/>
          </p:nvPicPr>
          <p:blipFill>
            <a:blip r:embed="rId3" cstate="print"/>
            <a:stretch>
              <a:fillRect/>
            </a:stretch>
          </p:blipFill>
          <p:spPr>
            <a:xfrm>
              <a:off x="2382405" y="4433942"/>
              <a:ext cx="158951" cy="508663"/>
            </a:xfrm>
            <a:prstGeom prst="rect">
              <a:avLst/>
            </a:prstGeom>
          </p:spPr>
        </p:pic>
        <p:pic>
          <p:nvPicPr>
            <p:cNvPr id="136" name="object 136"/>
            <p:cNvPicPr/>
            <p:nvPr/>
          </p:nvPicPr>
          <p:blipFill>
            <a:blip r:embed="rId4" cstate="print"/>
            <a:stretch>
              <a:fillRect/>
            </a:stretch>
          </p:blipFill>
          <p:spPr>
            <a:xfrm>
              <a:off x="2624015" y="4783648"/>
              <a:ext cx="158948" cy="158957"/>
            </a:xfrm>
            <a:prstGeom prst="rect">
              <a:avLst/>
            </a:prstGeom>
          </p:spPr>
        </p:pic>
        <p:pic>
          <p:nvPicPr>
            <p:cNvPr id="137" name="object 137"/>
            <p:cNvPicPr/>
            <p:nvPr/>
          </p:nvPicPr>
          <p:blipFill>
            <a:blip r:embed="rId5" cstate="print"/>
            <a:stretch>
              <a:fillRect/>
            </a:stretch>
          </p:blipFill>
          <p:spPr>
            <a:xfrm>
              <a:off x="2868815" y="4821798"/>
              <a:ext cx="158951" cy="120807"/>
            </a:xfrm>
            <a:prstGeom prst="rect">
              <a:avLst/>
            </a:prstGeom>
          </p:spPr>
        </p:pic>
        <p:pic>
          <p:nvPicPr>
            <p:cNvPr id="138" name="object 138"/>
            <p:cNvPicPr/>
            <p:nvPr/>
          </p:nvPicPr>
          <p:blipFill>
            <a:blip r:embed="rId6" cstate="print"/>
            <a:stretch>
              <a:fillRect/>
            </a:stretch>
          </p:blipFill>
          <p:spPr>
            <a:xfrm>
              <a:off x="3110424" y="4853597"/>
              <a:ext cx="162136" cy="89014"/>
            </a:xfrm>
            <a:prstGeom prst="rect">
              <a:avLst/>
            </a:prstGeom>
          </p:spPr>
        </p:pic>
        <p:pic>
          <p:nvPicPr>
            <p:cNvPr id="139" name="object 139"/>
            <p:cNvPicPr/>
            <p:nvPr/>
          </p:nvPicPr>
          <p:blipFill>
            <a:blip r:embed="rId7" cstate="print"/>
            <a:stretch>
              <a:fillRect/>
            </a:stretch>
          </p:blipFill>
          <p:spPr>
            <a:xfrm>
              <a:off x="3355225" y="4856772"/>
              <a:ext cx="158951" cy="85839"/>
            </a:xfrm>
            <a:prstGeom prst="rect">
              <a:avLst/>
            </a:prstGeom>
          </p:spPr>
        </p:pic>
        <p:pic>
          <p:nvPicPr>
            <p:cNvPr id="140" name="object 140"/>
            <p:cNvPicPr/>
            <p:nvPr/>
          </p:nvPicPr>
          <p:blipFill>
            <a:blip r:embed="rId8" cstate="print"/>
            <a:stretch>
              <a:fillRect/>
            </a:stretch>
          </p:blipFill>
          <p:spPr>
            <a:xfrm>
              <a:off x="3600018" y="4891739"/>
              <a:ext cx="158953" cy="50866"/>
            </a:xfrm>
            <a:prstGeom prst="rect">
              <a:avLst/>
            </a:prstGeom>
          </p:spPr>
        </p:pic>
        <p:pic>
          <p:nvPicPr>
            <p:cNvPr id="141" name="object 141"/>
            <p:cNvPicPr/>
            <p:nvPr/>
          </p:nvPicPr>
          <p:blipFill>
            <a:blip r:embed="rId9" cstate="print"/>
            <a:stretch>
              <a:fillRect/>
            </a:stretch>
          </p:blipFill>
          <p:spPr>
            <a:xfrm>
              <a:off x="3841635" y="4898098"/>
              <a:ext cx="158951" cy="44513"/>
            </a:xfrm>
            <a:prstGeom prst="rect">
              <a:avLst/>
            </a:prstGeom>
          </p:spPr>
        </p:pic>
        <p:pic>
          <p:nvPicPr>
            <p:cNvPr id="142" name="object 142"/>
            <p:cNvPicPr/>
            <p:nvPr/>
          </p:nvPicPr>
          <p:blipFill>
            <a:blip r:embed="rId10" cstate="print"/>
            <a:stretch>
              <a:fillRect/>
            </a:stretch>
          </p:blipFill>
          <p:spPr>
            <a:xfrm>
              <a:off x="4086428" y="4901277"/>
              <a:ext cx="158953" cy="41328"/>
            </a:xfrm>
            <a:prstGeom prst="rect">
              <a:avLst/>
            </a:prstGeom>
          </p:spPr>
        </p:pic>
        <p:pic>
          <p:nvPicPr>
            <p:cNvPr id="143" name="object 143"/>
            <p:cNvPicPr/>
            <p:nvPr/>
          </p:nvPicPr>
          <p:blipFill>
            <a:blip r:embed="rId11" cstate="print"/>
            <a:stretch>
              <a:fillRect/>
            </a:stretch>
          </p:blipFill>
          <p:spPr>
            <a:xfrm>
              <a:off x="4328045" y="4904460"/>
              <a:ext cx="162130" cy="38150"/>
            </a:xfrm>
            <a:prstGeom prst="rect">
              <a:avLst/>
            </a:prstGeom>
          </p:spPr>
        </p:pic>
        <p:pic>
          <p:nvPicPr>
            <p:cNvPr id="144" name="object 144"/>
            <p:cNvPicPr/>
            <p:nvPr/>
          </p:nvPicPr>
          <p:blipFill>
            <a:blip r:embed="rId12" cstate="print"/>
            <a:stretch>
              <a:fillRect/>
            </a:stretch>
          </p:blipFill>
          <p:spPr>
            <a:xfrm>
              <a:off x="4572838" y="4910814"/>
              <a:ext cx="158952" cy="31791"/>
            </a:xfrm>
            <a:prstGeom prst="rect">
              <a:avLst/>
            </a:prstGeom>
          </p:spPr>
        </p:pic>
        <p:sp>
          <p:nvSpPr>
            <p:cNvPr id="145" name="object 145"/>
            <p:cNvSpPr/>
            <p:nvPr/>
          </p:nvSpPr>
          <p:spPr>
            <a:xfrm>
              <a:off x="2339481" y="4378312"/>
              <a:ext cx="0" cy="563245"/>
            </a:xfrm>
            <a:custGeom>
              <a:avLst/>
              <a:gdLst/>
              <a:ahLst/>
              <a:cxnLst/>
              <a:rect l="l" t="t" r="r" b="b"/>
              <a:pathLst>
                <a:path h="563245">
                  <a:moveTo>
                    <a:pt x="0" y="562704"/>
                  </a:moveTo>
                  <a:lnTo>
                    <a:pt x="0" y="0"/>
                  </a:lnTo>
                </a:path>
              </a:pathLst>
            </a:custGeom>
            <a:ln w="3179">
              <a:solidFill>
                <a:srgbClr val="BEBEBE"/>
              </a:solidFill>
            </a:ln>
          </p:spPr>
          <p:txBody>
            <a:bodyPr wrap="square" lIns="0" tIns="0" rIns="0" bIns="0" rtlCol="0"/>
            <a:lstStyle/>
            <a:p>
              <a:endParaRPr/>
            </a:p>
          </p:txBody>
        </p:sp>
        <p:sp>
          <p:nvSpPr>
            <p:cNvPr id="146" name="object 146"/>
            <p:cNvSpPr/>
            <p:nvPr/>
          </p:nvSpPr>
          <p:spPr>
            <a:xfrm>
              <a:off x="2339481" y="4941017"/>
              <a:ext cx="2435860" cy="0"/>
            </a:xfrm>
            <a:custGeom>
              <a:avLst/>
              <a:gdLst/>
              <a:ahLst/>
              <a:cxnLst/>
              <a:rect l="l" t="t" r="r" b="b"/>
              <a:pathLst>
                <a:path w="2435860">
                  <a:moveTo>
                    <a:pt x="0" y="0"/>
                  </a:moveTo>
                  <a:lnTo>
                    <a:pt x="2435241" y="0"/>
                  </a:lnTo>
                </a:path>
              </a:pathLst>
            </a:custGeom>
            <a:ln w="4238">
              <a:solidFill>
                <a:srgbClr val="D9D9D9"/>
              </a:solidFill>
            </a:ln>
          </p:spPr>
          <p:txBody>
            <a:bodyPr wrap="square" lIns="0" tIns="0" rIns="0" bIns="0" rtlCol="0"/>
            <a:lstStyle/>
            <a:p>
              <a:endParaRPr/>
            </a:p>
          </p:txBody>
        </p:sp>
      </p:grpSp>
      <p:sp>
        <p:nvSpPr>
          <p:cNvPr id="147" name="object 147"/>
          <p:cNvSpPr txBox="1"/>
          <p:nvPr/>
        </p:nvSpPr>
        <p:spPr>
          <a:xfrm>
            <a:off x="2419832" y="4364828"/>
            <a:ext cx="83185" cy="71755"/>
          </a:xfrm>
          <a:prstGeom prst="rect">
            <a:avLst/>
          </a:prstGeom>
        </p:spPr>
        <p:txBody>
          <a:bodyPr vert="horz" wrap="square" lIns="0" tIns="12700" rIns="0" bIns="0" rtlCol="0">
            <a:spAutoFit/>
          </a:bodyPr>
          <a:lstStyle/>
          <a:p>
            <a:pPr marL="12700">
              <a:lnSpc>
                <a:spcPct val="100000"/>
              </a:lnSpc>
              <a:spcBef>
                <a:spcPts val="100"/>
              </a:spcBef>
            </a:pPr>
            <a:r>
              <a:rPr sz="300" b="1" spc="-25" dirty="0">
                <a:latin typeface="Calibri"/>
                <a:cs typeface="Calibri"/>
              </a:rPr>
              <a:t>352</a:t>
            </a:r>
            <a:endParaRPr sz="300">
              <a:latin typeface="Calibri"/>
              <a:cs typeface="Calibri"/>
            </a:endParaRPr>
          </a:p>
        </p:txBody>
      </p:sp>
      <p:sp>
        <p:nvSpPr>
          <p:cNvPr id="148" name="object 148"/>
          <p:cNvSpPr txBox="1"/>
          <p:nvPr/>
        </p:nvSpPr>
        <p:spPr>
          <a:xfrm>
            <a:off x="2663324" y="4715972"/>
            <a:ext cx="83185" cy="71755"/>
          </a:xfrm>
          <a:prstGeom prst="rect">
            <a:avLst/>
          </a:prstGeom>
        </p:spPr>
        <p:txBody>
          <a:bodyPr vert="horz" wrap="square" lIns="0" tIns="12700" rIns="0" bIns="0" rtlCol="0">
            <a:spAutoFit/>
          </a:bodyPr>
          <a:lstStyle/>
          <a:p>
            <a:pPr marL="12700">
              <a:lnSpc>
                <a:spcPct val="100000"/>
              </a:lnSpc>
              <a:spcBef>
                <a:spcPts val="100"/>
              </a:spcBef>
            </a:pPr>
            <a:r>
              <a:rPr sz="300" b="1" spc="-25" dirty="0">
                <a:latin typeface="Calibri"/>
                <a:cs typeface="Calibri"/>
              </a:rPr>
              <a:t>102</a:t>
            </a:r>
            <a:endParaRPr sz="300">
              <a:latin typeface="Calibri"/>
              <a:cs typeface="Calibri"/>
            </a:endParaRPr>
          </a:p>
        </p:txBody>
      </p:sp>
      <p:sp>
        <p:nvSpPr>
          <p:cNvPr id="149" name="object 149"/>
          <p:cNvSpPr txBox="1"/>
          <p:nvPr/>
        </p:nvSpPr>
        <p:spPr>
          <a:xfrm>
            <a:off x="2916354" y="4752491"/>
            <a:ext cx="64135" cy="71755"/>
          </a:xfrm>
          <a:prstGeom prst="rect">
            <a:avLst/>
          </a:prstGeom>
        </p:spPr>
        <p:txBody>
          <a:bodyPr vert="horz" wrap="square" lIns="0" tIns="12700" rIns="0" bIns="0" rtlCol="0">
            <a:spAutoFit/>
          </a:bodyPr>
          <a:lstStyle/>
          <a:p>
            <a:pPr marL="12700">
              <a:lnSpc>
                <a:spcPct val="100000"/>
              </a:lnSpc>
              <a:spcBef>
                <a:spcPts val="100"/>
              </a:spcBef>
            </a:pPr>
            <a:r>
              <a:rPr sz="300" b="1" spc="-25" dirty="0">
                <a:latin typeface="Calibri"/>
                <a:cs typeface="Calibri"/>
              </a:rPr>
              <a:t>76</a:t>
            </a:r>
            <a:endParaRPr sz="300">
              <a:latin typeface="Calibri"/>
              <a:cs typeface="Calibri"/>
            </a:endParaRPr>
          </a:p>
        </p:txBody>
      </p:sp>
      <p:sp>
        <p:nvSpPr>
          <p:cNvPr id="150" name="object 150"/>
          <p:cNvSpPr txBox="1"/>
          <p:nvPr/>
        </p:nvSpPr>
        <p:spPr>
          <a:xfrm>
            <a:off x="3159847" y="4784796"/>
            <a:ext cx="64135" cy="71755"/>
          </a:xfrm>
          <a:prstGeom prst="rect">
            <a:avLst/>
          </a:prstGeom>
        </p:spPr>
        <p:txBody>
          <a:bodyPr vert="horz" wrap="square" lIns="0" tIns="12700" rIns="0" bIns="0" rtlCol="0">
            <a:spAutoFit/>
          </a:bodyPr>
          <a:lstStyle/>
          <a:p>
            <a:pPr marL="12700">
              <a:lnSpc>
                <a:spcPct val="100000"/>
              </a:lnSpc>
              <a:spcBef>
                <a:spcPts val="100"/>
              </a:spcBef>
            </a:pPr>
            <a:r>
              <a:rPr sz="300" b="1" spc="-25" dirty="0">
                <a:latin typeface="Calibri"/>
                <a:cs typeface="Calibri"/>
              </a:rPr>
              <a:t>53</a:t>
            </a:r>
            <a:endParaRPr sz="300">
              <a:latin typeface="Calibri"/>
              <a:cs typeface="Calibri"/>
            </a:endParaRPr>
          </a:p>
        </p:txBody>
      </p:sp>
      <p:sp>
        <p:nvSpPr>
          <p:cNvPr id="151" name="object 151"/>
          <p:cNvSpPr txBox="1"/>
          <p:nvPr/>
        </p:nvSpPr>
        <p:spPr>
          <a:xfrm>
            <a:off x="3403339" y="4787605"/>
            <a:ext cx="64135" cy="71755"/>
          </a:xfrm>
          <a:prstGeom prst="rect">
            <a:avLst/>
          </a:prstGeom>
        </p:spPr>
        <p:txBody>
          <a:bodyPr vert="horz" wrap="square" lIns="0" tIns="12700" rIns="0" bIns="0" rtlCol="0">
            <a:spAutoFit/>
          </a:bodyPr>
          <a:lstStyle/>
          <a:p>
            <a:pPr marL="12700">
              <a:lnSpc>
                <a:spcPct val="100000"/>
              </a:lnSpc>
              <a:spcBef>
                <a:spcPts val="100"/>
              </a:spcBef>
            </a:pPr>
            <a:r>
              <a:rPr sz="300" b="1" spc="-25" dirty="0">
                <a:latin typeface="Calibri"/>
                <a:cs typeface="Calibri"/>
              </a:rPr>
              <a:t>51</a:t>
            </a:r>
            <a:endParaRPr sz="300">
              <a:latin typeface="Calibri"/>
              <a:cs typeface="Calibri"/>
            </a:endParaRPr>
          </a:p>
        </p:txBody>
      </p:sp>
      <p:sp>
        <p:nvSpPr>
          <p:cNvPr id="152" name="object 152"/>
          <p:cNvSpPr txBox="1"/>
          <p:nvPr/>
        </p:nvSpPr>
        <p:spPr>
          <a:xfrm>
            <a:off x="3646831" y="4822719"/>
            <a:ext cx="64135" cy="71755"/>
          </a:xfrm>
          <a:prstGeom prst="rect">
            <a:avLst/>
          </a:prstGeom>
        </p:spPr>
        <p:txBody>
          <a:bodyPr vert="horz" wrap="square" lIns="0" tIns="12700" rIns="0" bIns="0" rtlCol="0">
            <a:spAutoFit/>
          </a:bodyPr>
          <a:lstStyle/>
          <a:p>
            <a:pPr marL="12700">
              <a:lnSpc>
                <a:spcPct val="100000"/>
              </a:lnSpc>
              <a:spcBef>
                <a:spcPts val="100"/>
              </a:spcBef>
            </a:pPr>
            <a:r>
              <a:rPr sz="300" b="1" spc="-25" dirty="0">
                <a:latin typeface="Calibri"/>
                <a:cs typeface="Calibri"/>
              </a:rPr>
              <a:t>26</a:t>
            </a:r>
            <a:endParaRPr sz="300">
              <a:latin typeface="Calibri"/>
              <a:cs typeface="Calibri"/>
            </a:endParaRPr>
          </a:p>
        </p:txBody>
      </p:sp>
      <p:sp>
        <p:nvSpPr>
          <p:cNvPr id="153" name="object 153"/>
          <p:cNvSpPr txBox="1"/>
          <p:nvPr/>
        </p:nvSpPr>
        <p:spPr>
          <a:xfrm>
            <a:off x="3890323" y="4828338"/>
            <a:ext cx="64135" cy="71755"/>
          </a:xfrm>
          <a:prstGeom prst="rect">
            <a:avLst/>
          </a:prstGeom>
        </p:spPr>
        <p:txBody>
          <a:bodyPr vert="horz" wrap="square" lIns="0" tIns="12700" rIns="0" bIns="0" rtlCol="0">
            <a:spAutoFit/>
          </a:bodyPr>
          <a:lstStyle/>
          <a:p>
            <a:pPr marL="12700">
              <a:lnSpc>
                <a:spcPct val="100000"/>
              </a:lnSpc>
              <a:spcBef>
                <a:spcPts val="100"/>
              </a:spcBef>
            </a:pPr>
            <a:r>
              <a:rPr sz="300" b="1" spc="-25" dirty="0">
                <a:latin typeface="Calibri"/>
                <a:cs typeface="Calibri"/>
              </a:rPr>
              <a:t>22</a:t>
            </a:r>
            <a:endParaRPr sz="300">
              <a:latin typeface="Calibri"/>
              <a:cs typeface="Calibri"/>
            </a:endParaRPr>
          </a:p>
        </p:txBody>
      </p:sp>
      <p:sp>
        <p:nvSpPr>
          <p:cNvPr id="154" name="object 154"/>
          <p:cNvSpPr txBox="1"/>
          <p:nvPr/>
        </p:nvSpPr>
        <p:spPr>
          <a:xfrm>
            <a:off x="4133815" y="4833956"/>
            <a:ext cx="64135" cy="71755"/>
          </a:xfrm>
          <a:prstGeom prst="rect">
            <a:avLst/>
          </a:prstGeom>
        </p:spPr>
        <p:txBody>
          <a:bodyPr vert="horz" wrap="square" lIns="0" tIns="12700" rIns="0" bIns="0" rtlCol="0">
            <a:spAutoFit/>
          </a:bodyPr>
          <a:lstStyle/>
          <a:p>
            <a:pPr marL="12700">
              <a:lnSpc>
                <a:spcPct val="100000"/>
              </a:lnSpc>
              <a:spcBef>
                <a:spcPts val="100"/>
              </a:spcBef>
            </a:pPr>
            <a:r>
              <a:rPr sz="300" b="1" spc="-25" dirty="0">
                <a:latin typeface="Calibri"/>
                <a:cs typeface="Calibri"/>
              </a:rPr>
              <a:t>18</a:t>
            </a:r>
            <a:endParaRPr sz="300">
              <a:latin typeface="Calibri"/>
              <a:cs typeface="Calibri"/>
            </a:endParaRPr>
          </a:p>
        </p:txBody>
      </p:sp>
      <p:sp>
        <p:nvSpPr>
          <p:cNvPr id="155" name="object 155"/>
          <p:cNvSpPr txBox="1"/>
          <p:nvPr/>
        </p:nvSpPr>
        <p:spPr>
          <a:xfrm>
            <a:off x="4377307" y="4836765"/>
            <a:ext cx="64135" cy="71755"/>
          </a:xfrm>
          <a:prstGeom prst="rect">
            <a:avLst/>
          </a:prstGeom>
        </p:spPr>
        <p:txBody>
          <a:bodyPr vert="horz" wrap="square" lIns="0" tIns="12700" rIns="0" bIns="0" rtlCol="0">
            <a:spAutoFit/>
          </a:bodyPr>
          <a:lstStyle/>
          <a:p>
            <a:pPr marL="12700">
              <a:lnSpc>
                <a:spcPct val="100000"/>
              </a:lnSpc>
              <a:spcBef>
                <a:spcPts val="100"/>
              </a:spcBef>
            </a:pPr>
            <a:r>
              <a:rPr sz="300" b="1" spc="-25" dirty="0">
                <a:latin typeface="Calibri"/>
                <a:cs typeface="Calibri"/>
              </a:rPr>
              <a:t>16</a:t>
            </a:r>
            <a:endParaRPr sz="300">
              <a:latin typeface="Calibri"/>
              <a:cs typeface="Calibri"/>
            </a:endParaRPr>
          </a:p>
        </p:txBody>
      </p:sp>
      <p:sp>
        <p:nvSpPr>
          <p:cNvPr id="156" name="object 156"/>
          <p:cNvSpPr txBox="1"/>
          <p:nvPr/>
        </p:nvSpPr>
        <p:spPr>
          <a:xfrm>
            <a:off x="4620799" y="4840978"/>
            <a:ext cx="64135" cy="71755"/>
          </a:xfrm>
          <a:prstGeom prst="rect">
            <a:avLst/>
          </a:prstGeom>
        </p:spPr>
        <p:txBody>
          <a:bodyPr vert="horz" wrap="square" lIns="0" tIns="12700" rIns="0" bIns="0" rtlCol="0">
            <a:spAutoFit/>
          </a:bodyPr>
          <a:lstStyle/>
          <a:p>
            <a:pPr marL="12700">
              <a:lnSpc>
                <a:spcPct val="100000"/>
              </a:lnSpc>
              <a:spcBef>
                <a:spcPts val="100"/>
              </a:spcBef>
            </a:pPr>
            <a:r>
              <a:rPr sz="300" b="1" spc="-25" dirty="0">
                <a:latin typeface="Calibri"/>
                <a:cs typeface="Calibri"/>
              </a:rPr>
              <a:t>13</a:t>
            </a:r>
            <a:endParaRPr sz="300">
              <a:latin typeface="Calibri"/>
              <a:cs typeface="Calibri"/>
            </a:endParaRPr>
          </a:p>
        </p:txBody>
      </p:sp>
      <p:sp>
        <p:nvSpPr>
          <p:cNvPr id="157" name="object 157"/>
          <p:cNvSpPr txBox="1"/>
          <p:nvPr/>
        </p:nvSpPr>
        <p:spPr>
          <a:xfrm>
            <a:off x="2271937" y="4899492"/>
            <a:ext cx="45085" cy="71755"/>
          </a:xfrm>
          <a:prstGeom prst="rect">
            <a:avLst/>
          </a:prstGeom>
        </p:spPr>
        <p:txBody>
          <a:bodyPr vert="horz" wrap="square" lIns="0" tIns="12700" rIns="0" bIns="0" rtlCol="0">
            <a:spAutoFit/>
          </a:bodyPr>
          <a:lstStyle/>
          <a:p>
            <a:pPr marL="12700">
              <a:lnSpc>
                <a:spcPct val="100000"/>
              </a:lnSpc>
              <a:spcBef>
                <a:spcPts val="100"/>
              </a:spcBef>
            </a:pPr>
            <a:r>
              <a:rPr sz="300" b="1" spc="-50" dirty="0">
                <a:latin typeface="Calibri"/>
                <a:cs typeface="Calibri"/>
              </a:rPr>
              <a:t>0</a:t>
            </a:r>
            <a:endParaRPr sz="300">
              <a:latin typeface="Calibri"/>
              <a:cs typeface="Calibri"/>
            </a:endParaRPr>
          </a:p>
        </p:txBody>
      </p:sp>
      <p:sp>
        <p:nvSpPr>
          <p:cNvPr id="158" name="object 158"/>
          <p:cNvSpPr txBox="1"/>
          <p:nvPr/>
        </p:nvSpPr>
        <p:spPr>
          <a:xfrm>
            <a:off x="2233278" y="4383441"/>
            <a:ext cx="83185" cy="517525"/>
          </a:xfrm>
          <a:prstGeom prst="rect">
            <a:avLst/>
          </a:prstGeom>
        </p:spPr>
        <p:txBody>
          <a:bodyPr vert="horz" wrap="square" lIns="0" tIns="36830" rIns="0" bIns="0" rtlCol="0">
            <a:spAutoFit/>
          </a:bodyPr>
          <a:lstStyle/>
          <a:p>
            <a:pPr marL="12700">
              <a:lnSpc>
                <a:spcPct val="100000"/>
              </a:lnSpc>
              <a:spcBef>
                <a:spcPts val="290"/>
              </a:spcBef>
            </a:pPr>
            <a:r>
              <a:rPr sz="300" b="1" spc="-25" dirty="0">
                <a:latin typeface="Calibri"/>
                <a:cs typeface="Calibri"/>
              </a:rPr>
              <a:t>350</a:t>
            </a:r>
            <a:endParaRPr sz="300">
              <a:latin typeface="Calibri"/>
              <a:cs typeface="Calibri"/>
            </a:endParaRPr>
          </a:p>
          <a:p>
            <a:pPr marL="12700">
              <a:lnSpc>
                <a:spcPct val="100000"/>
              </a:lnSpc>
              <a:spcBef>
                <a:spcPts val="195"/>
              </a:spcBef>
            </a:pPr>
            <a:r>
              <a:rPr sz="300" b="1" spc="-25" dirty="0">
                <a:latin typeface="Calibri"/>
                <a:cs typeface="Calibri"/>
              </a:rPr>
              <a:t>300</a:t>
            </a:r>
            <a:endParaRPr sz="300">
              <a:latin typeface="Calibri"/>
              <a:cs typeface="Calibri"/>
            </a:endParaRPr>
          </a:p>
          <a:p>
            <a:pPr marL="12700">
              <a:lnSpc>
                <a:spcPct val="100000"/>
              </a:lnSpc>
              <a:spcBef>
                <a:spcPts val="190"/>
              </a:spcBef>
            </a:pPr>
            <a:r>
              <a:rPr sz="300" b="1" spc="-25" dirty="0">
                <a:latin typeface="Calibri"/>
                <a:cs typeface="Calibri"/>
              </a:rPr>
              <a:t>250</a:t>
            </a:r>
            <a:endParaRPr sz="300">
              <a:latin typeface="Calibri"/>
              <a:cs typeface="Calibri"/>
            </a:endParaRPr>
          </a:p>
          <a:p>
            <a:pPr marL="12700">
              <a:lnSpc>
                <a:spcPct val="100000"/>
              </a:lnSpc>
              <a:spcBef>
                <a:spcPts val="195"/>
              </a:spcBef>
            </a:pPr>
            <a:r>
              <a:rPr sz="300" b="1" spc="-25" dirty="0">
                <a:latin typeface="Calibri"/>
                <a:cs typeface="Calibri"/>
              </a:rPr>
              <a:t>200</a:t>
            </a:r>
            <a:endParaRPr sz="300">
              <a:latin typeface="Calibri"/>
              <a:cs typeface="Calibri"/>
            </a:endParaRPr>
          </a:p>
          <a:p>
            <a:pPr marL="12700">
              <a:lnSpc>
                <a:spcPct val="100000"/>
              </a:lnSpc>
              <a:spcBef>
                <a:spcPts val="195"/>
              </a:spcBef>
            </a:pPr>
            <a:r>
              <a:rPr sz="300" b="1" spc="-25" dirty="0">
                <a:latin typeface="Calibri"/>
                <a:cs typeface="Calibri"/>
              </a:rPr>
              <a:t>150</a:t>
            </a:r>
            <a:endParaRPr sz="300">
              <a:latin typeface="Calibri"/>
              <a:cs typeface="Calibri"/>
            </a:endParaRPr>
          </a:p>
          <a:p>
            <a:pPr marL="12700">
              <a:lnSpc>
                <a:spcPct val="100000"/>
              </a:lnSpc>
              <a:spcBef>
                <a:spcPts val="190"/>
              </a:spcBef>
            </a:pPr>
            <a:r>
              <a:rPr sz="300" b="1" spc="-25" dirty="0">
                <a:latin typeface="Calibri"/>
                <a:cs typeface="Calibri"/>
              </a:rPr>
              <a:t>100</a:t>
            </a:r>
            <a:endParaRPr sz="300">
              <a:latin typeface="Calibri"/>
              <a:cs typeface="Calibri"/>
            </a:endParaRPr>
          </a:p>
          <a:p>
            <a:pPr marL="31750">
              <a:lnSpc>
                <a:spcPct val="100000"/>
              </a:lnSpc>
              <a:spcBef>
                <a:spcPts val="195"/>
              </a:spcBef>
            </a:pPr>
            <a:r>
              <a:rPr sz="300" b="1" spc="-25" dirty="0">
                <a:latin typeface="Calibri"/>
                <a:cs typeface="Calibri"/>
              </a:rPr>
              <a:t>50</a:t>
            </a:r>
            <a:endParaRPr sz="300">
              <a:latin typeface="Calibri"/>
              <a:cs typeface="Calibri"/>
            </a:endParaRPr>
          </a:p>
        </p:txBody>
      </p:sp>
      <p:sp>
        <p:nvSpPr>
          <p:cNvPr id="159" name="object 159"/>
          <p:cNvSpPr txBox="1"/>
          <p:nvPr/>
        </p:nvSpPr>
        <p:spPr>
          <a:xfrm>
            <a:off x="2233278" y="4337661"/>
            <a:ext cx="83185" cy="71755"/>
          </a:xfrm>
          <a:prstGeom prst="rect">
            <a:avLst/>
          </a:prstGeom>
        </p:spPr>
        <p:txBody>
          <a:bodyPr vert="horz" wrap="square" lIns="0" tIns="12700" rIns="0" bIns="0" rtlCol="0">
            <a:spAutoFit/>
          </a:bodyPr>
          <a:lstStyle/>
          <a:p>
            <a:pPr marL="12700">
              <a:lnSpc>
                <a:spcPct val="100000"/>
              </a:lnSpc>
              <a:spcBef>
                <a:spcPts val="100"/>
              </a:spcBef>
            </a:pPr>
            <a:r>
              <a:rPr sz="300" b="1" spc="-25" dirty="0">
                <a:latin typeface="Calibri"/>
                <a:cs typeface="Calibri"/>
              </a:rPr>
              <a:t>400</a:t>
            </a:r>
            <a:endParaRPr sz="300">
              <a:latin typeface="Calibri"/>
              <a:cs typeface="Calibri"/>
            </a:endParaRPr>
          </a:p>
        </p:txBody>
      </p:sp>
      <p:grpSp>
        <p:nvGrpSpPr>
          <p:cNvPr id="160" name="object 160"/>
          <p:cNvGrpSpPr/>
          <p:nvPr/>
        </p:nvGrpSpPr>
        <p:grpSpPr>
          <a:xfrm>
            <a:off x="2106036" y="2246693"/>
            <a:ext cx="2552700" cy="3224530"/>
            <a:chOff x="2106036" y="2246693"/>
            <a:chExt cx="2552700" cy="3224530"/>
          </a:xfrm>
        </p:grpSpPr>
        <p:pic>
          <p:nvPicPr>
            <p:cNvPr id="161" name="object 161"/>
            <p:cNvPicPr/>
            <p:nvPr/>
          </p:nvPicPr>
          <p:blipFill>
            <a:blip r:embed="rId13" cstate="print"/>
            <a:stretch>
              <a:fillRect/>
            </a:stretch>
          </p:blipFill>
          <p:spPr>
            <a:xfrm>
              <a:off x="2106036" y="4975422"/>
              <a:ext cx="598045" cy="362015"/>
            </a:xfrm>
            <a:prstGeom prst="rect">
              <a:avLst/>
            </a:prstGeom>
          </p:spPr>
        </p:pic>
        <p:pic>
          <p:nvPicPr>
            <p:cNvPr id="162" name="object 162"/>
            <p:cNvPicPr/>
            <p:nvPr/>
          </p:nvPicPr>
          <p:blipFill>
            <a:blip r:embed="rId14" cstate="print"/>
            <a:stretch>
              <a:fillRect/>
            </a:stretch>
          </p:blipFill>
          <p:spPr>
            <a:xfrm>
              <a:off x="2898617" y="4972191"/>
              <a:ext cx="1509250" cy="498944"/>
            </a:xfrm>
            <a:prstGeom prst="rect">
              <a:avLst/>
            </a:prstGeom>
          </p:spPr>
        </p:pic>
        <p:pic>
          <p:nvPicPr>
            <p:cNvPr id="163" name="object 163"/>
            <p:cNvPicPr/>
            <p:nvPr/>
          </p:nvPicPr>
          <p:blipFill>
            <a:blip r:embed="rId15" cstate="print"/>
            <a:stretch>
              <a:fillRect/>
            </a:stretch>
          </p:blipFill>
          <p:spPr>
            <a:xfrm>
              <a:off x="4545645" y="4975120"/>
              <a:ext cx="112698" cy="114137"/>
            </a:xfrm>
            <a:prstGeom prst="rect">
              <a:avLst/>
            </a:prstGeom>
          </p:spPr>
        </p:pic>
        <p:pic>
          <p:nvPicPr>
            <p:cNvPr id="164" name="object 164"/>
            <p:cNvPicPr/>
            <p:nvPr/>
          </p:nvPicPr>
          <p:blipFill>
            <a:blip r:embed="rId16" cstate="print"/>
            <a:stretch>
              <a:fillRect/>
            </a:stretch>
          </p:blipFill>
          <p:spPr>
            <a:xfrm>
              <a:off x="2283846" y="2577325"/>
              <a:ext cx="689871" cy="371954"/>
            </a:xfrm>
            <a:prstGeom prst="rect">
              <a:avLst/>
            </a:prstGeom>
          </p:spPr>
        </p:pic>
        <p:pic>
          <p:nvPicPr>
            <p:cNvPr id="165" name="object 165"/>
            <p:cNvPicPr/>
            <p:nvPr/>
          </p:nvPicPr>
          <p:blipFill>
            <a:blip r:embed="rId17" cstate="print"/>
            <a:stretch>
              <a:fillRect/>
            </a:stretch>
          </p:blipFill>
          <p:spPr>
            <a:xfrm>
              <a:off x="2267953" y="2272121"/>
              <a:ext cx="371957" cy="441901"/>
            </a:xfrm>
            <a:prstGeom prst="rect">
              <a:avLst/>
            </a:prstGeom>
          </p:spPr>
        </p:pic>
        <p:pic>
          <p:nvPicPr>
            <p:cNvPr id="166" name="object 166"/>
            <p:cNvPicPr/>
            <p:nvPr/>
          </p:nvPicPr>
          <p:blipFill>
            <a:blip r:embed="rId18" cstate="print"/>
            <a:stretch>
              <a:fillRect/>
            </a:stretch>
          </p:blipFill>
          <p:spPr>
            <a:xfrm>
              <a:off x="2471420" y="2246693"/>
              <a:ext cx="403745" cy="368776"/>
            </a:xfrm>
            <a:prstGeom prst="rect">
              <a:avLst/>
            </a:prstGeom>
          </p:spPr>
        </p:pic>
        <p:pic>
          <p:nvPicPr>
            <p:cNvPr id="167" name="object 167"/>
            <p:cNvPicPr/>
            <p:nvPr/>
          </p:nvPicPr>
          <p:blipFill>
            <a:blip r:embed="rId19" cstate="print"/>
            <a:stretch>
              <a:fillRect/>
            </a:stretch>
          </p:blipFill>
          <p:spPr>
            <a:xfrm>
              <a:off x="2601761" y="2342062"/>
              <a:ext cx="362418" cy="273400"/>
            </a:xfrm>
            <a:prstGeom prst="rect">
              <a:avLst/>
            </a:prstGeom>
          </p:spPr>
        </p:pic>
        <p:pic>
          <p:nvPicPr>
            <p:cNvPr id="168" name="object 168"/>
            <p:cNvPicPr/>
            <p:nvPr/>
          </p:nvPicPr>
          <p:blipFill>
            <a:blip r:embed="rId20" cstate="print"/>
            <a:stretch>
              <a:fillRect/>
            </a:stretch>
          </p:blipFill>
          <p:spPr>
            <a:xfrm>
              <a:off x="2601761" y="2504199"/>
              <a:ext cx="371956" cy="111269"/>
            </a:xfrm>
            <a:prstGeom prst="rect">
              <a:avLst/>
            </a:prstGeom>
          </p:spPr>
        </p:pic>
        <p:pic>
          <p:nvPicPr>
            <p:cNvPr id="169" name="object 169"/>
            <p:cNvPicPr/>
            <p:nvPr/>
          </p:nvPicPr>
          <p:blipFill>
            <a:blip r:embed="rId21" cstate="print"/>
            <a:stretch>
              <a:fillRect/>
            </a:stretch>
          </p:blipFill>
          <p:spPr>
            <a:xfrm>
              <a:off x="2293383" y="2583677"/>
              <a:ext cx="667621" cy="346527"/>
            </a:xfrm>
            <a:prstGeom prst="rect">
              <a:avLst/>
            </a:prstGeom>
          </p:spPr>
        </p:pic>
        <p:pic>
          <p:nvPicPr>
            <p:cNvPr id="170" name="object 170"/>
            <p:cNvPicPr/>
            <p:nvPr/>
          </p:nvPicPr>
          <p:blipFill>
            <a:blip r:embed="rId22" cstate="print"/>
            <a:stretch>
              <a:fillRect/>
            </a:stretch>
          </p:blipFill>
          <p:spPr>
            <a:xfrm>
              <a:off x="2280667" y="2275300"/>
              <a:ext cx="349706" cy="419639"/>
            </a:xfrm>
            <a:prstGeom prst="rect">
              <a:avLst/>
            </a:prstGeom>
          </p:spPr>
        </p:pic>
        <p:pic>
          <p:nvPicPr>
            <p:cNvPr id="171" name="object 171"/>
            <p:cNvPicPr/>
            <p:nvPr/>
          </p:nvPicPr>
          <p:blipFill>
            <a:blip r:embed="rId23" cstate="print"/>
            <a:stretch>
              <a:fillRect/>
            </a:stretch>
          </p:blipFill>
          <p:spPr>
            <a:xfrm>
              <a:off x="2484132" y="2249868"/>
              <a:ext cx="378318" cy="349705"/>
            </a:xfrm>
            <a:prstGeom prst="rect">
              <a:avLst/>
            </a:prstGeom>
          </p:spPr>
        </p:pic>
        <p:pic>
          <p:nvPicPr>
            <p:cNvPr id="172" name="object 172"/>
            <p:cNvPicPr/>
            <p:nvPr/>
          </p:nvPicPr>
          <p:blipFill>
            <a:blip r:embed="rId24" cstate="print"/>
            <a:stretch>
              <a:fillRect/>
            </a:stretch>
          </p:blipFill>
          <p:spPr>
            <a:xfrm>
              <a:off x="2614477" y="2345245"/>
              <a:ext cx="340164" cy="254328"/>
            </a:xfrm>
            <a:prstGeom prst="rect">
              <a:avLst/>
            </a:prstGeom>
          </p:spPr>
        </p:pic>
        <p:pic>
          <p:nvPicPr>
            <p:cNvPr id="173" name="object 173"/>
            <p:cNvPicPr/>
            <p:nvPr/>
          </p:nvPicPr>
          <p:blipFill>
            <a:blip r:embed="rId25" cstate="print"/>
            <a:stretch>
              <a:fillRect/>
            </a:stretch>
          </p:blipFill>
          <p:spPr>
            <a:xfrm>
              <a:off x="2614477" y="2507378"/>
              <a:ext cx="346527" cy="92184"/>
            </a:xfrm>
            <a:prstGeom prst="rect">
              <a:avLst/>
            </a:prstGeom>
          </p:spPr>
        </p:pic>
        <p:sp>
          <p:nvSpPr>
            <p:cNvPr id="174" name="object 174"/>
            <p:cNvSpPr/>
            <p:nvPr/>
          </p:nvSpPr>
          <p:spPr>
            <a:xfrm>
              <a:off x="2953057" y="2499430"/>
              <a:ext cx="64135" cy="51435"/>
            </a:xfrm>
            <a:custGeom>
              <a:avLst/>
              <a:gdLst/>
              <a:ahLst/>
              <a:cxnLst/>
              <a:rect l="l" t="t" r="r" b="b"/>
              <a:pathLst>
                <a:path w="64135" h="51435">
                  <a:moveTo>
                    <a:pt x="0" y="50854"/>
                  </a:moveTo>
                  <a:lnTo>
                    <a:pt x="44497" y="0"/>
                  </a:lnTo>
                  <a:lnTo>
                    <a:pt x="63568" y="0"/>
                  </a:lnTo>
                </a:path>
              </a:pathLst>
            </a:custGeom>
            <a:ln w="3178">
              <a:solidFill>
                <a:srgbClr val="A6A6A6"/>
              </a:solidFill>
            </a:ln>
          </p:spPr>
          <p:txBody>
            <a:bodyPr wrap="square" lIns="0" tIns="0" rIns="0" bIns="0" rtlCol="0"/>
            <a:lstStyle/>
            <a:p>
              <a:endParaRPr/>
            </a:p>
          </p:txBody>
        </p:sp>
        <p:sp>
          <p:nvSpPr>
            <p:cNvPr id="175" name="object 175"/>
            <p:cNvSpPr/>
            <p:nvPr/>
          </p:nvSpPr>
          <p:spPr>
            <a:xfrm>
              <a:off x="2953057" y="2585267"/>
              <a:ext cx="127635" cy="3175"/>
            </a:xfrm>
            <a:custGeom>
              <a:avLst/>
              <a:gdLst/>
              <a:ahLst/>
              <a:cxnLst/>
              <a:rect l="l" t="t" r="r" b="b"/>
              <a:pathLst>
                <a:path w="127635" h="3175">
                  <a:moveTo>
                    <a:pt x="0" y="0"/>
                  </a:moveTo>
                  <a:lnTo>
                    <a:pt x="108100" y="3179"/>
                  </a:lnTo>
                  <a:lnTo>
                    <a:pt x="127177" y="3179"/>
                  </a:lnTo>
                </a:path>
              </a:pathLst>
            </a:custGeom>
            <a:ln w="3179">
              <a:solidFill>
                <a:srgbClr val="A6A6A6"/>
              </a:solidFill>
            </a:ln>
          </p:spPr>
          <p:txBody>
            <a:bodyPr wrap="square" lIns="0" tIns="0" rIns="0" bIns="0" rtlCol="0"/>
            <a:lstStyle/>
            <a:p>
              <a:endParaRPr/>
            </a:p>
          </p:txBody>
        </p:sp>
        <p:sp>
          <p:nvSpPr>
            <p:cNvPr id="176" name="object 176"/>
            <p:cNvSpPr/>
            <p:nvPr/>
          </p:nvSpPr>
          <p:spPr>
            <a:xfrm>
              <a:off x="2953057" y="2588447"/>
              <a:ext cx="57785" cy="137160"/>
            </a:xfrm>
            <a:custGeom>
              <a:avLst/>
              <a:gdLst/>
              <a:ahLst/>
              <a:cxnLst/>
              <a:rect l="l" t="t" r="r" b="b"/>
              <a:pathLst>
                <a:path w="57785" h="137160">
                  <a:moveTo>
                    <a:pt x="0" y="0"/>
                  </a:moveTo>
                  <a:lnTo>
                    <a:pt x="38146" y="136690"/>
                  </a:lnTo>
                  <a:lnTo>
                    <a:pt x="57219" y="136690"/>
                  </a:lnTo>
                </a:path>
              </a:pathLst>
            </a:custGeom>
            <a:ln w="3178">
              <a:solidFill>
                <a:srgbClr val="A6A6A6"/>
              </a:solidFill>
            </a:ln>
          </p:spPr>
          <p:txBody>
            <a:bodyPr wrap="square" lIns="0" tIns="0" rIns="0" bIns="0" rtlCol="0"/>
            <a:lstStyle/>
            <a:p>
              <a:endParaRPr/>
            </a:p>
          </p:txBody>
        </p:sp>
      </p:grpSp>
      <p:sp>
        <p:nvSpPr>
          <p:cNvPr id="177" name="object 177"/>
          <p:cNvSpPr txBox="1"/>
          <p:nvPr/>
        </p:nvSpPr>
        <p:spPr>
          <a:xfrm>
            <a:off x="2603378" y="2768085"/>
            <a:ext cx="120014" cy="119380"/>
          </a:xfrm>
          <a:prstGeom prst="rect">
            <a:avLst/>
          </a:prstGeom>
        </p:spPr>
        <p:txBody>
          <a:bodyPr vert="horz" wrap="square" lIns="0" tIns="10795" rIns="0" bIns="0" rtlCol="0">
            <a:spAutoFit/>
          </a:bodyPr>
          <a:lstStyle/>
          <a:p>
            <a:pPr marL="12700" marR="5080" indent="6350">
              <a:lnSpc>
                <a:spcPct val="104299"/>
              </a:lnSpc>
              <a:spcBef>
                <a:spcPts val="85"/>
              </a:spcBef>
            </a:pPr>
            <a:r>
              <a:rPr sz="300" b="1" spc="-20" dirty="0">
                <a:latin typeface="Calibri"/>
                <a:cs typeface="Calibri"/>
              </a:rPr>
              <a:t>Army</a:t>
            </a:r>
            <a:r>
              <a:rPr sz="300" b="1" spc="500" dirty="0">
                <a:latin typeface="Calibri"/>
                <a:cs typeface="Calibri"/>
              </a:rPr>
              <a:t> </a:t>
            </a:r>
            <a:r>
              <a:rPr sz="300" b="1" spc="-10" dirty="0">
                <a:latin typeface="Calibri"/>
                <a:cs typeface="Calibri"/>
              </a:rPr>
              <a:t>45.3%</a:t>
            </a:r>
            <a:endParaRPr sz="300">
              <a:latin typeface="Calibri"/>
              <a:cs typeface="Calibri"/>
            </a:endParaRPr>
          </a:p>
        </p:txBody>
      </p:sp>
      <p:sp>
        <p:nvSpPr>
          <p:cNvPr id="178" name="object 178"/>
          <p:cNvSpPr txBox="1"/>
          <p:nvPr/>
        </p:nvSpPr>
        <p:spPr>
          <a:xfrm>
            <a:off x="2320740" y="2409900"/>
            <a:ext cx="120014" cy="119380"/>
          </a:xfrm>
          <a:prstGeom prst="rect">
            <a:avLst/>
          </a:prstGeom>
        </p:spPr>
        <p:txBody>
          <a:bodyPr vert="horz" wrap="square" lIns="0" tIns="10795" rIns="0" bIns="0" rtlCol="0">
            <a:spAutoFit/>
          </a:bodyPr>
          <a:lstStyle/>
          <a:p>
            <a:pPr marL="12700" marR="5080" indent="15875">
              <a:lnSpc>
                <a:spcPct val="104299"/>
              </a:lnSpc>
              <a:spcBef>
                <a:spcPts val="85"/>
              </a:spcBef>
            </a:pPr>
            <a:r>
              <a:rPr sz="300" b="1" spc="-25" dirty="0">
                <a:latin typeface="Calibri"/>
                <a:cs typeface="Calibri"/>
              </a:rPr>
              <a:t>DLA</a:t>
            </a:r>
            <a:r>
              <a:rPr sz="300" b="1" spc="500" dirty="0">
                <a:latin typeface="Calibri"/>
                <a:cs typeface="Calibri"/>
              </a:rPr>
              <a:t> </a:t>
            </a:r>
            <a:r>
              <a:rPr sz="300" b="1" spc="-10" dirty="0">
                <a:latin typeface="Calibri"/>
                <a:cs typeface="Calibri"/>
              </a:rPr>
              <a:t>23.3%</a:t>
            </a:r>
            <a:endParaRPr sz="300">
              <a:latin typeface="Calibri"/>
              <a:cs typeface="Calibri"/>
            </a:endParaRPr>
          </a:p>
        </p:txBody>
      </p:sp>
      <p:sp>
        <p:nvSpPr>
          <p:cNvPr id="179" name="object 179"/>
          <p:cNvSpPr txBox="1"/>
          <p:nvPr/>
        </p:nvSpPr>
        <p:spPr>
          <a:xfrm>
            <a:off x="2596009" y="2293896"/>
            <a:ext cx="165735" cy="119380"/>
          </a:xfrm>
          <a:prstGeom prst="rect">
            <a:avLst/>
          </a:prstGeom>
        </p:spPr>
        <p:txBody>
          <a:bodyPr vert="horz" wrap="square" lIns="0" tIns="10795" rIns="0" bIns="0" rtlCol="0">
            <a:spAutoFit/>
          </a:bodyPr>
          <a:lstStyle/>
          <a:p>
            <a:pPr marL="34925" marR="5080" indent="-22860">
              <a:lnSpc>
                <a:spcPct val="104299"/>
              </a:lnSpc>
              <a:spcBef>
                <a:spcPts val="85"/>
              </a:spcBef>
            </a:pPr>
            <a:r>
              <a:rPr sz="300" b="1" spc="-10" dirty="0">
                <a:latin typeface="Calibri"/>
                <a:cs typeface="Calibri"/>
              </a:rPr>
              <a:t>Air</a:t>
            </a:r>
            <a:r>
              <a:rPr sz="300" b="1" dirty="0">
                <a:latin typeface="Calibri"/>
                <a:cs typeface="Calibri"/>
              </a:rPr>
              <a:t> </a:t>
            </a:r>
            <a:r>
              <a:rPr sz="300" b="1" spc="-10" dirty="0">
                <a:latin typeface="Calibri"/>
                <a:cs typeface="Calibri"/>
              </a:rPr>
              <a:t>Force</a:t>
            </a:r>
            <a:r>
              <a:rPr sz="300" b="1" spc="500" dirty="0">
                <a:latin typeface="Calibri"/>
                <a:cs typeface="Calibri"/>
              </a:rPr>
              <a:t> </a:t>
            </a:r>
            <a:r>
              <a:rPr sz="300" b="1" spc="-10" dirty="0">
                <a:latin typeface="Calibri"/>
                <a:cs typeface="Calibri"/>
              </a:rPr>
              <a:t>18.8%</a:t>
            </a:r>
            <a:endParaRPr sz="300">
              <a:latin typeface="Calibri"/>
              <a:cs typeface="Calibri"/>
            </a:endParaRPr>
          </a:p>
        </p:txBody>
      </p:sp>
      <p:sp>
        <p:nvSpPr>
          <p:cNvPr id="180" name="object 180"/>
          <p:cNvSpPr txBox="1"/>
          <p:nvPr/>
        </p:nvSpPr>
        <p:spPr>
          <a:xfrm>
            <a:off x="2792844" y="2406722"/>
            <a:ext cx="107314" cy="119380"/>
          </a:xfrm>
          <a:prstGeom prst="rect">
            <a:avLst/>
          </a:prstGeom>
        </p:spPr>
        <p:txBody>
          <a:bodyPr vert="horz" wrap="square" lIns="0" tIns="10795" rIns="0" bIns="0" rtlCol="0">
            <a:spAutoFit/>
          </a:bodyPr>
          <a:lstStyle/>
          <a:p>
            <a:pPr marL="15875" marR="5080" indent="-3175">
              <a:lnSpc>
                <a:spcPct val="104299"/>
              </a:lnSpc>
              <a:spcBef>
                <a:spcPts val="85"/>
              </a:spcBef>
            </a:pPr>
            <a:r>
              <a:rPr sz="300" b="1" spc="-20" dirty="0">
                <a:latin typeface="Calibri"/>
                <a:cs typeface="Calibri"/>
              </a:rPr>
              <a:t>Navy</a:t>
            </a:r>
            <a:r>
              <a:rPr sz="300" b="1" spc="500" dirty="0">
                <a:latin typeface="Calibri"/>
                <a:cs typeface="Calibri"/>
              </a:rPr>
              <a:t> </a:t>
            </a:r>
            <a:r>
              <a:rPr sz="300" b="1" spc="-20" dirty="0">
                <a:latin typeface="Calibri"/>
                <a:cs typeface="Calibri"/>
              </a:rPr>
              <a:t>9.1%</a:t>
            </a:r>
            <a:endParaRPr sz="300">
              <a:latin typeface="Calibri"/>
              <a:cs typeface="Calibri"/>
            </a:endParaRPr>
          </a:p>
        </p:txBody>
      </p:sp>
      <p:sp>
        <p:nvSpPr>
          <p:cNvPr id="181" name="object 181"/>
          <p:cNvSpPr txBox="1"/>
          <p:nvPr/>
        </p:nvSpPr>
        <p:spPr>
          <a:xfrm>
            <a:off x="3016684" y="2353059"/>
            <a:ext cx="115570" cy="167005"/>
          </a:xfrm>
          <a:prstGeom prst="rect">
            <a:avLst/>
          </a:prstGeom>
        </p:spPr>
        <p:txBody>
          <a:bodyPr vert="horz" wrap="square" lIns="0" tIns="10795" rIns="0" bIns="0" rtlCol="0">
            <a:spAutoFit/>
          </a:bodyPr>
          <a:lstStyle/>
          <a:p>
            <a:pPr marL="19050" marR="5080" indent="-6985">
              <a:lnSpc>
                <a:spcPct val="104299"/>
              </a:lnSpc>
              <a:spcBef>
                <a:spcPts val="85"/>
              </a:spcBef>
            </a:pPr>
            <a:r>
              <a:rPr sz="300" b="1" spc="-20" dirty="0">
                <a:latin typeface="Calibri"/>
                <a:cs typeface="Calibri"/>
              </a:rPr>
              <a:t>Other</a:t>
            </a:r>
            <a:r>
              <a:rPr sz="300" b="1" spc="500" dirty="0">
                <a:latin typeface="Calibri"/>
                <a:cs typeface="Calibri"/>
              </a:rPr>
              <a:t> </a:t>
            </a:r>
            <a:r>
              <a:rPr sz="300" b="1" spc="-25" dirty="0">
                <a:latin typeface="Calibri"/>
                <a:cs typeface="Calibri"/>
              </a:rPr>
              <a:t>DoD</a:t>
            </a:r>
            <a:r>
              <a:rPr sz="300" b="1" spc="500" dirty="0">
                <a:latin typeface="Calibri"/>
                <a:cs typeface="Calibri"/>
              </a:rPr>
              <a:t> </a:t>
            </a:r>
            <a:r>
              <a:rPr sz="300" b="1" spc="-20" dirty="0">
                <a:latin typeface="Calibri"/>
                <a:cs typeface="Calibri"/>
              </a:rPr>
              <a:t>3.2%</a:t>
            </a:r>
            <a:endParaRPr sz="300">
              <a:latin typeface="Calibri"/>
              <a:cs typeface="Calibri"/>
            </a:endParaRPr>
          </a:p>
        </p:txBody>
      </p:sp>
      <p:sp>
        <p:nvSpPr>
          <p:cNvPr id="182" name="object 182"/>
          <p:cNvSpPr txBox="1"/>
          <p:nvPr/>
        </p:nvSpPr>
        <p:spPr>
          <a:xfrm>
            <a:off x="3005874" y="2537066"/>
            <a:ext cx="219075" cy="195580"/>
          </a:xfrm>
          <a:prstGeom prst="rect">
            <a:avLst/>
          </a:prstGeom>
        </p:spPr>
        <p:txBody>
          <a:bodyPr vert="horz" wrap="square" lIns="0" tIns="10795" rIns="0" bIns="0" rtlCol="0">
            <a:spAutoFit/>
          </a:bodyPr>
          <a:lstStyle/>
          <a:p>
            <a:pPr marL="104775" marR="5080" indent="-26034">
              <a:lnSpc>
                <a:spcPct val="104299"/>
              </a:lnSpc>
              <a:spcBef>
                <a:spcPts val="85"/>
              </a:spcBef>
            </a:pPr>
            <a:r>
              <a:rPr sz="300" b="1" spc="-20" dirty="0">
                <a:latin typeface="Calibri"/>
                <a:cs typeface="Calibri"/>
              </a:rPr>
              <a:t>Marines</a:t>
            </a:r>
            <a:r>
              <a:rPr sz="300" b="1" spc="500" dirty="0">
                <a:latin typeface="Calibri"/>
                <a:cs typeface="Calibri"/>
              </a:rPr>
              <a:t> </a:t>
            </a:r>
            <a:r>
              <a:rPr sz="300" b="1" spc="-20" dirty="0">
                <a:latin typeface="Calibri"/>
                <a:cs typeface="Calibri"/>
              </a:rPr>
              <a:t>0.2%</a:t>
            </a:r>
            <a:endParaRPr sz="300">
              <a:latin typeface="Calibri"/>
              <a:cs typeface="Calibri"/>
            </a:endParaRPr>
          </a:p>
          <a:p>
            <a:pPr marL="12700">
              <a:lnSpc>
                <a:spcPct val="100000"/>
              </a:lnSpc>
              <a:spcBef>
                <a:spcPts val="240"/>
              </a:spcBef>
            </a:pPr>
            <a:r>
              <a:rPr sz="300" b="1" spc="-10" dirty="0">
                <a:latin typeface="Calibri"/>
                <a:cs typeface="Calibri"/>
              </a:rPr>
              <a:t>Non-</a:t>
            </a:r>
            <a:r>
              <a:rPr sz="300" b="1" spc="-25" dirty="0">
                <a:latin typeface="Calibri"/>
                <a:cs typeface="Calibri"/>
              </a:rPr>
              <a:t>DoD</a:t>
            </a:r>
            <a:endParaRPr sz="300">
              <a:latin typeface="Calibri"/>
              <a:cs typeface="Calibri"/>
            </a:endParaRPr>
          </a:p>
        </p:txBody>
      </p:sp>
      <p:sp>
        <p:nvSpPr>
          <p:cNvPr id="183" name="object 183"/>
          <p:cNvSpPr txBox="1"/>
          <p:nvPr/>
        </p:nvSpPr>
        <p:spPr>
          <a:xfrm>
            <a:off x="3018590" y="2708720"/>
            <a:ext cx="142875" cy="119380"/>
          </a:xfrm>
          <a:prstGeom prst="rect">
            <a:avLst/>
          </a:prstGeom>
        </p:spPr>
        <p:txBody>
          <a:bodyPr vert="horz" wrap="square" lIns="0" tIns="10795" rIns="0" bIns="0" rtlCol="0">
            <a:spAutoFit/>
          </a:bodyPr>
          <a:lstStyle/>
          <a:p>
            <a:pPr marL="34925" marR="5080" indent="-22860">
              <a:lnSpc>
                <a:spcPct val="104299"/>
              </a:lnSpc>
              <a:spcBef>
                <a:spcPts val="85"/>
              </a:spcBef>
            </a:pPr>
            <a:r>
              <a:rPr sz="300" b="1" spc="-10" dirty="0">
                <a:latin typeface="Calibri"/>
                <a:cs typeface="Calibri"/>
              </a:rPr>
              <a:t>Entities</a:t>
            </a:r>
            <a:r>
              <a:rPr sz="300" b="1" spc="500" dirty="0">
                <a:latin typeface="Calibri"/>
                <a:cs typeface="Calibri"/>
              </a:rPr>
              <a:t> </a:t>
            </a:r>
            <a:r>
              <a:rPr sz="300" b="1" spc="-20" dirty="0">
                <a:latin typeface="Calibri"/>
                <a:cs typeface="Calibri"/>
              </a:rPr>
              <a:t>0.1%</a:t>
            </a:r>
            <a:endParaRPr sz="300">
              <a:latin typeface="Calibri"/>
              <a:cs typeface="Calibri"/>
            </a:endParaRPr>
          </a:p>
        </p:txBody>
      </p:sp>
      <p:sp>
        <p:nvSpPr>
          <p:cNvPr id="184" name="object 184"/>
          <p:cNvSpPr/>
          <p:nvPr/>
        </p:nvSpPr>
        <p:spPr>
          <a:xfrm>
            <a:off x="158597" y="1733257"/>
            <a:ext cx="4800600" cy="5134610"/>
          </a:xfrm>
          <a:custGeom>
            <a:avLst/>
            <a:gdLst/>
            <a:ahLst/>
            <a:cxnLst/>
            <a:rect l="l" t="t" r="r" b="b"/>
            <a:pathLst>
              <a:path w="4800600" h="5134609">
                <a:moveTo>
                  <a:pt x="0" y="0"/>
                </a:moveTo>
                <a:lnTo>
                  <a:pt x="4800498" y="0"/>
                </a:lnTo>
                <a:lnTo>
                  <a:pt x="4800498" y="5134317"/>
                </a:lnTo>
                <a:lnTo>
                  <a:pt x="0" y="5134317"/>
                </a:lnTo>
                <a:lnTo>
                  <a:pt x="0" y="0"/>
                </a:lnTo>
                <a:close/>
              </a:path>
            </a:pathLst>
          </a:custGeom>
          <a:ln w="9524">
            <a:solidFill>
              <a:srgbClr val="000000"/>
            </a:solidFill>
          </a:ln>
        </p:spPr>
        <p:txBody>
          <a:bodyPr wrap="square" lIns="0" tIns="0" rIns="0" bIns="0" rtlCol="0"/>
          <a:lstStyle/>
          <a:p>
            <a:endParaRPr/>
          </a:p>
        </p:txBody>
      </p:sp>
      <p:pic>
        <p:nvPicPr>
          <p:cNvPr id="185" name="object 185"/>
          <p:cNvPicPr/>
          <p:nvPr/>
        </p:nvPicPr>
        <p:blipFill>
          <a:blip r:embed="rId26" cstate="print"/>
          <a:stretch>
            <a:fillRect/>
          </a:stretch>
        </p:blipFill>
        <p:spPr>
          <a:xfrm>
            <a:off x="5037226" y="1738033"/>
            <a:ext cx="5012245" cy="5124779"/>
          </a:xfrm>
          <a:prstGeom prst="rect">
            <a:avLst/>
          </a:prstGeom>
        </p:spPr>
      </p:pic>
      <p:sp>
        <p:nvSpPr>
          <p:cNvPr id="186" name="object 186"/>
          <p:cNvSpPr txBox="1">
            <a:spLocks noGrp="1"/>
          </p:cNvSpPr>
          <p:nvPr>
            <p:ph type="sldNum" sz="quarter" idx="7"/>
          </p:nvPr>
        </p:nvSpPr>
        <p:spPr>
          <a:xfrm>
            <a:off x="10085975" y="7464755"/>
            <a:ext cx="234315" cy="163827"/>
          </a:xfrm>
          <a:prstGeom prst="rect">
            <a:avLst/>
          </a:prstGeom>
        </p:spPr>
        <p:txBody>
          <a:bodyPr vert="horz" wrap="square" lIns="0" tIns="0" rIns="0" bIns="0" rtlCol="0">
            <a:spAutoFit/>
          </a:bodyPr>
          <a:lstStyle/>
          <a:p>
            <a:pPr marL="12700">
              <a:lnSpc>
                <a:spcPts val="1425"/>
              </a:lnSpc>
            </a:pPr>
            <a:r>
              <a:rPr sz="1000" spc="-25" dirty="0">
                <a:solidFill>
                  <a:schemeClr val="bg1"/>
                </a:solidFill>
              </a:rPr>
              <a:t>9</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40941" rIns="0" bIns="0" rtlCol="0">
            <a:spAutoFit/>
          </a:bodyPr>
          <a:lstStyle/>
          <a:p>
            <a:pPr marL="4838700" marR="5080" indent="-1828800">
              <a:lnSpc>
                <a:spcPct val="100699"/>
              </a:lnSpc>
              <a:spcBef>
                <a:spcPts val="100"/>
              </a:spcBef>
            </a:pPr>
            <a:r>
              <a:rPr sz="2700" dirty="0">
                <a:solidFill>
                  <a:srgbClr val="C8AC61"/>
                </a:solidFill>
              </a:rPr>
              <a:t>CARE</a:t>
            </a:r>
            <a:r>
              <a:rPr sz="2700" spc="-45" dirty="0">
                <a:solidFill>
                  <a:srgbClr val="C8AC61"/>
                </a:solidFill>
              </a:rPr>
              <a:t> </a:t>
            </a:r>
            <a:r>
              <a:rPr sz="2700" dirty="0">
                <a:solidFill>
                  <a:srgbClr val="C8AC61"/>
                </a:solidFill>
              </a:rPr>
              <a:t>Summaries</a:t>
            </a:r>
            <a:r>
              <a:rPr sz="2700" spc="-30" dirty="0">
                <a:solidFill>
                  <a:srgbClr val="C8AC61"/>
                </a:solidFill>
              </a:rPr>
              <a:t> </a:t>
            </a:r>
            <a:r>
              <a:rPr sz="2700" dirty="0">
                <a:solidFill>
                  <a:srgbClr val="C8AC61"/>
                </a:solidFill>
              </a:rPr>
              <a:t>Std</a:t>
            </a:r>
            <a:r>
              <a:rPr sz="2700" spc="-25" dirty="0">
                <a:solidFill>
                  <a:srgbClr val="C8AC61"/>
                </a:solidFill>
              </a:rPr>
              <a:t> </a:t>
            </a:r>
            <a:r>
              <a:rPr sz="2700" dirty="0">
                <a:solidFill>
                  <a:srgbClr val="C8AC61"/>
                </a:solidFill>
              </a:rPr>
              <a:t>and</a:t>
            </a:r>
            <a:r>
              <a:rPr sz="2700" spc="-20" dirty="0">
                <a:solidFill>
                  <a:srgbClr val="C8AC61"/>
                </a:solidFill>
              </a:rPr>
              <a:t> </a:t>
            </a:r>
            <a:r>
              <a:rPr sz="2700" dirty="0">
                <a:solidFill>
                  <a:srgbClr val="C8AC61"/>
                </a:solidFill>
              </a:rPr>
              <a:t>Non-</a:t>
            </a:r>
            <a:r>
              <a:rPr sz="2700" spc="-25" dirty="0">
                <a:solidFill>
                  <a:srgbClr val="C8AC61"/>
                </a:solidFill>
              </a:rPr>
              <a:t>Std </a:t>
            </a:r>
            <a:r>
              <a:rPr sz="2700" spc="-10" dirty="0">
                <a:solidFill>
                  <a:srgbClr val="C8AC61"/>
                </a:solidFill>
              </a:rPr>
              <a:t>Spreadsheet</a:t>
            </a:r>
            <a:endParaRPr sz="2700"/>
          </a:p>
        </p:txBody>
      </p:sp>
      <p:grpSp>
        <p:nvGrpSpPr>
          <p:cNvPr id="3" name="object 3"/>
          <p:cNvGrpSpPr/>
          <p:nvPr/>
        </p:nvGrpSpPr>
        <p:grpSpPr>
          <a:xfrm>
            <a:off x="5403011" y="1722907"/>
            <a:ext cx="4711065" cy="5099685"/>
            <a:chOff x="5403011" y="1722907"/>
            <a:chExt cx="4711065" cy="5099685"/>
          </a:xfrm>
        </p:grpSpPr>
        <p:pic>
          <p:nvPicPr>
            <p:cNvPr id="4" name="object 4"/>
            <p:cNvPicPr/>
            <p:nvPr/>
          </p:nvPicPr>
          <p:blipFill>
            <a:blip r:embed="rId3" cstate="print"/>
            <a:stretch>
              <a:fillRect/>
            </a:stretch>
          </p:blipFill>
          <p:spPr>
            <a:xfrm>
              <a:off x="5453909" y="1782078"/>
              <a:ext cx="4617099" cy="5030823"/>
            </a:xfrm>
            <a:prstGeom prst="rect">
              <a:avLst/>
            </a:prstGeom>
          </p:spPr>
        </p:pic>
        <p:sp>
          <p:nvSpPr>
            <p:cNvPr id="5" name="object 5"/>
            <p:cNvSpPr/>
            <p:nvPr/>
          </p:nvSpPr>
          <p:spPr>
            <a:xfrm>
              <a:off x="5407774" y="1727669"/>
              <a:ext cx="4701540" cy="5090160"/>
            </a:xfrm>
            <a:custGeom>
              <a:avLst/>
              <a:gdLst/>
              <a:ahLst/>
              <a:cxnLst/>
              <a:rect l="l" t="t" r="r" b="b"/>
              <a:pathLst>
                <a:path w="4701540" h="5090159">
                  <a:moveTo>
                    <a:pt x="0" y="0"/>
                  </a:moveTo>
                  <a:lnTo>
                    <a:pt x="4701108" y="0"/>
                  </a:lnTo>
                  <a:lnTo>
                    <a:pt x="4701108" y="5090007"/>
                  </a:lnTo>
                  <a:lnTo>
                    <a:pt x="0" y="5090007"/>
                  </a:lnTo>
                  <a:lnTo>
                    <a:pt x="0" y="0"/>
                  </a:lnTo>
                  <a:close/>
                </a:path>
              </a:pathLst>
            </a:custGeom>
            <a:ln w="9525">
              <a:solidFill>
                <a:srgbClr val="000000"/>
              </a:solidFill>
            </a:ln>
          </p:spPr>
          <p:txBody>
            <a:bodyPr wrap="square" lIns="0" tIns="0" rIns="0" bIns="0" rtlCol="0"/>
            <a:lstStyle/>
            <a:p>
              <a:endParaRPr/>
            </a:p>
          </p:txBody>
        </p:sp>
      </p:grpSp>
      <p:grpSp>
        <p:nvGrpSpPr>
          <p:cNvPr id="6" name="object 6"/>
          <p:cNvGrpSpPr/>
          <p:nvPr/>
        </p:nvGrpSpPr>
        <p:grpSpPr>
          <a:xfrm>
            <a:off x="256329" y="2017111"/>
            <a:ext cx="5014595" cy="4804410"/>
            <a:chOff x="256329" y="2017111"/>
            <a:chExt cx="5014595" cy="4804410"/>
          </a:xfrm>
        </p:grpSpPr>
        <p:sp>
          <p:nvSpPr>
            <p:cNvPr id="7" name="object 7"/>
            <p:cNvSpPr/>
            <p:nvPr/>
          </p:nvSpPr>
          <p:spPr>
            <a:xfrm>
              <a:off x="256329" y="2017111"/>
              <a:ext cx="5014595" cy="288290"/>
            </a:xfrm>
            <a:custGeom>
              <a:avLst/>
              <a:gdLst/>
              <a:ahLst/>
              <a:cxnLst/>
              <a:rect l="l" t="t" r="r" b="b"/>
              <a:pathLst>
                <a:path w="5014595" h="288289">
                  <a:moveTo>
                    <a:pt x="5014057" y="288244"/>
                  </a:moveTo>
                  <a:lnTo>
                    <a:pt x="0" y="288244"/>
                  </a:lnTo>
                  <a:lnTo>
                    <a:pt x="0" y="0"/>
                  </a:lnTo>
                  <a:lnTo>
                    <a:pt x="5014057" y="0"/>
                  </a:lnTo>
                  <a:lnTo>
                    <a:pt x="5014057" y="288244"/>
                  </a:lnTo>
                  <a:close/>
                </a:path>
              </a:pathLst>
            </a:custGeom>
            <a:solidFill>
              <a:srgbClr val="C5D9F0"/>
            </a:solidFill>
          </p:spPr>
          <p:txBody>
            <a:bodyPr wrap="square" lIns="0" tIns="0" rIns="0" bIns="0" rtlCol="0"/>
            <a:lstStyle/>
            <a:p>
              <a:endParaRPr/>
            </a:p>
          </p:txBody>
        </p:sp>
        <p:sp>
          <p:nvSpPr>
            <p:cNvPr id="8" name="object 8"/>
            <p:cNvSpPr/>
            <p:nvPr/>
          </p:nvSpPr>
          <p:spPr>
            <a:xfrm>
              <a:off x="256329" y="2301795"/>
              <a:ext cx="1929130" cy="78740"/>
            </a:xfrm>
            <a:custGeom>
              <a:avLst/>
              <a:gdLst/>
              <a:ahLst/>
              <a:cxnLst/>
              <a:rect l="l" t="t" r="r" b="b"/>
              <a:pathLst>
                <a:path w="1929130" h="78739">
                  <a:moveTo>
                    <a:pt x="1928758" y="78288"/>
                  </a:moveTo>
                  <a:lnTo>
                    <a:pt x="0" y="78288"/>
                  </a:lnTo>
                  <a:lnTo>
                    <a:pt x="0" y="0"/>
                  </a:lnTo>
                  <a:lnTo>
                    <a:pt x="1928758" y="0"/>
                  </a:lnTo>
                  <a:lnTo>
                    <a:pt x="1928758" y="78288"/>
                  </a:lnTo>
                  <a:close/>
                </a:path>
              </a:pathLst>
            </a:custGeom>
            <a:solidFill>
              <a:srgbClr val="BEBEBE"/>
            </a:solidFill>
          </p:spPr>
          <p:txBody>
            <a:bodyPr wrap="square" lIns="0" tIns="0" rIns="0" bIns="0" rtlCol="0"/>
            <a:lstStyle/>
            <a:p>
              <a:endParaRPr/>
            </a:p>
          </p:txBody>
        </p:sp>
        <p:sp>
          <p:nvSpPr>
            <p:cNvPr id="9" name="object 9"/>
            <p:cNvSpPr/>
            <p:nvPr/>
          </p:nvSpPr>
          <p:spPr>
            <a:xfrm>
              <a:off x="256329" y="3234139"/>
              <a:ext cx="5014595" cy="217170"/>
            </a:xfrm>
            <a:custGeom>
              <a:avLst/>
              <a:gdLst/>
              <a:ahLst/>
              <a:cxnLst/>
              <a:rect l="l" t="t" r="r" b="b"/>
              <a:pathLst>
                <a:path w="5014595" h="217170">
                  <a:moveTo>
                    <a:pt x="5014057" y="217072"/>
                  </a:moveTo>
                  <a:lnTo>
                    <a:pt x="0" y="217072"/>
                  </a:lnTo>
                  <a:lnTo>
                    <a:pt x="0" y="0"/>
                  </a:lnTo>
                  <a:lnTo>
                    <a:pt x="5014057" y="0"/>
                  </a:lnTo>
                  <a:lnTo>
                    <a:pt x="5014057" y="217072"/>
                  </a:lnTo>
                  <a:close/>
                </a:path>
              </a:pathLst>
            </a:custGeom>
            <a:solidFill>
              <a:srgbClr val="C5D9F0"/>
            </a:solidFill>
          </p:spPr>
          <p:txBody>
            <a:bodyPr wrap="square" lIns="0" tIns="0" rIns="0" bIns="0" rtlCol="0"/>
            <a:lstStyle/>
            <a:p>
              <a:endParaRPr/>
            </a:p>
          </p:txBody>
        </p:sp>
        <p:sp>
          <p:nvSpPr>
            <p:cNvPr id="10" name="object 10"/>
            <p:cNvSpPr/>
            <p:nvPr/>
          </p:nvSpPr>
          <p:spPr>
            <a:xfrm>
              <a:off x="256324" y="3447656"/>
              <a:ext cx="3135630" cy="1228090"/>
            </a:xfrm>
            <a:custGeom>
              <a:avLst/>
              <a:gdLst/>
              <a:ahLst/>
              <a:cxnLst/>
              <a:rect l="l" t="t" r="r" b="b"/>
              <a:pathLst>
                <a:path w="3135629" h="1228089">
                  <a:moveTo>
                    <a:pt x="3135122" y="1078242"/>
                  </a:moveTo>
                  <a:lnTo>
                    <a:pt x="3135122" y="1078242"/>
                  </a:lnTo>
                  <a:lnTo>
                    <a:pt x="0" y="1078242"/>
                  </a:lnTo>
                  <a:lnTo>
                    <a:pt x="0" y="1149413"/>
                  </a:lnTo>
                  <a:lnTo>
                    <a:pt x="0" y="1152982"/>
                  </a:lnTo>
                  <a:lnTo>
                    <a:pt x="0" y="1227709"/>
                  </a:lnTo>
                  <a:lnTo>
                    <a:pt x="1096048" y="1227709"/>
                  </a:lnTo>
                  <a:lnTo>
                    <a:pt x="1099604" y="1227709"/>
                  </a:lnTo>
                  <a:lnTo>
                    <a:pt x="1925193" y="1227709"/>
                  </a:lnTo>
                  <a:lnTo>
                    <a:pt x="1928749" y="1227709"/>
                  </a:lnTo>
                  <a:lnTo>
                    <a:pt x="3135122" y="1227709"/>
                  </a:lnTo>
                  <a:lnTo>
                    <a:pt x="3135122" y="1152982"/>
                  </a:lnTo>
                  <a:lnTo>
                    <a:pt x="3135122" y="1149413"/>
                  </a:lnTo>
                  <a:lnTo>
                    <a:pt x="3135122" y="1078242"/>
                  </a:lnTo>
                  <a:close/>
                </a:path>
                <a:path w="3135629" h="1228089">
                  <a:moveTo>
                    <a:pt x="3135122" y="0"/>
                  </a:moveTo>
                  <a:lnTo>
                    <a:pt x="0" y="0"/>
                  </a:lnTo>
                  <a:lnTo>
                    <a:pt x="0" y="78295"/>
                  </a:lnTo>
                  <a:lnTo>
                    <a:pt x="3135122" y="78295"/>
                  </a:lnTo>
                  <a:lnTo>
                    <a:pt x="3135122" y="0"/>
                  </a:lnTo>
                  <a:close/>
                </a:path>
              </a:pathLst>
            </a:custGeom>
            <a:solidFill>
              <a:srgbClr val="BEBEBE"/>
            </a:solidFill>
          </p:spPr>
          <p:txBody>
            <a:bodyPr wrap="square" lIns="0" tIns="0" rIns="0" bIns="0" rtlCol="0"/>
            <a:lstStyle/>
            <a:p>
              <a:endParaRPr/>
            </a:p>
          </p:txBody>
        </p:sp>
        <p:sp>
          <p:nvSpPr>
            <p:cNvPr id="11" name="object 11"/>
            <p:cNvSpPr/>
            <p:nvPr/>
          </p:nvSpPr>
          <p:spPr>
            <a:xfrm>
              <a:off x="256324" y="5031206"/>
              <a:ext cx="5014595" cy="1790064"/>
            </a:xfrm>
            <a:custGeom>
              <a:avLst/>
              <a:gdLst/>
              <a:ahLst/>
              <a:cxnLst/>
              <a:rect l="l" t="t" r="r" b="b"/>
              <a:pathLst>
                <a:path w="5014595" h="1790065">
                  <a:moveTo>
                    <a:pt x="5014061" y="1572895"/>
                  </a:moveTo>
                  <a:lnTo>
                    <a:pt x="0" y="1572895"/>
                  </a:lnTo>
                  <a:lnTo>
                    <a:pt x="0" y="1789963"/>
                  </a:lnTo>
                  <a:lnTo>
                    <a:pt x="5014061" y="1789963"/>
                  </a:lnTo>
                  <a:lnTo>
                    <a:pt x="5014061" y="1572895"/>
                  </a:lnTo>
                  <a:close/>
                </a:path>
                <a:path w="5014595" h="1790065">
                  <a:moveTo>
                    <a:pt x="5014061" y="0"/>
                  </a:moveTo>
                  <a:lnTo>
                    <a:pt x="0" y="0"/>
                  </a:lnTo>
                  <a:lnTo>
                    <a:pt x="0" y="145910"/>
                  </a:lnTo>
                  <a:lnTo>
                    <a:pt x="5014061" y="145910"/>
                  </a:lnTo>
                  <a:lnTo>
                    <a:pt x="5014061" y="0"/>
                  </a:lnTo>
                  <a:close/>
                </a:path>
              </a:pathLst>
            </a:custGeom>
            <a:solidFill>
              <a:srgbClr val="C5D9F0"/>
            </a:solidFill>
          </p:spPr>
          <p:txBody>
            <a:bodyPr wrap="square" lIns="0" tIns="0" rIns="0" bIns="0" rtlCol="0"/>
            <a:lstStyle/>
            <a:p>
              <a:endParaRPr/>
            </a:p>
          </p:txBody>
        </p:sp>
        <p:sp>
          <p:nvSpPr>
            <p:cNvPr id="12" name="object 12"/>
            <p:cNvSpPr/>
            <p:nvPr/>
          </p:nvSpPr>
          <p:spPr>
            <a:xfrm>
              <a:off x="256329" y="6817604"/>
              <a:ext cx="1929130" cy="3810"/>
            </a:xfrm>
            <a:custGeom>
              <a:avLst/>
              <a:gdLst/>
              <a:ahLst/>
              <a:cxnLst/>
              <a:rect l="l" t="t" r="r" b="b"/>
              <a:pathLst>
                <a:path w="1929130" h="3809">
                  <a:moveTo>
                    <a:pt x="1928758" y="3576"/>
                  </a:moveTo>
                  <a:lnTo>
                    <a:pt x="0" y="3576"/>
                  </a:lnTo>
                  <a:lnTo>
                    <a:pt x="0" y="0"/>
                  </a:lnTo>
                  <a:lnTo>
                    <a:pt x="1928758" y="0"/>
                  </a:lnTo>
                  <a:lnTo>
                    <a:pt x="1928758" y="3576"/>
                  </a:lnTo>
                  <a:close/>
                </a:path>
              </a:pathLst>
            </a:custGeom>
            <a:solidFill>
              <a:srgbClr val="BEBEBE"/>
            </a:solidFill>
          </p:spPr>
          <p:txBody>
            <a:bodyPr wrap="square" lIns="0" tIns="0" rIns="0" bIns="0" rtlCol="0"/>
            <a:lstStyle/>
            <a:p>
              <a:endParaRPr/>
            </a:p>
          </p:txBody>
        </p:sp>
      </p:grpSp>
      <p:sp>
        <p:nvSpPr>
          <p:cNvPr id="13" name="object 13"/>
          <p:cNvSpPr txBox="1"/>
          <p:nvPr/>
        </p:nvSpPr>
        <p:spPr>
          <a:xfrm>
            <a:off x="667100" y="2292636"/>
            <a:ext cx="276225" cy="89535"/>
          </a:xfrm>
          <a:prstGeom prst="rect">
            <a:avLst/>
          </a:prstGeom>
        </p:spPr>
        <p:txBody>
          <a:bodyPr vert="horz" wrap="square" lIns="0" tIns="15240" rIns="0" bIns="0" rtlCol="0">
            <a:spAutoFit/>
          </a:bodyPr>
          <a:lstStyle/>
          <a:p>
            <a:pPr marL="12700">
              <a:lnSpc>
                <a:spcPct val="100000"/>
              </a:lnSpc>
              <a:spcBef>
                <a:spcPts val="120"/>
              </a:spcBef>
            </a:pPr>
            <a:r>
              <a:rPr sz="400" b="1" spc="-10" dirty="0">
                <a:latin typeface="Calibri"/>
                <a:cs typeface="Calibri"/>
              </a:rPr>
              <a:t>CUSTOMER</a:t>
            </a:r>
            <a:endParaRPr sz="400">
              <a:latin typeface="Calibri"/>
              <a:cs typeface="Calibri"/>
            </a:endParaRPr>
          </a:p>
        </p:txBody>
      </p:sp>
      <p:sp>
        <p:nvSpPr>
          <p:cNvPr id="14" name="object 14"/>
          <p:cNvSpPr txBox="1"/>
          <p:nvPr/>
        </p:nvSpPr>
        <p:spPr>
          <a:xfrm>
            <a:off x="1599477" y="2292636"/>
            <a:ext cx="340360" cy="89535"/>
          </a:xfrm>
          <a:prstGeom prst="rect">
            <a:avLst/>
          </a:prstGeom>
        </p:spPr>
        <p:txBody>
          <a:bodyPr vert="horz" wrap="square" lIns="0" tIns="15240" rIns="0" bIns="0" rtlCol="0">
            <a:spAutoFit/>
          </a:bodyPr>
          <a:lstStyle/>
          <a:p>
            <a:pPr marL="12700">
              <a:lnSpc>
                <a:spcPct val="100000"/>
              </a:lnSpc>
              <a:spcBef>
                <a:spcPts val="120"/>
              </a:spcBef>
            </a:pPr>
            <a:r>
              <a:rPr sz="400" b="1" dirty="0">
                <a:latin typeface="Calibri"/>
                <a:cs typeface="Calibri"/>
              </a:rPr>
              <a:t>CASES</a:t>
            </a:r>
            <a:r>
              <a:rPr sz="400" b="1" spc="15" dirty="0">
                <a:latin typeface="Calibri"/>
                <a:cs typeface="Calibri"/>
              </a:rPr>
              <a:t> </a:t>
            </a:r>
            <a:r>
              <a:rPr sz="400" b="1" spc="-10" dirty="0">
                <a:latin typeface="Calibri"/>
                <a:cs typeface="Calibri"/>
              </a:rPr>
              <a:t>CLOSED</a:t>
            </a:r>
            <a:endParaRPr sz="400">
              <a:latin typeface="Calibri"/>
              <a:cs typeface="Calibri"/>
            </a:endParaRPr>
          </a:p>
        </p:txBody>
      </p:sp>
      <p:sp>
        <p:nvSpPr>
          <p:cNvPr id="15" name="object 15"/>
          <p:cNvSpPr txBox="1"/>
          <p:nvPr/>
        </p:nvSpPr>
        <p:spPr>
          <a:xfrm>
            <a:off x="250741" y="2367366"/>
            <a:ext cx="142240" cy="89535"/>
          </a:xfrm>
          <a:prstGeom prst="rect">
            <a:avLst/>
          </a:prstGeom>
        </p:spPr>
        <p:txBody>
          <a:bodyPr vert="horz" wrap="square" lIns="0" tIns="15240" rIns="0" bIns="0" rtlCol="0">
            <a:spAutoFit/>
          </a:bodyPr>
          <a:lstStyle/>
          <a:p>
            <a:pPr marL="12700">
              <a:lnSpc>
                <a:spcPct val="100000"/>
              </a:lnSpc>
              <a:spcBef>
                <a:spcPts val="120"/>
              </a:spcBef>
            </a:pPr>
            <a:r>
              <a:rPr sz="400" spc="-20" dirty="0">
                <a:latin typeface="Calibri"/>
                <a:cs typeface="Calibri"/>
              </a:rPr>
              <a:t>Army</a:t>
            </a:r>
            <a:endParaRPr sz="400">
              <a:latin typeface="Calibri"/>
              <a:cs typeface="Calibri"/>
            </a:endParaRPr>
          </a:p>
        </p:txBody>
      </p:sp>
      <p:sp>
        <p:nvSpPr>
          <p:cNvPr id="16" name="object 16"/>
          <p:cNvSpPr txBox="1"/>
          <p:nvPr/>
        </p:nvSpPr>
        <p:spPr>
          <a:xfrm>
            <a:off x="1720435" y="2367366"/>
            <a:ext cx="100330" cy="89535"/>
          </a:xfrm>
          <a:prstGeom prst="rect">
            <a:avLst/>
          </a:prstGeom>
        </p:spPr>
        <p:txBody>
          <a:bodyPr vert="horz" wrap="square" lIns="0" tIns="15240" rIns="0" bIns="0" rtlCol="0">
            <a:spAutoFit/>
          </a:bodyPr>
          <a:lstStyle/>
          <a:p>
            <a:pPr marL="12700">
              <a:lnSpc>
                <a:spcPct val="100000"/>
              </a:lnSpc>
              <a:spcBef>
                <a:spcPts val="120"/>
              </a:spcBef>
            </a:pPr>
            <a:r>
              <a:rPr sz="400" spc="-25" dirty="0">
                <a:latin typeface="Calibri"/>
                <a:cs typeface="Calibri"/>
              </a:rPr>
              <a:t>413</a:t>
            </a:r>
            <a:endParaRPr sz="400">
              <a:latin typeface="Calibri"/>
              <a:cs typeface="Calibri"/>
            </a:endParaRPr>
          </a:p>
        </p:txBody>
      </p:sp>
      <p:sp>
        <p:nvSpPr>
          <p:cNvPr id="17" name="object 17"/>
          <p:cNvSpPr txBox="1"/>
          <p:nvPr/>
        </p:nvSpPr>
        <p:spPr>
          <a:xfrm>
            <a:off x="250741" y="2438519"/>
            <a:ext cx="219710" cy="89535"/>
          </a:xfrm>
          <a:prstGeom prst="rect">
            <a:avLst/>
          </a:prstGeom>
        </p:spPr>
        <p:txBody>
          <a:bodyPr vert="horz" wrap="square" lIns="0" tIns="15240" rIns="0" bIns="0" rtlCol="0">
            <a:spAutoFit/>
          </a:bodyPr>
          <a:lstStyle/>
          <a:p>
            <a:pPr marL="12700">
              <a:lnSpc>
                <a:spcPct val="100000"/>
              </a:lnSpc>
              <a:spcBef>
                <a:spcPts val="120"/>
              </a:spcBef>
            </a:pPr>
            <a:r>
              <a:rPr sz="400" dirty="0">
                <a:latin typeface="Calibri"/>
                <a:cs typeface="Calibri"/>
              </a:rPr>
              <a:t>Air</a:t>
            </a:r>
            <a:r>
              <a:rPr sz="400" spc="25" dirty="0">
                <a:latin typeface="Calibri"/>
                <a:cs typeface="Calibri"/>
              </a:rPr>
              <a:t> </a:t>
            </a:r>
            <a:r>
              <a:rPr sz="400" spc="-20" dirty="0">
                <a:latin typeface="Calibri"/>
                <a:cs typeface="Calibri"/>
              </a:rPr>
              <a:t>Force</a:t>
            </a:r>
            <a:endParaRPr sz="400">
              <a:latin typeface="Calibri"/>
              <a:cs typeface="Calibri"/>
            </a:endParaRPr>
          </a:p>
        </p:txBody>
      </p:sp>
      <p:sp>
        <p:nvSpPr>
          <p:cNvPr id="18" name="object 18"/>
          <p:cNvSpPr txBox="1"/>
          <p:nvPr/>
        </p:nvSpPr>
        <p:spPr>
          <a:xfrm>
            <a:off x="1720435" y="2438519"/>
            <a:ext cx="100330" cy="89535"/>
          </a:xfrm>
          <a:prstGeom prst="rect">
            <a:avLst/>
          </a:prstGeom>
        </p:spPr>
        <p:txBody>
          <a:bodyPr vert="horz" wrap="square" lIns="0" tIns="15240" rIns="0" bIns="0" rtlCol="0">
            <a:spAutoFit/>
          </a:bodyPr>
          <a:lstStyle/>
          <a:p>
            <a:pPr marL="12700">
              <a:lnSpc>
                <a:spcPct val="100000"/>
              </a:lnSpc>
              <a:spcBef>
                <a:spcPts val="120"/>
              </a:spcBef>
            </a:pPr>
            <a:r>
              <a:rPr sz="400" spc="-25" dirty="0">
                <a:latin typeface="Calibri"/>
                <a:cs typeface="Calibri"/>
              </a:rPr>
              <a:t>159</a:t>
            </a:r>
            <a:endParaRPr sz="400">
              <a:latin typeface="Calibri"/>
              <a:cs typeface="Calibri"/>
            </a:endParaRPr>
          </a:p>
        </p:txBody>
      </p:sp>
      <p:sp>
        <p:nvSpPr>
          <p:cNvPr id="19" name="object 19"/>
          <p:cNvSpPr txBox="1"/>
          <p:nvPr/>
        </p:nvSpPr>
        <p:spPr>
          <a:xfrm>
            <a:off x="250741" y="2509672"/>
            <a:ext cx="109220" cy="89535"/>
          </a:xfrm>
          <a:prstGeom prst="rect">
            <a:avLst/>
          </a:prstGeom>
        </p:spPr>
        <p:txBody>
          <a:bodyPr vert="horz" wrap="square" lIns="0" tIns="15240" rIns="0" bIns="0" rtlCol="0">
            <a:spAutoFit/>
          </a:bodyPr>
          <a:lstStyle/>
          <a:p>
            <a:pPr marL="12700">
              <a:lnSpc>
                <a:spcPct val="100000"/>
              </a:lnSpc>
              <a:spcBef>
                <a:spcPts val="120"/>
              </a:spcBef>
            </a:pPr>
            <a:r>
              <a:rPr sz="400" spc="-25" dirty="0">
                <a:latin typeface="Calibri"/>
                <a:cs typeface="Calibri"/>
              </a:rPr>
              <a:t>DLA</a:t>
            </a:r>
            <a:endParaRPr sz="400">
              <a:latin typeface="Calibri"/>
              <a:cs typeface="Calibri"/>
            </a:endParaRPr>
          </a:p>
        </p:txBody>
      </p:sp>
      <p:sp>
        <p:nvSpPr>
          <p:cNvPr id="20" name="object 20"/>
          <p:cNvSpPr txBox="1"/>
          <p:nvPr/>
        </p:nvSpPr>
        <p:spPr>
          <a:xfrm>
            <a:off x="1720435" y="2509672"/>
            <a:ext cx="100330" cy="89535"/>
          </a:xfrm>
          <a:prstGeom prst="rect">
            <a:avLst/>
          </a:prstGeom>
        </p:spPr>
        <p:txBody>
          <a:bodyPr vert="horz" wrap="square" lIns="0" tIns="15240" rIns="0" bIns="0" rtlCol="0">
            <a:spAutoFit/>
          </a:bodyPr>
          <a:lstStyle/>
          <a:p>
            <a:pPr marL="12700">
              <a:lnSpc>
                <a:spcPct val="100000"/>
              </a:lnSpc>
              <a:spcBef>
                <a:spcPts val="120"/>
              </a:spcBef>
            </a:pPr>
            <a:r>
              <a:rPr sz="400" spc="-25" dirty="0">
                <a:latin typeface="Calibri"/>
                <a:cs typeface="Calibri"/>
              </a:rPr>
              <a:t>151</a:t>
            </a:r>
            <a:endParaRPr sz="400">
              <a:latin typeface="Calibri"/>
              <a:cs typeface="Calibri"/>
            </a:endParaRPr>
          </a:p>
        </p:txBody>
      </p:sp>
      <p:sp>
        <p:nvSpPr>
          <p:cNvPr id="21" name="object 21"/>
          <p:cNvSpPr txBox="1"/>
          <p:nvPr/>
        </p:nvSpPr>
        <p:spPr>
          <a:xfrm>
            <a:off x="250741" y="2580825"/>
            <a:ext cx="135255" cy="89535"/>
          </a:xfrm>
          <a:prstGeom prst="rect">
            <a:avLst/>
          </a:prstGeom>
        </p:spPr>
        <p:txBody>
          <a:bodyPr vert="horz" wrap="square" lIns="0" tIns="15240" rIns="0" bIns="0" rtlCol="0">
            <a:spAutoFit/>
          </a:bodyPr>
          <a:lstStyle/>
          <a:p>
            <a:pPr marL="12700">
              <a:lnSpc>
                <a:spcPct val="100000"/>
              </a:lnSpc>
              <a:spcBef>
                <a:spcPts val="120"/>
              </a:spcBef>
            </a:pPr>
            <a:r>
              <a:rPr sz="400" spc="-20" dirty="0">
                <a:latin typeface="Calibri"/>
                <a:cs typeface="Calibri"/>
              </a:rPr>
              <a:t>Navy</a:t>
            </a:r>
            <a:endParaRPr sz="400">
              <a:latin typeface="Calibri"/>
              <a:cs typeface="Calibri"/>
            </a:endParaRPr>
          </a:p>
        </p:txBody>
      </p:sp>
      <p:sp>
        <p:nvSpPr>
          <p:cNvPr id="22" name="object 22"/>
          <p:cNvSpPr txBox="1"/>
          <p:nvPr/>
        </p:nvSpPr>
        <p:spPr>
          <a:xfrm>
            <a:off x="1731111" y="2580825"/>
            <a:ext cx="75565" cy="89535"/>
          </a:xfrm>
          <a:prstGeom prst="rect">
            <a:avLst/>
          </a:prstGeom>
        </p:spPr>
        <p:txBody>
          <a:bodyPr vert="horz" wrap="square" lIns="0" tIns="15240" rIns="0" bIns="0" rtlCol="0">
            <a:spAutoFit/>
          </a:bodyPr>
          <a:lstStyle/>
          <a:p>
            <a:pPr marL="12700">
              <a:lnSpc>
                <a:spcPct val="100000"/>
              </a:lnSpc>
              <a:spcBef>
                <a:spcPts val="120"/>
              </a:spcBef>
            </a:pPr>
            <a:r>
              <a:rPr sz="400" spc="-25" dirty="0">
                <a:latin typeface="Calibri"/>
                <a:cs typeface="Calibri"/>
              </a:rPr>
              <a:t>84</a:t>
            </a:r>
            <a:endParaRPr sz="400">
              <a:latin typeface="Calibri"/>
              <a:cs typeface="Calibri"/>
            </a:endParaRPr>
          </a:p>
        </p:txBody>
      </p:sp>
      <p:sp>
        <p:nvSpPr>
          <p:cNvPr id="23" name="object 23"/>
          <p:cNvSpPr txBox="1"/>
          <p:nvPr/>
        </p:nvSpPr>
        <p:spPr>
          <a:xfrm>
            <a:off x="250741" y="2651978"/>
            <a:ext cx="257810" cy="89535"/>
          </a:xfrm>
          <a:prstGeom prst="rect">
            <a:avLst/>
          </a:prstGeom>
        </p:spPr>
        <p:txBody>
          <a:bodyPr vert="horz" wrap="square" lIns="0" tIns="15240" rIns="0" bIns="0" rtlCol="0">
            <a:spAutoFit/>
          </a:bodyPr>
          <a:lstStyle/>
          <a:p>
            <a:pPr marL="12700">
              <a:lnSpc>
                <a:spcPct val="100000"/>
              </a:lnSpc>
              <a:spcBef>
                <a:spcPts val="120"/>
              </a:spcBef>
            </a:pPr>
            <a:r>
              <a:rPr sz="400" dirty="0">
                <a:latin typeface="Calibri"/>
                <a:cs typeface="Calibri"/>
              </a:rPr>
              <a:t>Other</a:t>
            </a:r>
            <a:r>
              <a:rPr sz="400" spc="35" dirty="0">
                <a:latin typeface="Calibri"/>
                <a:cs typeface="Calibri"/>
              </a:rPr>
              <a:t> </a:t>
            </a:r>
            <a:r>
              <a:rPr sz="400" spc="-25" dirty="0">
                <a:latin typeface="Calibri"/>
                <a:cs typeface="Calibri"/>
              </a:rPr>
              <a:t>DoD</a:t>
            </a:r>
            <a:endParaRPr sz="400">
              <a:latin typeface="Calibri"/>
              <a:cs typeface="Calibri"/>
            </a:endParaRPr>
          </a:p>
        </p:txBody>
      </p:sp>
      <p:sp>
        <p:nvSpPr>
          <p:cNvPr id="24" name="object 24"/>
          <p:cNvSpPr txBox="1"/>
          <p:nvPr/>
        </p:nvSpPr>
        <p:spPr>
          <a:xfrm>
            <a:off x="1731111" y="2651978"/>
            <a:ext cx="75565" cy="89535"/>
          </a:xfrm>
          <a:prstGeom prst="rect">
            <a:avLst/>
          </a:prstGeom>
        </p:spPr>
        <p:txBody>
          <a:bodyPr vert="horz" wrap="square" lIns="0" tIns="15240" rIns="0" bIns="0" rtlCol="0">
            <a:spAutoFit/>
          </a:bodyPr>
          <a:lstStyle/>
          <a:p>
            <a:pPr marL="12700">
              <a:lnSpc>
                <a:spcPct val="100000"/>
              </a:lnSpc>
              <a:spcBef>
                <a:spcPts val="120"/>
              </a:spcBef>
            </a:pPr>
            <a:r>
              <a:rPr sz="400" spc="-25" dirty="0">
                <a:latin typeface="Calibri"/>
                <a:cs typeface="Calibri"/>
              </a:rPr>
              <a:t>27</a:t>
            </a:r>
            <a:endParaRPr sz="400">
              <a:latin typeface="Calibri"/>
              <a:cs typeface="Calibri"/>
            </a:endParaRPr>
          </a:p>
        </p:txBody>
      </p:sp>
      <p:sp>
        <p:nvSpPr>
          <p:cNvPr id="25" name="object 25"/>
          <p:cNvSpPr txBox="1"/>
          <p:nvPr/>
        </p:nvSpPr>
        <p:spPr>
          <a:xfrm>
            <a:off x="250741" y="2723131"/>
            <a:ext cx="203200" cy="89535"/>
          </a:xfrm>
          <a:prstGeom prst="rect">
            <a:avLst/>
          </a:prstGeom>
        </p:spPr>
        <p:txBody>
          <a:bodyPr vert="horz" wrap="square" lIns="0" tIns="15240" rIns="0" bIns="0" rtlCol="0">
            <a:spAutoFit/>
          </a:bodyPr>
          <a:lstStyle/>
          <a:p>
            <a:pPr marL="12700">
              <a:lnSpc>
                <a:spcPct val="100000"/>
              </a:lnSpc>
              <a:spcBef>
                <a:spcPts val="120"/>
              </a:spcBef>
            </a:pPr>
            <a:r>
              <a:rPr sz="400" spc="-10" dirty="0">
                <a:latin typeface="Calibri"/>
                <a:cs typeface="Calibri"/>
              </a:rPr>
              <a:t>Marines</a:t>
            </a:r>
            <a:endParaRPr sz="400">
              <a:latin typeface="Calibri"/>
              <a:cs typeface="Calibri"/>
            </a:endParaRPr>
          </a:p>
        </p:txBody>
      </p:sp>
      <p:sp>
        <p:nvSpPr>
          <p:cNvPr id="26" name="object 26"/>
          <p:cNvSpPr txBox="1"/>
          <p:nvPr/>
        </p:nvSpPr>
        <p:spPr>
          <a:xfrm>
            <a:off x="1745363" y="2723131"/>
            <a:ext cx="52705" cy="89535"/>
          </a:xfrm>
          <a:prstGeom prst="rect">
            <a:avLst/>
          </a:prstGeom>
        </p:spPr>
        <p:txBody>
          <a:bodyPr vert="horz" wrap="square" lIns="0" tIns="15240" rIns="0" bIns="0" rtlCol="0">
            <a:spAutoFit/>
          </a:bodyPr>
          <a:lstStyle/>
          <a:p>
            <a:pPr marL="12700">
              <a:lnSpc>
                <a:spcPct val="100000"/>
              </a:lnSpc>
              <a:spcBef>
                <a:spcPts val="120"/>
              </a:spcBef>
            </a:pPr>
            <a:r>
              <a:rPr sz="400" spc="-50" dirty="0">
                <a:latin typeface="Calibri"/>
                <a:cs typeface="Calibri"/>
              </a:rPr>
              <a:t>2</a:t>
            </a:r>
            <a:endParaRPr sz="400">
              <a:latin typeface="Calibri"/>
              <a:cs typeface="Calibri"/>
            </a:endParaRPr>
          </a:p>
        </p:txBody>
      </p:sp>
      <p:sp>
        <p:nvSpPr>
          <p:cNvPr id="27" name="object 27"/>
          <p:cNvSpPr txBox="1"/>
          <p:nvPr/>
        </p:nvSpPr>
        <p:spPr>
          <a:xfrm>
            <a:off x="250741" y="2794284"/>
            <a:ext cx="405765" cy="89535"/>
          </a:xfrm>
          <a:prstGeom prst="rect">
            <a:avLst/>
          </a:prstGeom>
        </p:spPr>
        <p:txBody>
          <a:bodyPr vert="horz" wrap="square" lIns="0" tIns="15240" rIns="0" bIns="0" rtlCol="0">
            <a:spAutoFit/>
          </a:bodyPr>
          <a:lstStyle/>
          <a:p>
            <a:pPr marL="12700">
              <a:lnSpc>
                <a:spcPct val="100000"/>
              </a:lnSpc>
              <a:spcBef>
                <a:spcPts val="120"/>
              </a:spcBef>
            </a:pPr>
            <a:r>
              <a:rPr sz="400" dirty="0">
                <a:latin typeface="Calibri"/>
                <a:cs typeface="Calibri"/>
              </a:rPr>
              <a:t>Non-DoD</a:t>
            </a:r>
            <a:r>
              <a:rPr sz="400" spc="35" dirty="0">
                <a:latin typeface="Calibri"/>
                <a:cs typeface="Calibri"/>
              </a:rPr>
              <a:t> </a:t>
            </a:r>
            <a:r>
              <a:rPr sz="400" spc="-10" dirty="0">
                <a:latin typeface="Calibri"/>
                <a:cs typeface="Calibri"/>
              </a:rPr>
              <a:t>Entities</a:t>
            </a:r>
            <a:endParaRPr sz="400">
              <a:latin typeface="Calibri"/>
              <a:cs typeface="Calibri"/>
            </a:endParaRPr>
          </a:p>
        </p:txBody>
      </p:sp>
      <p:sp>
        <p:nvSpPr>
          <p:cNvPr id="28" name="object 28"/>
          <p:cNvSpPr txBox="1"/>
          <p:nvPr/>
        </p:nvSpPr>
        <p:spPr>
          <a:xfrm>
            <a:off x="1745363" y="2794284"/>
            <a:ext cx="52705" cy="89535"/>
          </a:xfrm>
          <a:prstGeom prst="rect">
            <a:avLst/>
          </a:prstGeom>
        </p:spPr>
        <p:txBody>
          <a:bodyPr vert="horz" wrap="square" lIns="0" tIns="15240" rIns="0" bIns="0" rtlCol="0">
            <a:spAutoFit/>
          </a:bodyPr>
          <a:lstStyle/>
          <a:p>
            <a:pPr marL="12700">
              <a:lnSpc>
                <a:spcPct val="100000"/>
              </a:lnSpc>
              <a:spcBef>
                <a:spcPts val="120"/>
              </a:spcBef>
            </a:pPr>
            <a:r>
              <a:rPr sz="400" spc="-50" dirty="0">
                <a:latin typeface="Calibri"/>
                <a:cs typeface="Calibri"/>
              </a:rPr>
              <a:t>1</a:t>
            </a:r>
            <a:endParaRPr sz="400">
              <a:latin typeface="Calibri"/>
              <a:cs typeface="Calibri"/>
            </a:endParaRPr>
          </a:p>
        </p:txBody>
      </p:sp>
      <p:graphicFrame>
        <p:nvGraphicFramePr>
          <p:cNvPr id="29" name="object 29"/>
          <p:cNvGraphicFramePr>
            <a:graphicFrameLocks noGrp="1"/>
          </p:cNvGraphicFramePr>
          <p:nvPr/>
        </p:nvGraphicFramePr>
        <p:xfrm>
          <a:off x="684642" y="3447589"/>
          <a:ext cx="2599689" cy="788035"/>
        </p:xfrm>
        <a:graphic>
          <a:graphicData uri="http://schemas.openxmlformats.org/drawingml/2006/table">
            <a:tbl>
              <a:tblPr firstRow="1" bandRow="1">
                <a:tableStyleId>{2D5ABB26-0587-4C30-8999-92F81FD0307C}</a:tableStyleId>
              </a:tblPr>
              <a:tblGrid>
                <a:gridCol w="669290">
                  <a:extLst>
                    <a:ext uri="{9D8B030D-6E8A-4147-A177-3AD203B41FA5}">
                      <a16:colId xmlns:a16="http://schemas.microsoft.com/office/drawing/2014/main" val="20000"/>
                    </a:ext>
                  </a:extLst>
                </a:gridCol>
                <a:gridCol w="828040">
                  <a:extLst>
                    <a:ext uri="{9D8B030D-6E8A-4147-A177-3AD203B41FA5}">
                      <a16:colId xmlns:a16="http://schemas.microsoft.com/office/drawing/2014/main" val="20001"/>
                    </a:ext>
                  </a:extLst>
                </a:gridCol>
                <a:gridCol w="648334">
                  <a:extLst>
                    <a:ext uri="{9D8B030D-6E8A-4147-A177-3AD203B41FA5}">
                      <a16:colId xmlns:a16="http://schemas.microsoft.com/office/drawing/2014/main" val="20002"/>
                    </a:ext>
                  </a:extLst>
                </a:gridCol>
                <a:gridCol w="454025">
                  <a:extLst>
                    <a:ext uri="{9D8B030D-6E8A-4147-A177-3AD203B41FA5}">
                      <a16:colId xmlns:a16="http://schemas.microsoft.com/office/drawing/2014/main" val="20003"/>
                    </a:ext>
                  </a:extLst>
                </a:gridCol>
              </a:tblGrid>
              <a:tr h="74295">
                <a:tc>
                  <a:txBody>
                    <a:bodyPr/>
                    <a:lstStyle/>
                    <a:p>
                      <a:pPr marL="23495">
                        <a:lnSpc>
                          <a:spcPts val="440"/>
                        </a:lnSpc>
                        <a:spcBef>
                          <a:spcPts val="45"/>
                        </a:spcBef>
                      </a:pPr>
                      <a:r>
                        <a:rPr sz="400" b="1" spc="-10" dirty="0">
                          <a:latin typeface="Calibri"/>
                          <a:cs typeface="Calibri"/>
                        </a:rPr>
                        <a:t>DODAAC</a:t>
                      </a:r>
                      <a:endParaRPr sz="400">
                        <a:latin typeface="Calibri"/>
                        <a:cs typeface="Calibri"/>
                      </a:endParaRPr>
                    </a:p>
                  </a:txBody>
                  <a:tcPr marL="0" marR="0" marT="5715" marB="0">
                    <a:lnR w="6350">
                      <a:solidFill>
                        <a:srgbClr val="000000"/>
                      </a:solidFill>
                      <a:prstDash val="solid"/>
                    </a:lnR>
                    <a:solidFill>
                      <a:srgbClr val="BEBEBE"/>
                    </a:solidFill>
                  </a:tcPr>
                </a:tc>
                <a:tc>
                  <a:txBody>
                    <a:bodyPr/>
                    <a:lstStyle/>
                    <a:p>
                      <a:pPr marL="5715" algn="ctr">
                        <a:lnSpc>
                          <a:spcPts val="440"/>
                        </a:lnSpc>
                        <a:spcBef>
                          <a:spcPts val="45"/>
                        </a:spcBef>
                      </a:pPr>
                      <a:r>
                        <a:rPr sz="400" b="1" spc="-20" dirty="0">
                          <a:latin typeface="Calibri"/>
                          <a:cs typeface="Calibri"/>
                        </a:rPr>
                        <a:t>UNIT</a:t>
                      </a:r>
                      <a:endParaRPr sz="400">
                        <a:latin typeface="Calibri"/>
                        <a:cs typeface="Calibri"/>
                      </a:endParaRPr>
                    </a:p>
                  </a:txBody>
                  <a:tcPr marL="0" marR="0" marT="5715" marB="0">
                    <a:lnL w="6350">
                      <a:solidFill>
                        <a:srgbClr val="000000"/>
                      </a:solidFill>
                      <a:prstDash val="solid"/>
                    </a:lnL>
                    <a:solidFill>
                      <a:srgbClr val="BEBEBE"/>
                    </a:solidFill>
                  </a:tcPr>
                </a:tc>
                <a:tc>
                  <a:txBody>
                    <a:bodyPr/>
                    <a:lstStyle/>
                    <a:p>
                      <a:pPr marL="212090">
                        <a:lnSpc>
                          <a:spcPts val="440"/>
                        </a:lnSpc>
                        <a:spcBef>
                          <a:spcPts val="45"/>
                        </a:spcBef>
                      </a:pPr>
                      <a:r>
                        <a:rPr sz="400" b="1" spc="-10" dirty="0">
                          <a:latin typeface="Calibri"/>
                          <a:cs typeface="Calibri"/>
                        </a:rPr>
                        <a:t>LOCATION</a:t>
                      </a:r>
                      <a:endParaRPr sz="400">
                        <a:latin typeface="Calibri"/>
                        <a:cs typeface="Calibri"/>
                      </a:endParaRPr>
                    </a:p>
                  </a:txBody>
                  <a:tcPr marL="0" marR="0" marT="5715" marB="0">
                    <a:lnR w="6350">
                      <a:solidFill>
                        <a:srgbClr val="000000"/>
                      </a:solidFill>
                      <a:prstDash val="solid"/>
                    </a:lnR>
                    <a:solidFill>
                      <a:srgbClr val="BEBEBE"/>
                    </a:solidFill>
                  </a:tcPr>
                </a:tc>
                <a:tc>
                  <a:txBody>
                    <a:bodyPr/>
                    <a:lstStyle/>
                    <a:p>
                      <a:pPr marL="106045" algn="ctr">
                        <a:lnSpc>
                          <a:spcPts val="440"/>
                        </a:lnSpc>
                        <a:spcBef>
                          <a:spcPts val="45"/>
                        </a:spcBef>
                      </a:pPr>
                      <a:r>
                        <a:rPr sz="400" b="1" dirty="0">
                          <a:latin typeface="Calibri"/>
                          <a:cs typeface="Calibri"/>
                        </a:rPr>
                        <a:t>CASES</a:t>
                      </a:r>
                      <a:r>
                        <a:rPr sz="400" b="1" spc="15" dirty="0">
                          <a:latin typeface="Calibri"/>
                          <a:cs typeface="Calibri"/>
                        </a:rPr>
                        <a:t> </a:t>
                      </a:r>
                      <a:r>
                        <a:rPr sz="400" b="1" spc="-10" dirty="0">
                          <a:latin typeface="Calibri"/>
                          <a:cs typeface="Calibri"/>
                        </a:rPr>
                        <a:t>CLOSED</a:t>
                      </a:r>
                      <a:endParaRPr sz="400">
                        <a:latin typeface="Calibri"/>
                        <a:cs typeface="Calibri"/>
                      </a:endParaRPr>
                    </a:p>
                  </a:txBody>
                  <a:tcPr marL="0" marR="0" marT="5715" marB="0">
                    <a:lnL w="6350">
                      <a:solidFill>
                        <a:srgbClr val="000000"/>
                      </a:solidFill>
                      <a:prstDash val="solid"/>
                    </a:lnL>
                    <a:solidFill>
                      <a:srgbClr val="BEBEBE"/>
                    </a:solidFill>
                  </a:tcPr>
                </a:tc>
                <a:extLst>
                  <a:ext uri="{0D108BD9-81ED-4DB2-BD59-A6C34878D82A}">
                    <a16:rowId xmlns:a16="http://schemas.microsoft.com/office/drawing/2014/main" val="10000"/>
                  </a:ext>
                </a:extLst>
              </a:tr>
              <a:tr h="72390">
                <a:tc>
                  <a:txBody>
                    <a:bodyPr/>
                    <a:lstStyle/>
                    <a:p>
                      <a:pPr marL="15875">
                        <a:lnSpc>
                          <a:spcPts val="425"/>
                        </a:lnSpc>
                        <a:spcBef>
                          <a:spcPts val="45"/>
                        </a:spcBef>
                      </a:pPr>
                      <a:r>
                        <a:rPr sz="400" spc="-10" dirty="0">
                          <a:latin typeface="Calibri"/>
                          <a:cs typeface="Calibri"/>
                        </a:rPr>
                        <a:t>WK4GBW</a:t>
                      </a:r>
                      <a:endParaRPr sz="400">
                        <a:latin typeface="Calibri"/>
                        <a:cs typeface="Calibri"/>
                      </a:endParaRPr>
                    </a:p>
                  </a:txBody>
                  <a:tcPr marL="0" marR="0" marT="5715" marB="0">
                    <a:lnR w="6350">
                      <a:solidFill>
                        <a:srgbClr val="000000"/>
                      </a:solidFill>
                      <a:prstDash val="solid"/>
                    </a:lnR>
                  </a:tcPr>
                </a:tc>
                <a:tc>
                  <a:txBody>
                    <a:bodyPr/>
                    <a:lstStyle/>
                    <a:p>
                      <a:pPr marL="8890">
                        <a:lnSpc>
                          <a:spcPts val="425"/>
                        </a:lnSpc>
                        <a:spcBef>
                          <a:spcPts val="45"/>
                        </a:spcBef>
                      </a:pPr>
                      <a:r>
                        <a:rPr sz="400" dirty="0">
                          <a:latin typeface="Calibri"/>
                          <a:cs typeface="Calibri"/>
                        </a:rPr>
                        <a:t>UNIT</a:t>
                      </a:r>
                      <a:r>
                        <a:rPr sz="400" spc="-5" dirty="0">
                          <a:latin typeface="Calibri"/>
                          <a:cs typeface="Calibri"/>
                        </a:rPr>
                        <a:t> </a:t>
                      </a:r>
                      <a:r>
                        <a:rPr sz="400" spc="-20" dirty="0">
                          <a:latin typeface="Calibri"/>
                          <a:cs typeface="Calibri"/>
                        </a:rPr>
                        <a:t>NAME</a:t>
                      </a:r>
                      <a:endParaRPr sz="400">
                        <a:latin typeface="Calibri"/>
                        <a:cs typeface="Calibri"/>
                      </a:endParaRPr>
                    </a:p>
                  </a:txBody>
                  <a:tcPr marL="0" marR="0" marT="5715" marB="0">
                    <a:lnL w="6350">
                      <a:solidFill>
                        <a:srgbClr val="000000"/>
                      </a:solidFill>
                      <a:prstDash val="solid"/>
                    </a:lnL>
                  </a:tcPr>
                </a:tc>
                <a:tc>
                  <a:txBody>
                    <a:bodyPr/>
                    <a:lstStyle/>
                    <a:p>
                      <a:pPr marL="9525">
                        <a:lnSpc>
                          <a:spcPts val="425"/>
                        </a:lnSpc>
                        <a:spcBef>
                          <a:spcPts val="45"/>
                        </a:spcBef>
                      </a:pPr>
                      <a:r>
                        <a:rPr sz="400" dirty="0">
                          <a:latin typeface="Calibri"/>
                          <a:cs typeface="Calibri"/>
                        </a:rPr>
                        <a:t>WK4GBW</a:t>
                      </a:r>
                      <a:r>
                        <a:rPr sz="400" spc="5" dirty="0">
                          <a:latin typeface="Calibri"/>
                          <a:cs typeface="Calibri"/>
                        </a:rPr>
                        <a:t> </a:t>
                      </a:r>
                      <a:r>
                        <a:rPr sz="400" dirty="0">
                          <a:latin typeface="Calibri"/>
                          <a:cs typeface="Calibri"/>
                        </a:rPr>
                        <a:t>CITY,</a:t>
                      </a:r>
                      <a:r>
                        <a:rPr sz="400" spc="30" dirty="0">
                          <a:latin typeface="Calibri"/>
                          <a:cs typeface="Calibri"/>
                        </a:rPr>
                        <a:t> </a:t>
                      </a:r>
                      <a:r>
                        <a:rPr sz="400" spc="-25" dirty="0">
                          <a:latin typeface="Calibri"/>
                          <a:cs typeface="Calibri"/>
                        </a:rPr>
                        <a:t>ST</a:t>
                      </a:r>
                      <a:endParaRPr sz="400">
                        <a:latin typeface="Calibri"/>
                        <a:cs typeface="Calibri"/>
                      </a:endParaRPr>
                    </a:p>
                  </a:txBody>
                  <a:tcPr marL="0" marR="0" marT="5715" marB="0">
                    <a:lnR w="6350">
                      <a:solidFill>
                        <a:srgbClr val="000000"/>
                      </a:solidFill>
                      <a:prstDash val="solid"/>
                    </a:lnR>
                  </a:tcPr>
                </a:tc>
                <a:tc>
                  <a:txBody>
                    <a:bodyPr/>
                    <a:lstStyle/>
                    <a:p>
                      <a:pPr marL="104139" algn="ctr">
                        <a:lnSpc>
                          <a:spcPts val="425"/>
                        </a:lnSpc>
                        <a:spcBef>
                          <a:spcPts val="45"/>
                        </a:spcBef>
                      </a:pPr>
                      <a:r>
                        <a:rPr sz="400" spc="-25" dirty="0">
                          <a:latin typeface="Calibri"/>
                          <a:cs typeface="Calibri"/>
                        </a:rPr>
                        <a:t>70</a:t>
                      </a:r>
                      <a:endParaRPr sz="400">
                        <a:latin typeface="Calibri"/>
                        <a:cs typeface="Calibri"/>
                      </a:endParaRPr>
                    </a:p>
                  </a:txBody>
                  <a:tcPr marL="0" marR="0" marT="5715" marB="0">
                    <a:lnL w="6350">
                      <a:solidFill>
                        <a:srgbClr val="000000"/>
                      </a:solidFill>
                      <a:prstDash val="solid"/>
                    </a:lnL>
                  </a:tcPr>
                </a:tc>
                <a:extLst>
                  <a:ext uri="{0D108BD9-81ED-4DB2-BD59-A6C34878D82A}">
                    <a16:rowId xmlns:a16="http://schemas.microsoft.com/office/drawing/2014/main" val="10001"/>
                  </a:ext>
                </a:extLst>
              </a:tr>
              <a:tr h="71120">
                <a:tc>
                  <a:txBody>
                    <a:bodyPr/>
                    <a:lstStyle/>
                    <a:p>
                      <a:pPr marL="41275">
                        <a:lnSpc>
                          <a:spcPts val="425"/>
                        </a:lnSpc>
                        <a:spcBef>
                          <a:spcPts val="30"/>
                        </a:spcBef>
                      </a:pPr>
                      <a:r>
                        <a:rPr sz="400" spc="-10" dirty="0">
                          <a:latin typeface="Calibri"/>
                          <a:cs typeface="Calibri"/>
                        </a:rPr>
                        <a:t>SE6N04</a:t>
                      </a:r>
                      <a:endParaRPr sz="400">
                        <a:latin typeface="Calibri"/>
                        <a:cs typeface="Calibri"/>
                      </a:endParaRPr>
                    </a:p>
                  </a:txBody>
                  <a:tcPr marL="0" marR="0" marT="3810" marB="0">
                    <a:lnR w="6350">
                      <a:solidFill>
                        <a:srgbClr val="000000"/>
                      </a:solidFill>
                      <a:prstDash val="solid"/>
                    </a:lnR>
                  </a:tcPr>
                </a:tc>
                <a:tc>
                  <a:txBody>
                    <a:bodyPr/>
                    <a:lstStyle/>
                    <a:p>
                      <a:pPr marL="8255">
                        <a:lnSpc>
                          <a:spcPts val="425"/>
                        </a:lnSpc>
                        <a:spcBef>
                          <a:spcPts val="30"/>
                        </a:spcBef>
                      </a:pPr>
                      <a:r>
                        <a:rPr sz="400" dirty="0">
                          <a:latin typeface="Calibri"/>
                          <a:cs typeface="Calibri"/>
                        </a:rPr>
                        <a:t>UNIT</a:t>
                      </a:r>
                      <a:r>
                        <a:rPr sz="400" spc="-5" dirty="0">
                          <a:latin typeface="Calibri"/>
                          <a:cs typeface="Calibri"/>
                        </a:rPr>
                        <a:t> </a:t>
                      </a:r>
                      <a:r>
                        <a:rPr sz="400" spc="-20" dirty="0">
                          <a:latin typeface="Calibri"/>
                          <a:cs typeface="Calibri"/>
                        </a:rPr>
                        <a:t>NAME</a:t>
                      </a:r>
                      <a:endParaRPr sz="400">
                        <a:latin typeface="Calibri"/>
                        <a:cs typeface="Calibri"/>
                      </a:endParaRPr>
                    </a:p>
                  </a:txBody>
                  <a:tcPr marL="0" marR="0" marT="3810" marB="0">
                    <a:lnL w="6350">
                      <a:solidFill>
                        <a:srgbClr val="000000"/>
                      </a:solidFill>
                      <a:prstDash val="solid"/>
                    </a:lnL>
                  </a:tcPr>
                </a:tc>
                <a:tc>
                  <a:txBody>
                    <a:bodyPr/>
                    <a:lstStyle/>
                    <a:p>
                      <a:pPr marL="9525">
                        <a:lnSpc>
                          <a:spcPts val="425"/>
                        </a:lnSpc>
                        <a:spcBef>
                          <a:spcPts val="30"/>
                        </a:spcBef>
                      </a:pPr>
                      <a:r>
                        <a:rPr sz="400" dirty="0">
                          <a:latin typeface="Calibri"/>
                          <a:cs typeface="Calibri"/>
                        </a:rPr>
                        <a:t>SE6N04</a:t>
                      </a:r>
                      <a:r>
                        <a:rPr sz="400" spc="-20" dirty="0">
                          <a:latin typeface="Calibri"/>
                          <a:cs typeface="Calibri"/>
                        </a:rPr>
                        <a:t> </a:t>
                      </a:r>
                      <a:r>
                        <a:rPr sz="400" dirty="0">
                          <a:latin typeface="Calibri"/>
                          <a:cs typeface="Calibri"/>
                        </a:rPr>
                        <a:t>CITY,</a:t>
                      </a:r>
                      <a:r>
                        <a:rPr sz="400" spc="10" dirty="0">
                          <a:latin typeface="Calibri"/>
                          <a:cs typeface="Calibri"/>
                        </a:rPr>
                        <a:t> </a:t>
                      </a:r>
                      <a:r>
                        <a:rPr sz="400" spc="-25" dirty="0">
                          <a:latin typeface="Calibri"/>
                          <a:cs typeface="Calibri"/>
                        </a:rPr>
                        <a:t>ST</a:t>
                      </a:r>
                      <a:endParaRPr sz="400">
                        <a:latin typeface="Calibri"/>
                        <a:cs typeface="Calibri"/>
                      </a:endParaRPr>
                    </a:p>
                  </a:txBody>
                  <a:tcPr marL="0" marR="0" marT="3810" marB="0">
                    <a:lnR w="6350">
                      <a:solidFill>
                        <a:srgbClr val="000000"/>
                      </a:solidFill>
                      <a:prstDash val="solid"/>
                    </a:lnR>
                  </a:tcPr>
                </a:tc>
                <a:tc>
                  <a:txBody>
                    <a:bodyPr/>
                    <a:lstStyle/>
                    <a:p>
                      <a:pPr marL="104139" algn="ctr">
                        <a:lnSpc>
                          <a:spcPts val="425"/>
                        </a:lnSpc>
                        <a:spcBef>
                          <a:spcPts val="30"/>
                        </a:spcBef>
                      </a:pPr>
                      <a:r>
                        <a:rPr sz="400" spc="-25" dirty="0">
                          <a:latin typeface="Calibri"/>
                          <a:cs typeface="Calibri"/>
                        </a:rPr>
                        <a:t>52</a:t>
                      </a:r>
                      <a:endParaRPr sz="400">
                        <a:latin typeface="Calibri"/>
                        <a:cs typeface="Calibri"/>
                      </a:endParaRPr>
                    </a:p>
                  </a:txBody>
                  <a:tcPr marL="0" marR="0" marT="3810" marB="0">
                    <a:lnL w="6350">
                      <a:solidFill>
                        <a:srgbClr val="000000"/>
                      </a:solidFill>
                      <a:prstDash val="solid"/>
                    </a:lnL>
                  </a:tcPr>
                </a:tc>
                <a:extLst>
                  <a:ext uri="{0D108BD9-81ED-4DB2-BD59-A6C34878D82A}">
                    <a16:rowId xmlns:a16="http://schemas.microsoft.com/office/drawing/2014/main" val="10002"/>
                  </a:ext>
                </a:extLst>
              </a:tr>
              <a:tr h="71120">
                <a:tc>
                  <a:txBody>
                    <a:bodyPr/>
                    <a:lstStyle/>
                    <a:p>
                      <a:pPr marL="26670">
                        <a:lnSpc>
                          <a:spcPts val="425"/>
                        </a:lnSpc>
                        <a:spcBef>
                          <a:spcPts val="30"/>
                        </a:spcBef>
                      </a:pPr>
                      <a:r>
                        <a:rPr sz="400" spc="-10" dirty="0">
                          <a:latin typeface="Calibri"/>
                          <a:cs typeface="Calibri"/>
                        </a:rPr>
                        <a:t>WK4F8Q</a:t>
                      </a:r>
                      <a:endParaRPr sz="400">
                        <a:latin typeface="Calibri"/>
                        <a:cs typeface="Calibri"/>
                      </a:endParaRPr>
                    </a:p>
                  </a:txBody>
                  <a:tcPr marL="0" marR="0" marT="3810" marB="0">
                    <a:lnR w="6350">
                      <a:solidFill>
                        <a:srgbClr val="000000"/>
                      </a:solidFill>
                      <a:prstDash val="solid"/>
                    </a:lnR>
                  </a:tcPr>
                </a:tc>
                <a:tc>
                  <a:txBody>
                    <a:bodyPr/>
                    <a:lstStyle/>
                    <a:p>
                      <a:pPr marL="8255">
                        <a:lnSpc>
                          <a:spcPts val="425"/>
                        </a:lnSpc>
                        <a:spcBef>
                          <a:spcPts val="30"/>
                        </a:spcBef>
                      </a:pPr>
                      <a:r>
                        <a:rPr sz="400" dirty="0">
                          <a:latin typeface="Calibri"/>
                          <a:cs typeface="Calibri"/>
                        </a:rPr>
                        <a:t>UNIT</a:t>
                      </a:r>
                      <a:r>
                        <a:rPr sz="400" spc="-5" dirty="0">
                          <a:latin typeface="Calibri"/>
                          <a:cs typeface="Calibri"/>
                        </a:rPr>
                        <a:t> </a:t>
                      </a:r>
                      <a:r>
                        <a:rPr sz="400" spc="-20" dirty="0">
                          <a:latin typeface="Calibri"/>
                          <a:cs typeface="Calibri"/>
                        </a:rPr>
                        <a:t>NAME</a:t>
                      </a:r>
                      <a:endParaRPr sz="400">
                        <a:latin typeface="Calibri"/>
                        <a:cs typeface="Calibri"/>
                      </a:endParaRPr>
                    </a:p>
                  </a:txBody>
                  <a:tcPr marL="0" marR="0" marT="3810" marB="0">
                    <a:lnL w="6350">
                      <a:solidFill>
                        <a:srgbClr val="000000"/>
                      </a:solidFill>
                      <a:prstDash val="solid"/>
                    </a:lnL>
                  </a:tcPr>
                </a:tc>
                <a:tc>
                  <a:txBody>
                    <a:bodyPr/>
                    <a:lstStyle/>
                    <a:p>
                      <a:pPr marL="9525">
                        <a:lnSpc>
                          <a:spcPts val="425"/>
                        </a:lnSpc>
                        <a:spcBef>
                          <a:spcPts val="30"/>
                        </a:spcBef>
                      </a:pPr>
                      <a:r>
                        <a:rPr sz="400" dirty="0">
                          <a:latin typeface="Calibri"/>
                          <a:cs typeface="Calibri"/>
                        </a:rPr>
                        <a:t>WK4F8Q CITY,</a:t>
                      </a:r>
                      <a:r>
                        <a:rPr sz="400" spc="15" dirty="0">
                          <a:latin typeface="Calibri"/>
                          <a:cs typeface="Calibri"/>
                        </a:rPr>
                        <a:t> </a:t>
                      </a:r>
                      <a:r>
                        <a:rPr sz="400" spc="-25" dirty="0">
                          <a:latin typeface="Calibri"/>
                          <a:cs typeface="Calibri"/>
                        </a:rPr>
                        <a:t>ST</a:t>
                      </a:r>
                      <a:endParaRPr sz="400">
                        <a:latin typeface="Calibri"/>
                        <a:cs typeface="Calibri"/>
                      </a:endParaRPr>
                    </a:p>
                  </a:txBody>
                  <a:tcPr marL="0" marR="0" marT="3810" marB="0">
                    <a:lnR w="6350">
                      <a:solidFill>
                        <a:srgbClr val="000000"/>
                      </a:solidFill>
                      <a:prstDash val="solid"/>
                    </a:lnR>
                  </a:tcPr>
                </a:tc>
                <a:tc>
                  <a:txBody>
                    <a:bodyPr/>
                    <a:lstStyle/>
                    <a:p>
                      <a:pPr marL="104139" algn="ctr">
                        <a:lnSpc>
                          <a:spcPts val="425"/>
                        </a:lnSpc>
                        <a:spcBef>
                          <a:spcPts val="30"/>
                        </a:spcBef>
                      </a:pPr>
                      <a:r>
                        <a:rPr sz="400" spc="-25" dirty="0">
                          <a:latin typeface="Calibri"/>
                          <a:cs typeface="Calibri"/>
                        </a:rPr>
                        <a:t>16</a:t>
                      </a:r>
                      <a:endParaRPr sz="400">
                        <a:latin typeface="Calibri"/>
                        <a:cs typeface="Calibri"/>
                      </a:endParaRPr>
                    </a:p>
                  </a:txBody>
                  <a:tcPr marL="0" marR="0" marT="3810" marB="0">
                    <a:lnL w="6350">
                      <a:solidFill>
                        <a:srgbClr val="000000"/>
                      </a:solidFill>
                      <a:prstDash val="solid"/>
                    </a:lnL>
                  </a:tcPr>
                </a:tc>
                <a:extLst>
                  <a:ext uri="{0D108BD9-81ED-4DB2-BD59-A6C34878D82A}">
                    <a16:rowId xmlns:a16="http://schemas.microsoft.com/office/drawing/2014/main" val="10003"/>
                  </a:ext>
                </a:extLst>
              </a:tr>
              <a:tr h="71120">
                <a:tc>
                  <a:txBody>
                    <a:bodyPr/>
                    <a:lstStyle/>
                    <a:p>
                      <a:pPr marL="33655">
                        <a:lnSpc>
                          <a:spcPts val="425"/>
                        </a:lnSpc>
                        <a:spcBef>
                          <a:spcPts val="30"/>
                        </a:spcBef>
                      </a:pPr>
                      <a:r>
                        <a:rPr sz="400" spc="-10" dirty="0">
                          <a:latin typeface="Calibri"/>
                          <a:cs typeface="Calibri"/>
                        </a:rPr>
                        <a:t>W51107</a:t>
                      </a:r>
                      <a:endParaRPr sz="400">
                        <a:latin typeface="Calibri"/>
                        <a:cs typeface="Calibri"/>
                      </a:endParaRPr>
                    </a:p>
                  </a:txBody>
                  <a:tcPr marL="0" marR="0" marT="3810" marB="0">
                    <a:lnR w="6350">
                      <a:solidFill>
                        <a:srgbClr val="000000"/>
                      </a:solidFill>
                      <a:prstDash val="solid"/>
                    </a:lnR>
                  </a:tcPr>
                </a:tc>
                <a:tc>
                  <a:txBody>
                    <a:bodyPr/>
                    <a:lstStyle/>
                    <a:p>
                      <a:pPr marL="8255">
                        <a:lnSpc>
                          <a:spcPts val="425"/>
                        </a:lnSpc>
                        <a:spcBef>
                          <a:spcPts val="30"/>
                        </a:spcBef>
                      </a:pPr>
                      <a:r>
                        <a:rPr sz="400" dirty="0">
                          <a:latin typeface="Calibri"/>
                          <a:cs typeface="Calibri"/>
                        </a:rPr>
                        <a:t>UNIT</a:t>
                      </a:r>
                      <a:r>
                        <a:rPr sz="400" spc="-5" dirty="0">
                          <a:latin typeface="Calibri"/>
                          <a:cs typeface="Calibri"/>
                        </a:rPr>
                        <a:t> </a:t>
                      </a:r>
                      <a:r>
                        <a:rPr sz="400" spc="-20" dirty="0">
                          <a:latin typeface="Calibri"/>
                          <a:cs typeface="Calibri"/>
                        </a:rPr>
                        <a:t>NAME</a:t>
                      </a:r>
                      <a:endParaRPr sz="400">
                        <a:latin typeface="Calibri"/>
                        <a:cs typeface="Calibri"/>
                      </a:endParaRPr>
                    </a:p>
                  </a:txBody>
                  <a:tcPr marL="0" marR="0" marT="3810" marB="0">
                    <a:lnL w="6350">
                      <a:solidFill>
                        <a:srgbClr val="000000"/>
                      </a:solidFill>
                      <a:prstDash val="solid"/>
                    </a:lnL>
                  </a:tcPr>
                </a:tc>
                <a:tc>
                  <a:txBody>
                    <a:bodyPr/>
                    <a:lstStyle/>
                    <a:p>
                      <a:pPr marL="9525">
                        <a:lnSpc>
                          <a:spcPts val="425"/>
                        </a:lnSpc>
                        <a:spcBef>
                          <a:spcPts val="30"/>
                        </a:spcBef>
                      </a:pPr>
                      <a:r>
                        <a:rPr sz="400" spc="-10" dirty="0">
                          <a:latin typeface="Calibri"/>
                          <a:cs typeface="Calibri"/>
                        </a:rPr>
                        <a:t>W51107</a:t>
                      </a:r>
                      <a:r>
                        <a:rPr sz="400" dirty="0">
                          <a:latin typeface="Calibri"/>
                          <a:cs typeface="Calibri"/>
                        </a:rPr>
                        <a:t> CITY,</a:t>
                      </a:r>
                      <a:r>
                        <a:rPr sz="400" spc="35" dirty="0">
                          <a:latin typeface="Calibri"/>
                          <a:cs typeface="Calibri"/>
                        </a:rPr>
                        <a:t> </a:t>
                      </a:r>
                      <a:r>
                        <a:rPr sz="400" spc="-25" dirty="0">
                          <a:latin typeface="Calibri"/>
                          <a:cs typeface="Calibri"/>
                        </a:rPr>
                        <a:t>ST</a:t>
                      </a:r>
                      <a:endParaRPr sz="400">
                        <a:latin typeface="Calibri"/>
                        <a:cs typeface="Calibri"/>
                      </a:endParaRPr>
                    </a:p>
                  </a:txBody>
                  <a:tcPr marL="0" marR="0" marT="3810" marB="0">
                    <a:lnR w="6350">
                      <a:solidFill>
                        <a:srgbClr val="000000"/>
                      </a:solidFill>
                      <a:prstDash val="solid"/>
                    </a:lnR>
                  </a:tcPr>
                </a:tc>
                <a:tc>
                  <a:txBody>
                    <a:bodyPr/>
                    <a:lstStyle/>
                    <a:p>
                      <a:pPr marL="104139" algn="ctr">
                        <a:lnSpc>
                          <a:spcPts val="425"/>
                        </a:lnSpc>
                        <a:spcBef>
                          <a:spcPts val="30"/>
                        </a:spcBef>
                      </a:pPr>
                      <a:r>
                        <a:rPr sz="400" spc="-25" dirty="0">
                          <a:latin typeface="Calibri"/>
                          <a:cs typeface="Calibri"/>
                        </a:rPr>
                        <a:t>49</a:t>
                      </a:r>
                      <a:endParaRPr sz="400">
                        <a:latin typeface="Calibri"/>
                        <a:cs typeface="Calibri"/>
                      </a:endParaRPr>
                    </a:p>
                  </a:txBody>
                  <a:tcPr marL="0" marR="0" marT="3810" marB="0">
                    <a:lnL w="6350">
                      <a:solidFill>
                        <a:srgbClr val="000000"/>
                      </a:solidFill>
                      <a:prstDash val="solid"/>
                    </a:lnL>
                  </a:tcPr>
                </a:tc>
                <a:extLst>
                  <a:ext uri="{0D108BD9-81ED-4DB2-BD59-A6C34878D82A}">
                    <a16:rowId xmlns:a16="http://schemas.microsoft.com/office/drawing/2014/main" val="10004"/>
                  </a:ext>
                </a:extLst>
              </a:tr>
              <a:tr h="71120">
                <a:tc>
                  <a:txBody>
                    <a:bodyPr/>
                    <a:lstStyle/>
                    <a:p>
                      <a:pPr marL="41275">
                        <a:lnSpc>
                          <a:spcPts val="425"/>
                        </a:lnSpc>
                        <a:spcBef>
                          <a:spcPts val="30"/>
                        </a:spcBef>
                      </a:pPr>
                      <a:r>
                        <a:rPr sz="400" spc="-10" dirty="0">
                          <a:latin typeface="Calibri"/>
                          <a:cs typeface="Calibri"/>
                        </a:rPr>
                        <a:t>N67022</a:t>
                      </a:r>
                      <a:endParaRPr sz="400">
                        <a:latin typeface="Calibri"/>
                        <a:cs typeface="Calibri"/>
                      </a:endParaRPr>
                    </a:p>
                  </a:txBody>
                  <a:tcPr marL="0" marR="0" marT="3810" marB="0">
                    <a:lnR w="6350">
                      <a:solidFill>
                        <a:srgbClr val="000000"/>
                      </a:solidFill>
                      <a:prstDash val="solid"/>
                    </a:lnR>
                  </a:tcPr>
                </a:tc>
                <a:tc>
                  <a:txBody>
                    <a:bodyPr/>
                    <a:lstStyle/>
                    <a:p>
                      <a:pPr marL="8255">
                        <a:lnSpc>
                          <a:spcPts val="425"/>
                        </a:lnSpc>
                        <a:spcBef>
                          <a:spcPts val="30"/>
                        </a:spcBef>
                      </a:pPr>
                      <a:r>
                        <a:rPr sz="400" dirty="0">
                          <a:latin typeface="Calibri"/>
                          <a:cs typeface="Calibri"/>
                        </a:rPr>
                        <a:t>UNIT</a:t>
                      </a:r>
                      <a:r>
                        <a:rPr sz="400" spc="-5" dirty="0">
                          <a:latin typeface="Calibri"/>
                          <a:cs typeface="Calibri"/>
                        </a:rPr>
                        <a:t> </a:t>
                      </a:r>
                      <a:r>
                        <a:rPr sz="400" spc="-20" dirty="0">
                          <a:latin typeface="Calibri"/>
                          <a:cs typeface="Calibri"/>
                        </a:rPr>
                        <a:t>NAME</a:t>
                      </a:r>
                      <a:endParaRPr sz="400">
                        <a:latin typeface="Calibri"/>
                        <a:cs typeface="Calibri"/>
                      </a:endParaRPr>
                    </a:p>
                  </a:txBody>
                  <a:tcPr marL="0" marR="0" marT="3810" marB="0">
                    <a:lnL w="6350">
                      <a:solidFill>
                        <a:srgbClr val="000000"/>
                      </a:solidFill>
                      <a:prstDash val="solid"/>
                    </a:lnL>
                  </a:tcPr>
                </a:tc>
                <a:tc>
                  <a:txBody>
                    <a:bodyPr/>
                    <a:lstStyle/>
                    <a:p>
                      <a:pPr marL="9525">
                        <a:lnSpc>
                          <a:spcPts val="425"/>
                        </a:lnSpc>
                        <a:spcBef>
                          <a:spcPts val="30"/>
                        </a:spcBef>
                      </a:pPr>
                      <a:r>
                        <a:rPr sz="400" spc="-10" dirty="0">
                          <a:latin typeface="Calibri"/>
                          <a:cs typeface="Calibri"/>
                        </a:rPr>
                        <a:t>N67022</a:t>
                      </a:r>
                      <a:r>
                        <a:rPr sz="400" dirty="0">
                          <a:latin typeface="Calibri"/>
                          <a:cs typeface="Calibri"/>
                        </a:rPr>
                        <a:t> CITY,</a:t>
                      </a:r>
                      <a:r>
                        <a:rPr sz="400" spc="40" dirty="0">
                          <a:latin typeface="Calibri"/>
                          <a:cs typeface="Calibri"/>
                        </a:rPr>
                        <a:t> </a:t>
                      </a:r>
                      <a:r>
                        <a:rPr sz="400" spc="-25" dirty="0">
                          <a:latin typeface="Calibri"/>
                          <a:cs typeface="Calibri"/>
                        </a:rPr>
                        <a:t>ST</a:t>
                      </a:r>
                      <a:endParaRPr sz="400">
                        <a:latin typeface="Calibri"/>
                        <a:cs typeface="Calibri"/>
                      </a:endParaRPr>
                    </a:p>
                  </a:txBody>
                  <a:tcPr marL="0" marR="0" marT="3810" marB="0">
                    <a:lnR w="6350">
                      <a:solidFill>
                        <a:srgbClr val="000000"/>
                      </a:solidFill>
                      <a:prstDash val="solid"/>
                    </a:lnR>
                  </a:tcPr>
                </a:tc>
                <a:tc>
                  <a:txBody>
                    <a:bodyPr/>
                    <a:lstStyle/>
                    <a:p>
                      <a:pPr marL="104139" algn="ctr">
                        <a:lnSpc>
                          <a:spcPts val="425"/>
                        </a:lnSpc>
                        <a:spcBef>
                          <a:spcPts val="30"/>
                        </a:spcBef>
                      </a:pPr>
                      <a:r>
                        <a:rPr sz="400" spc="-25" dirty="0">
                          <a:latin typeface="Calibri"/>
                          <a:cs typeface="Calibri"/>
                        </a:rPr>
                        <a:t>35</a:t>
                      </a:r>
                      <a:endParaRPr sz="400">
                        <a:latin typeface="Calibri"/>
                        <a:cs typeface="Calibri"/>
                      </a:endParaRPr>
                    </a:p>
                  </a:txBody>
                  <a:tcPr marL="0" marR="0" marT="3810" marB="0">
                    <a:lnL w="6350">
                      <a:solidFill>
                        <a:srgbClr val="000000"/>
                      </a:solidFill>
                      <a:prstDash val="solid"/>
                    </a:lnL>
                  </a:tcPr>
                </a:tc>
                <a:extLst>
                  <a:ext uri="{0D108BD9-81ED-4DB2-BD59-A6C34878D82A}">
                    <a16:rowId xmlns:a16="http://schemas.microsoft.com/office/drawing/2014/main" val="10005"/>
                  </a:ext>
                </a:extLst>
              </a:tr>
              <a:tr h="71120">
                <a:tc>
                  <a:txBody>
                    <a:bodyPr/>
                    <a:lstStyle/>
                    <a:p>
                      <a:pPr marL="30480">
                        <a:lnSpc>
                          <a:spcPts val="425"/>
                        </a:lnSpc>
                        <a:spcBef>
                          <a:spcPts val="30"/>
                        </a:spcBef>
                      </a:pPr>
                      <a:r>
                        <a:rPr sz="400" spc="-10" dirty="0">
                          <a:latin typeface="Calibri"/>
                          <a:cs typeface="Calibri"/>
                        </a:rPr>
                        <a:t>W9005D</a:t>
                      </a:r>
                      <a:endParaRPr sz="400">
                        <a:latin typeface="Calibri"/>
                        <a:cs typeface="Calibri"/>
                      </a:endParaRPr>
                    </a:p>
                  </a:txBody>
                  <a:tcPr marL="0" marR="0" marT="3810" marB="0">
                    <a:lnR w="6350">
                      <a:solidFill>
                        <a:srgbClr val="000000"/>
                      </a:solidFill>
                      <a:prstDash val="solid"/>
                    </a:lnR>
                  </a:tcPr>
                </a:tc>
                <a:tc>
                  <a:txBody>
                    <a:bodyPr/>
                    <a:lstStyle/>
                    <a:p>
                      <a:pPr marL="8255">
                        <a:lnSpc>
                          <a:spcPts val="425"/>
                        </a:lnSpc>
                        <a:spcBef>
                          <a:spcPts val="30"/>
                        </a:spcBef>
                      </a:pPr>
                      <a:r>
                        <a:rPr sz="400" dirty="0">
                          <a:latin typeface="Calibri"/>
                          <a:cs typeface="Calibri"/>
                        </a:rPr>
                        <a:t>UNIT</a:t>
                      </a:r>
                      <a:r>
                        <a:rPr sz="400" spc="-5" dirty="0">
                          <a:latin typeface="Calibri"/>
                          <a:cs typeface="Calibri"/>
                        </a:rPr>
                        <a:t> </a:t>
                      </a:r>
                      <a:r>
                        <a:rPr sz="400" spc="-20" dirty="0">
                          <a:latin typeface="Calibri"/>
                          <a:cs typeface="Calibri"/>
                        </a:rPr>
                        <a:t>NAME</a:t>
                      </a:r>
                      <a:endParaRPr sz="400">
                        <a:latin typeface="Calibri"/>
                        <a:cs typeface="Calibri"/>
                      </a:endParaRPr>
                    </a:p>
                  </a:txBody>
                  <a:tcPr marL="0" marR="0" marT="3810" marB="0">
                    <a:lnL w="6350">
                      <a:solidFill>
                        <a:srgbClr val="000000"/>
                      </a:solidFill>
                      <a:prstDash val="solid"/>
                    </a:lnL>
                  </a:tcPr>
                </a:tc>
                <a:tc>
                  <a:txBody>
                    <a:bodyPr/>
                    <a:lstStyle/>
                    <a:p>
                      <a:pPr marL="9525">
                        <a:lnSpc>
                          <a:spcPts val="425"/>
                        </a:lnSpc>
                        <a:spcBef>
                          <a:spcPts val="30"/>
                        </a:spcBef>
                      </a:pPr>
                      <a:r>
                        <a:rPr sz="400" spc="-10" dirty="0">
                          <a:latin typeface="Calibri"/>
                          <a:cs typeface="Calibri"/>
                        </a:rPr>
                        <a:t>W9005D</a:t>
                      </a:r>
                      <a:r>
                        <a:rPr sz="400" spc="10" dirty="0">
                          <a:latin typeface="Calibri"/>
                          <a:cs typeface="Calibri"/>
                        </a:rPr>
                        <a:t> </a:t>
                      </a:r>
                      <a:r>
                        <a:rPr sz="400" dirty="0">
                          <a:latin typeface="Calibri"/>
                          <a:cs typeface="Calibri"/>
                        </a:rPr>
                        <a:t>CITY,</a:t>
                      </a:r>
                      <a:r>
                        <a:rPr sz="400" spc="30" dirty="0">
                          <a:latin typeface="Calibri"/>
                          <a:cs typeface="Calibri"/>
                        </a:rPr>
                        <a:t> </a:t>
                      </a:r>
                      <a:r>
                        <a:rPr sz="400" spc="-25" dirty="0">
                          <a:latin typeface="Calibri"/>
                          <a:cs typeface="Calibri"/>
                        </a:rPr>
                        <a:t>ST</a:t>
                      </a:r>
                      <a:endParaRPr sz="400">
                        <a:latin typeface="Calibri"/>
                        <a:cs typeface="Calibri"/>
                      </a:endParaRPr>
                    </a:p>
                  </a:txBody>
                  <a:tcPr marL="0" marR="0" marT="3810" marB="0">
                    <a:lnR w="6350">
                      <a:solidFill>
                        <a:srgbClr val="000000"/>
                      </a:solidFill>
                      <a:prstDash val="solid"/>
                    </a:lnR>
                  </a:tcPr>
                </a:tc>
                <a:tc>
                  <a:txBody>
                    <a:bodyPr/>
                    <a:lstStyle/>
                    <a:p>
                      <a:pPr marL="104139" algn="ctr">
                        <a:lnSpc>
                          <a:spcPts val="425"/>
                        </a:lnSpc>
                        <a:spcBef>
                          <a:spcPts val="30"/>
                        </a:spcBef>
                      </a:pPr>
                      <a:r>
                        <a:rPr sz="400" spc="-25" dirty="0">
                          <a:latin typeface="Calibri"/>
                          <a:cs typeface="Calibri"/>
                        </a:rPr>
                        <a:t>35</a:t>
                      </a:r>
                      <a:endParaRPr sz="400">
                        <a:latin typeface="Calibri"/>
                        <a:cs typeface="Calibri"/>
                      </a:endParaRPr>
                    </a:p>
                  </a:txBody>
                  <a:tcPr marL="0" marR="0" marT="3810" marB="0">
                    <a:lnL w="6350">
                      <a:solidFill>
                        <a:srgbClr val="000000"/>
                      </a:solidFill>
                      <a:prstDash val="solid"/>
                    </a:lnL>
                  </a:tcPr>
                </a:tc>
                <a:extLst>
                  <a:ext uri="{0D108BD9-81ED-4DB2-BD59-A6C34878D82A}">
                    <a16:rowId xmlns:a16="http://schemas.microsoft.com/office/drawing/2014/main" val="10006"/>
                  </a:ext>
                </a:extLst>
              </a:tr>
              <a:tr h="71120">
                <a:tc>
                  <a:txBody>
                    <a:bodyPr/>
                    <a:lstStyle/>
                    <a:p>
                      <a:pPr marL="44450">
                        <a:lnSpc>
                          <a:spcPts val="425"/>
                        </a:lnSpc>
                        <a:spcBef>
                          <a:spcPts val="30"/>
                        </a:spcBef>
                      </a:pPr>
                      <a:r>
                        <a:rPr sz="400" spc="-10" dirty="0">
                          <a:latin typeface="Calibri"/>
                          <a:cs typeface="Calibri"/>
                        </a:rPr>
                        <a:t>FB5587</a:t>
                      </a:r>
                      <a:endParaRPr sz="400">
                        <a:latin typeface="Calibri"/>
                        <a:cs typeface="Calibri"/>
                      </a:endParaRPr>
                    </a:p>
                  </a:txBody>
                  <a:tcPr marL="0" marR="0" marT="3810" marB="0">
                    <a:lnR w="6350">
                      <a:solidFill>
                        <a:srgbClr val="000000"/>
                      </a:solidFill>
                      <a:prstDash val="solid"/>
                    </a:lnR>
                  </a:tcPr>
                </a:tc>
                <a:tc>
                  <a:txBody>
                    <a:bodyPr/>
                    <a:lstStyle/>
                    <a:p>
                      <a:pPr marL="8255">
                        <a:lnSpc>
                          <a:spcPts val="425"/>
                        </a:lnSpc>
                        <a:spcBef>
                          <a:spcPts val="30"/>
                        </a:spcBef>
                      </a:pPr>
                      <a:r>
                        <a:rPr sz="400" dirty="0">
                          <a:latin typeface="Calibri"/>
                          <a:cs typeface="Calibri"/>
                        </a:rPr>
                        <a:t>UNIT</a:t>
                      </a:r>
                      <a:r>
                        <a:rPr sz="400" spc="-5" dirty="0">
                          <a:latin typeface="Calibri"/>
                          <a:cs typeface="Calibri"/>
                        </a:rPr>
                        <a:t> </a:t>
                      </a:r>
                      <a:r>
                        <a:rPr sz="400" spc="-20" dirty="0">
                          <a:latin typeface="Calibri"/>
                          <a:cs typeface="Calibri"/>
                        </a:rPr>
                        <a:t>NAME</a:t>
                      </a:r>
                      <a:endParaRPr sz="400">
                        <a:latin typeface="Calibri"/>
                        <a:cs typeface="Calibri"/>
                      </a:endParaRPr>
                    </a:p>
                  </a:txBody>
                  <a:tcPr marL="0" marR="0" marT="3810" marB="0">
                    <a:lnL w="6350">
                      <a:solidFill>
                        <a:srgbClr val="000000"/>
                      </a:solidFill>
                      <a:prstDash val="solid"/>
                    </a:lnL>
                  </a:tcPr>
                </a:tc>
                <a:tc>
                  <a:txBody>
                    <a:bodyPr/>
                    <a:lstStyle/>
                    <a:p>
                      <a:pPr marL="9525">
                        <a:lnSpc>
                          <a:spcPts val="425"/>
                        </a:lnSpc>
                        <a:spcBef>
                          <a:spcPts val="30"/>
                        </a:spcBef>
                      </a:pPr>
                      <a:r>
                        <a:rPr sz="400" dirty="0">
                          <a:latin typeface="Calibri"/>
                          <a:cs typeface="Calibri"/>
                        </a:rPr>
                        <a:t>FB5587</a:t>
                      </a:r>
                      <a:r>
                        <a:rPr sz="400" spc="-20" dirty="0">
                          <a:latin typeface="Calibri"/>
                          <a:cs typeface="Calibri"/>
                        </a:rPr>
                        <a:t> </a:t>
                      </a:r>
                      <a:r>
                        <a:rPr sz="400" dirty="0">
                          <a:latin typeface="Calibri"/>
                          <a:cs typeface="Calibri"/>
                        </a:rPr>
                        <a:t>CITY,</a:t>
                      </a:r>
                      <a:r>
                        <a:rPr sz="400" spc="5" dirty="0">
                          <a:latin typeface="Calibri"/>
                          <a:cs typeface="Calibri"/>
                        </a:rPr>
                        <a:t> </a:t>
                      </a:r>
                      <a:r>
                        <a:rPr sz="400" spc="-25" dirty="0">
                          <a:latin typeface="Calibri"/>
                          <a:cs typeface="Calibri"/>
                        </a:rPr>
                        <a:t>ST</a:t>
                      </a:r>
                      <a:endParaRPr sz="400">
                        <a:latin typeface="Calibri"/>
                        <a:cs typeface="Calibri"/>
                      </a:endParaRPr>
                    </a:p>
                  </a:txBody>
                  <a:tcPr marL="0" marR="0" marT="3810" marB="0">
                    <a:lnR w="6350">
                      <a:solidFill>
                        <a:srgbClr val="000000"/>
                      </a:solidFill>
                      <a:prstDash val="solid"/>
                    </a:lnR>
                  </a:tcPr>
                </a:tc>
                <a:tc>
                  <a:txBody>
                    <a:bodyPr/>
                    <a:lstStyle/>
                    <a:p>
                      <a:pPr marL="104139" algn="ctr">
                        <a:lnSpc>
                          <a:spcPts val="425"/>
                        </a:lnSpc>
                        <a:spcBef>
                          <a:spcPts val="30"/>
                        </a:spcBef>
                      </a:pPr>
                      <a:r>
                        <a:rPr sz="400" spc="-25" dirty="0">
                          <a:latin typeface="Calibri"/>
                          <a:cs typeface="Calibri"/>
                        </a:rPr>
                        <a:t>30</a:t>
                      </a:r>
                      <a:endParaRPr sz="400">
                        <a:latin typeface="Calibri"/>
                        <a:cs typeface="Calibri"/>
                      </a:endParaRPr>
                    </a:p>
                  </a:txBody>
                  <a:tcPr marL="0" marR="0" marT="3810" marB="0">
                    <a:lnL w="6350">
                      <a:solidFill>
                        <a:srgbClr val="000000"/>
                      </a:solidFill>
                      <a:prstDash val="solid"/>
                    </a:lnL>
                  </a:tcPr>
                </a:tc>
                <a:extLst>
                  <a:ext uri="{0D108BD9-81ED-4DB2-BD59-A6C34878D82A}">
                    <a16:rowId xmlns:a16="http://schemas.microsoft.com/office/drawing/2014/main" val="10007"/>
                  </a:ext>
                </a:extLst>
              </a:tr>
              <a:tr h="71120">
                <a:tc>
                  <a:txBody>
                    <a:bodyPr/>
                    <a:lstStyle/>
                    <a:p>
                      <a:pPr marL="22860">
                        <a:lnSpc>
                          <a:spcPts val="425"/>
                        </a:lnSpc>
                        <a:spcBef>
                          <a:spcPts val="30"/>
                        </a:spcBef>
                      </a:pPr>
                      <a:r>
                        <a:rPr sz="400" spc="-10" dirty="0">
                          <a:latin typeface="Calibri"/>
                          <a:cs typeface="Calibri"/>
                        </a:rPr>
                        <a:t>W58MKR</a:t>
                      </a:r>
                      <a:endParaRPr sz="400">
                        <a:latin typeface="Calibri"/>
                        <a:cs typeface="Calibri"/>
                      </a:endParaRPr>
                    </a:p>
                  </a:txBody>
                  <a:tcPr marL="0" marR="0" marT="3810" marB="0">
                    <a:lnR w="6350">
                      <a:solidFill>
                        <a:srgbClr val="000000"/>
                      </a:solidFill>
                      <a:prstDash val="solid"/>
                    </a:lnR>
                  </a:tcPr>
                </a:tc>
                <a:tc>
                  <a:txBody>
                    <a:bodyPr/>
                    <a:lstStyle/>
                    <a:p>
                      <a:pPr marL="8255">
                        <a:lnSpc>
                          <a:spcPts val="425"/>
                        </a:lnSpc>
                        <a:spcBef>
                          <a:spcPts val="30"/>
                        </a:spcBef>
                      </a:pPr>
                      <a:r>
                        <a:rPr sz="400" dirty="0">
                          <a:latin typeface="Calibri"/>
                          <a:cs typeface="Calibri"/>
                        </a:rPr>
                        <a:t>UNIT</a:t>
                      </a:r>
                      <a:r>
                        <a:rPr sz="400" spc="-5" dirty="0">
                          <a:latin typeface="Calibri"/>
                          <a:cs typeface="Calibri"/>
                        </a:rPr>
                        <a:t> </a:t>
                      </a:r>
                      <a:r>
                        <a:rPr sz="400" spc="-20" dirty="0">
                          <a:latin typeface="Calibri"/>
                          <a:cs typeface="Calibri"/>
                        </a:rPr>
                        <a:t>NAME</a:t>
                      </a:r>
                      <a:endParaRPr sz="400">
                        <a:latin typeface="Calibri"/>
                        <a:cs typeface="Calibri"/>
                      </a:endParaRPr>
                    </a:p>
                  </a:txBody>
                  <a:tcPr marL="0" marR="0" marT="3810" marB="0">
                    <a:lnL w="6350">
                      <a:solidFill>
                        <a:srgbClr val="000000"/>
                      </a:solidFill>
                      <a:prstDash val="solid"/>
                    </a:lnL>
                  </a:tcPr>
                </a:tc>
                <a:tc>
                  <a:txBody>
                    <a:bodyPr/>
                    <a:lstStyle/>
                    <a:p>
                      <a:pPr marL="9525">
                        <a:lnSpc>
                          <a:spcPts val="425"/>
                        </a:lnSpc>
                        <a:spcBef>
                          <a:spcPts val="30"/>
                        </a:spcBef>
                      </a:pPr>
                      <a:r>
                        <a:rPr sz="400" dirty="0">
                          <a:latin typeface="Calibri"/>
                          <a:cs typeface="Calibri"/>
                        </a:rPr>
                        <a:t>W58MKR</a:t>
                      </a:r>
                      <a:r>
                        <a:rPr sz="400" spc="-5" dirty="0">
                          <a:latin typeface="Calibri"/>
                          <a:cs typeface="Calibri"/>
                        </a:rPr>
                        <a:t> </a:t>
                      </a:r>
                      <a:r>
                        <a:rPr sz="400" dirty="0">
                          <a:latin typeface="Calibri"/>
                          <a:cs typeface="Calibri"/>
                        </a:rPr>
                        <a:t>CITY,</a:t>
                      </a:r>
                      <a:r>
                        <a:rPr sz="400" spc="15" dirty="0">
                          <a:latin typeface="Calibri"/>
                          <a:cs typeface="Calibri"/>
                        </a:rPr>
                        <a:t> </a:t>
                      </a:r>
                      <a:r>
                        <a:rPr sz="400" spc="-25" dirty="0">
                          <a:latin typeface="Calibri"/>
                          <a:cs typeface="Calibri"/>
                        </a:rPr>
                        <a:t>ST</a:t>
                      </a:r>
                      <a:endParaRPr sz="400">
                        <a:latin typeface="Calibri"/>
                        <a:cs typeface="Calibri"/>
                      </a:endParaRPr>
                    </a:p>
                  </a:txBody>
                  <a:tcPr marL="0" marR="0" marT="3810" marB="0">
                    <a:lnR w="6350">
                      <a:solidFill>
                        <a:srgbClr val="000000"/>
                      </a:solidFill>
                      <a:prstDash val="solid"/>
                    </a:lnR>
                  </a:tcPr>
                </a:tc>
                <a:tc>
                  <a:txBody>
                    <a:bodyPr/>
                    <a:lstStyle/>
                    <a:p>
                      <a:pPr marL="104139" algn="ctr">
                        <a:lnSpc>
                          <a:spcPts val="425"/>
                        </a:lnSpc>
                        <a:spcBef>
                          <a:spcPts val="30"/>
                        </a:spcBef>
                      </a:pPr>
                      <a:r>
                        <a:rPr sz="400" spc="-25" dirty="0">
                          <a:latin typeface="Calibri"/>
                          <a:cs typeface="Calibri"/>
                        </a:rPr>
                        <a:t>29</a:t>
                      </a:r>
                      <a:endParaRPr sz="400">
                        <a:latin typeface="Calibri"/>
                        <a:cs typeface="Calibri"/>
                      </a:endParaRPr>
                    </a:p>
                  </a:txBody>
                  <a:tcPr marL="0" marR="0" marT="3810" marB="0">
                    <a:lnL w="6350">
                      <a:solidFill>
                        <a:srgbClr val="000000"/>
                      </a:solidFill>
                      <a:prstDash val="solid"/>
                    </a:lnL>
                  </a:tcPr>
                </a:tc>
                <a:extLst>
                  <a:ext uri="{0D108BD9-81ED-4DB2-BD59-A6C34878D82A}">
                    <a16:rowId xmlns:a16="http://schemas.microsoft.com/office/drawing/2014/main" val="10008"/>
                  </a:ext>
                </a:extLst>
              </a:tr>
              <a:tr h="71120">
                <a:tc>
                  <a:txBody>
                    <a:bodyPr/>
                    <a:lstStyle/>
                    <a:p>
                      <a:pPr marL="44450">
                        <a:lnSpc>
                          <a:spcPts val="425"/>
                        </a:lnSpc>
                        <a:spcBef>
                          <a:spcPts val="30"/>
                        </a:spcBef>
                      </a:pPr>
                      <a:r>
                        <a:rPr sz="400" spc="-10" dirty="0">
                          <a:latin typeface="Calibri"/>
                          <a:cs typeface="Calibri"/>
                        </a:rPr>
                        <a:t>FB5612</a:t>
                      </a:r>
                      <a:endParaRPr sz="400">
                        <a:latin typeface="Calibri"/>
                        <a:cs typeface="Calibri"/>
                      </a:endParaRPr>
                    </a:p>
                  </a:txBody>
                  <a:tcPr marL="0" marR="0" marT="3810" marB="0">
                    <a:lnR w="6350">
                      <a:solidFill>
                        <a:srgbClr val="000000"/>
                      </a:solidFill>
                      <a:prstDash val="solid"/>
                    </a:lnR>
                  </a:tcPr>
                </a:tc>
                <a:tc>
                  <a:txBody>
                    <a:bodyPr/>
                    <a:lstStyle/>
                    <a:p>
                      <a:pPr marL="8255">
                        <a:lnSpc>
                          <a:spcPts val="425"/>
                        </a:lnSpc>
                        <a:spcBef>
                          <a:spcPts val="30"/>
                        </a:spcBef>
                      </a:pPr>
                      <a:r>
                        <a:rPr sz="400" dirty="0">
                          <a:latin typeface="Calibri"/>
                          <a:cs typeface="Calibri"/>
                        </a:rPr>
                        <a:t>UNIT</a:t>
                      </a:r>
                      <a:r>
                        <a:rPr sz="400" spc="-5" dirty="0">
                          <a:latin typeface="Calibri"/>
                          <a:cs typeface="Calibri"/>
                        </a:rPr>
                        <a:t> </a:t>
                      </a:r>
                      <a:r>
                        <a:rPr sz="400" spc="-20" dirty="0">
                          <a:latin typeface="Calibri"/>
                          <a:cs typeface="Calibri"/>
                        </a:rPr>
                        <a:t>NAME</a:t>
                      </a:r>
                      <a:endParaRPr sz="400">
                        <a:latin typeface="Calibri"/>
                        <a:cs typeface="Calibri"/>
                      </a:endParaRPr>
                    </a:p>
                  </a:txBody>
                  <a:tcPr marL="0" marR="0" marT="3810" marB="0">
                    <a:lnL w="6350">
                      <a:solidFill>
                        <a:srgbClr val="000000"/>
                      </a:solidFill>
                      <a:prstDash val="solid"/>
                    </a:lnL>
                  </a:tcPr>
                </a:tc>
                <a:tc>
                  <a:txBody>
                    <a:bodyPr/>
                    <a:lstStyle/>
                    <a:p>
                      <a:pPr marL="9525">
                        <a:lnSpc>
                          <a:spcPts val="425"/>
                        </a:lnSpc>
                        <a:spcBef>
                          <a:spcPts val="30"/>
                        </a:spcBef>
                      </a:pPr>
                      <a:r>
                        <a:rPr sz="400" dirty="0">
                          <a:latin typeface="Calibri"/>
                          <a:cs typeface="Calibri"/>
                        </a:rPr>
                        <a:t>FB5612</a:t>
                      </a:r>
                      <a:r>
                        <a:rPr sz="400" spc="-20" dirty="0">
                          <a:latin typeface="Calibri"/>
                          <a:cs typeface="Calibri"/>
                        </a:rPr>
                        <a:t> </a:t>
                      </a:r>
                      <a:r>
                        <a:rPr sz="400" dirty="0">
                          <a:latin typeface="Calibri"/>
                          <a:cs typeface="Calibri"/>
                        </a:rPr>
                        <a:t>CITY,</a:t>
                      </a:r>
                      <a:r>
                        <a:rPr sz="400" spc="5" dirty="0">
                          <a:latin typeface="Calibri"/>
                          <a:cs typeface="Calibri"/>
                        </a:rPr>
                        <a:t> </a:t>
                      </a:r>
                      <a:r>
                        <a:rPr sz="400" spc="-25" dirty="0">
                          <a:latin typeface="Calibri"/>
                          <a:cs typeface="Calibri"/>
                        </a:rPr>
                        <a:t>ST</a:t>
                      </a:r>
                      <a:endParaRPr sz="400">
                        <a:latin typeface="Calibri"/>
                        <a:cs typeface="Calibri"/>
                      </a:endParaRPr>
                    </a:p>
                  </a:txBody>
                  <a:tcPr marL="0" marR="0" marT="3810" marB="0">
                    <a:lnR w="6350">
                      <a:solidFill>
                        <a:srgbClr val="000000"/>
                      </a:solidFill>
                      <a:prstDash val="solid"/>
                    </a:lnR>
                  </a:tcPr>
                </a:tc>
                <a:tc>
                  <a:txBody>
                    <a:bodyPr/>
                    <a:lstStyle/>
                    <a:p>
                      <a:pPr marL="104139" algn="ctr">
                        <a:lnSpc>
                          <a:spcPts val="425"/>
                        </a:lnSpc>
                        <a:spcBef>
                          <a:spcPts val="30"/>
                        </a:spcBef>
                      </a:pPr>
                      <a:r>
                        <a:rPr sz="400" spc="-25" dirty="0">
                          <a:latin typeface="Calibri"/>
                          <a:cs typeface="Calibri"/>
                        </a:rPr>
                        <a:t>23</a:t>
                      </a:r>
                      <a:endParaRPr sz="400">
                        <a:latin typeface="Calibri"/>
                        <a:cs typeface="Calibri"/>
                      </a:endParaRPr>
                    </a:p>
                  </a:txBody>
                  <a:tcPr marL="0" marR="0" marT="3810" marB="0">
                    <a:lnL w="6350">
                      <a:solidFill>
                        <a:srgbClr val="000000"/>
                      </a:solidFill>
                      <a:prstDash val="solid"/>
                    </a:lnL>
                  </a:tcPr>
                </a:tc>
                <a:extLst>
                  <a:ext uri="{0D108BD9-81ED-4DB2-BD59-A6C34878D82A}">
                    <a16:rowId xmlns:a16="http://schemas.microsoft.com/office/drawing/2014/main" val="10009"/>
                  </a:ext>
                </a:extLst>
              </a:tr>
              <a:tr h="72390">
                <a:tc>
                  <a:txBody>
                    <a:bodyPr/>
                    <a:lstStyle/>
                    <a:p>
                      <a:pPr marL="22860">
                        <a:lnSpc>
                          <a:spcPts val="440"/>
                        </a:lnSpc>
                        <a:spcBef>
                          <a:spcPts val="30"/>
                        </a:spcBef>
                      </a:pPr>
                      <a:r>
                        <a:rPr sz="400" spc="-10" dirty="0">
                          <a:latin typeface="Calibri"/>
                          <a:cs typeface="Calibri"/>
                        </a:rPr>
                        <a:t>W81WRE</a:t>
                      </a:r>
                      <a:endParaRPr sz="400">
                        <a:latin typeface="Calibri"/>
                        <a:cs typeface="Calibri"/>
                      </a:endParaRPr>
                    </a:p>
                  </a:txBody>
                  <a:tcPr marL="0" marR="0" marT="3810" marB="0">
                    <a:lnR w="6350">
                      <a:solidFill>
                        <a:srgbClr val="000000"/>
                      </a:solidFill>
                      <a:prstDash val="solid"/>
                    </a:lnR>
                  </a:tcPr>
                </a:tc>
                <a:tc>
                  <a:txBody>
                    <a:bodyPr/>
                    <a:lstStyle/>
                    <a:p>
                      <a:pPr marL="8255">
                        <a:lnSpc>
                          <a:spcPts val="440"/>
                        </a:lnSpc>
                        <a:spcBef>
                          <a:spcPts val="30"/>
                        </a:spcBef>
                      </a:pPr>
                      <a:r>
                        <a:rPr sz="400" dirty="0">
                          <a:latin typeface="Calibri"/>
                          <a:cs typeface="Calibri"/>
                        </a:rPr>
                        <a:t>UNIT</a:t>
                      </a:r>
                      <a:r>
                        <a:rPr sz="400" spc="-5" dirty="0">
                          <a:latin typeface="Calibri"/>
                          <a:cs typeface="Calibri"/>
                        </a:rPr>
                        <a:t> </a:t>
                      </a:r>
                      <a:r>
                        <a:rPr sz="400" spc="-20" dirty="0">
                          <a:latin typeface="Calibri"/>
                          <a:cs typeface="Calibri"/>
                        </a:rPr>
                        <a:t>NAME</a:t>
                      </a:r>
                      <a:endParaRPr sz="400">
                        <a:latin typeface="Calibri"/>
                        <a:cs typeface="Calibri"/>
                      </a:endParaRPr>
                    </a:p>
                  </a:txBody>
                  <a:tcPr marL="0" marR="0" marT="3810" marB="0">
                    <a:lnL w="6350">
                      <a:solidFill>
                        <a:srgbClr val="000000"/>
                      </a:solidFill>
                      <a:prstDash val="solid"/>
                    </a:lnL>
                  </a:tcPr>
                </a:tc>
                <a:tc>
                  <a:txBody>
                    <a:bodyPr/>
                    <a:lstStyle/>
                    <a:p>
                      <a:pPr marL="9525">
                        <a:lnSpc>
                          <a:spcPts val="440"/>
                        </a:lnSpc>
                        <a:spcBef>
                          <a:spcPts val="30"/>
                        </a:spcBef>
                      </a:pPr>
                      <a:r>
                        <a:rPr sz="400" dirty="0">
                          <a:latin typeface="Calibri"/>
                          <a:cs typeface="Calibri"/>
                        </a:rPr>
                        <a:t>W81WRE</a:t>
                      </a:r>
                      <a:r>
                        <a:rPr sz="400" spc="-10" dirty="0">
                          <a:latin typeface="Calibri"/>
                          <a:cs typeface="Calibri"/>
                        </a:rPr>
                        <a:t> </a:t>
                      </a:r>
                      <a:r>
                        <a:rPr sz="400" dirty="0">
                          <a:latin typeface="Calibri"/>
                          <a:cs typeface="Calibri"/>
                        </a:rPr>
                        <a:t>CITY,</a:t>
                      </a:r>
                      <a:r>
                        <a:rPr sz="400" spc="20" dirty="0">
                          <a:latin typeface="Calibri"/>
                          <a:cs typeface="Calibri"/>
                        </a:rPr>
                        <a:t> </a:t>
                      </a:r>
                      <a:r>
                        <a:rPr sz="400" spc="-25" dirty="0">
                          <a:latin typeface="Calibri"/>
                          <a:cs typeface="Calibri"/>
                        </a:rPr>
                        <a:t>ST</a:t>
                      </a:r>
                      <a:endParaRPr sz="400">
                        <a:latin typeface="Calibri"/>
                        <a:cs typeface="Calibri"/>
                      </a:endParaRPr>
                    </a:p>
                  </a:txBody>
                  <a:tcPr marL="0" marR="0" marT="3810" marB="0">
                    <a:lnR w="6350">
                      <a:solidFill>
                        <a:srgbClr val="000000"/>
                      </a:solidFill>
                      <a:prstDash val="solid"/>
                    </a:lnR>
                  </a:tcPr>
                </a:tc>
                <a:tc>
                  <a:txBody>
                    <a:bodyPr/>
                    <a:lstStyle/>
                    <a:p>
                      <a:pPr marL="104139" algn="ctr">
                        <a:lnSpc>
                          <a:spcPts val="440"/>
                        </a:lnSpc>
                        <a:spcBef>
                          <a:spcPts val="30"/>
                        </a:spcBef>
                      </a:pPr>
                      <a:r>
                        <a:rPr sz="400" spc="-25" dirty="0">
                          <a:latin typeface="Calibri"/>
                          <a:cs typeface="Calibri"/>
                        </a:rPr>
                        <a:t>22</a:t>
                      </a:r>
                      <a:endParaRPr sz="400">
                        <a:latin typeface="Calibri"/>
                        <a:cs typeface="Calibri"/>
                      </a:endParaRPr>
                    </a:p>
                  </a:txBody>
                  <a:tcPr marL="0" marR="0" marT="3810" marB="0">
                    <a:lnL w="6350">
                      <a:solidFill>
                        <a:srgbClr val="000000"/>
                      </a:solidFill>
                      <a:prstDash val="solid"/>
                    </a:lnL>
                  </a:tcPr>
                </a:tc>
                <a:extLst>
                  <a:ext uri="{0D108BD9-81ED-4DB2-BD59-A6C34878D82A}">
                    <a16:rowId xmlns:a16="http://schemas.microsoft.com/office/drawing/2014/main" val="10010"/>
                  </a:ext>
                </a:extLst>
              </a:tr>
            </a:tbl>
          </a:graphicData>
        </a:graphic>
      </p:graphicFrame>
      <p:sp>
        <p:nvSpPr>
          <p:cNvPr id="30" name="object 30"/>
          <p:cNvSpPr txBox="1"/>
          <p:nvPr/>
        </p:nvSpPr>
        <p:spPr>
          <a:xfrm>
            <a:off x="1673995" y="4516475"/>
            <a:ext cx="189230" cy="89535"/>
          </a:xfrm>
          <a:prstGeom prst="rect">
            <a:avLst/>
          </a:prstGeom>
        </p:spPr>
        <p:txBody>
          <a:bodyPr vert="horz" wrap="square" lIns="0" tIns="15240" rIns="0" bIns="0" rtlCol="0">
            <a:spAutoFit/>
          </a:bodyPr>
          <a:lstStyle/>
          <a:p>
            <a:pPr marL="12700">
              <a:lnSpc>
                <a:spcPct val="100000"/>
              </a:lnSpc>
              <a:spcBef>
                <a:spcPts val="120"/>
              </a:spcBef>
            </a:pPr>
            <a:r>
              <a:rPr sz="400" b="1" dirty="0">
                <a:latin typeface="Calibri"/>
                <a:cs typeface="Calibri"/>
              </a:rPr>
              <a:t>FY </a:t>
            </a:r>
            <a:r>
              <a:rPr sz="400" b="1" spc="-20" dirty="0">
                <a:latin typeface="Calibri"/>
                <a:cs typeface="Calibri"/>
              </a:rPr>
              <a:t>2022</a:t>
            </a:r>
            <a:endParaRPr sz="400">
              <a:latin typeface="Calibri"/>
              <a:cs typeface="Calibri"/>
            </a:endParaRPr>
          </a:p>
        </p:txBody>
      </p:sp>
      <p:sp>
        <p:nvSpPr>
          <p:cNvPr id="31" name="object 31"/>
          <p:cNvSpPr txBox="1"/>
          <p:nvPr/>
        </p:nvSpPr>
        <p:spPr>
          <a:xfrm>
            <a:off x="442907" y="6601359"/>
            <a:ext cx="4638040" cy="203835"/>
          </a:xfrm>
          <a:prstGeom prst="rect">
            <a:avLst/>
          </a:prstGeom>
        </p:spPr>
        <p:txBody>
          <a:bodyPr vert="horz" wrap="square" lIns="0" tIns="24765" rIns="0" bIns="0" rtlCol="0">
            <a:spAutoFit/>
          </a:bodyPr>
          <a:lstStyle/>
          <a:p>
            <a:pPr algn="ctr">
              <a:lnSpc>
                <a:spcPct val="100000"/>
              </a:lnSpc>
              <a:spcBef>
                <a:spcPts val="195"/>
              </a:spcBef>
            </a:pPr>
            <a:r>
              <a:rPr sz="500" b="1" spc="10" dirty="0">
                <a:latin typeface="Calibri"/>
                <a:cs typeface="Calibri"/>
              </a:rPr>
              <a:t>This</a:t>
            </a:r>
            <a:r>
              <a:rPr sz="500" b="1" spc="25" dirty="0">
                <a:latin typeface="Calibri"/>
                <a:cs typeface="Calibri"/>
              </a:rPr>
              <a:t> </a:t>
            </a:r>
            <a:r>
              <a:rPr sz="500" b="1" spc="10" dirty="0">
                <a:latin typeface="Calibri"/>
                <a:cs typeface="Calibri"/>
              </a:rPr>
              <a:t>table</a:t>
            </a:r>
            <a:r>
              <a:rPr sz="500" b="1" spc="30" dirty="0">
                <a:latin typeface="Calibri"/>
                <a:cs typeface="Calibri"/>
              </a:rPr>
              <a:t> </a:t>
            </a:r>
            <a:r>
              <a:rPr sz="500" b="1" spc="10" dirty="0">
                <a:latin typeface="Calibri"/>
                <a:cs typeface="Calibri"/>
              </a:rPr>
              <a:t>represents</a:t>
            </a:r>
            <a:r>
              <a:rPr sz="500" b="1" spc="25" dirty="0">
                <a:latin typeface="Calibri"/>
                <a:cs typeface="Calibri"/>
              </a:rPr>
              <a:t> </a:t>
            </a:r>
            <a:r>
              <a:rPr sz="500" b="1" spc="10" dirty="0">
                <a:latin typeface="Calibri"/>
                <a:cs typeface="Calibri"/>
              </a:rPr>
              <a:t>the</a:t>
            </a:r>
            <a:r>
              <a:rPr sz="500" b="1" spc="30" dirty="0">
                <a:latin typeface="Calibri"/>
                <a:cs typeface="Calibri"/>
              </a:rPr>
              <a:t> </a:t>
            </a:r>
            <a:r>
              <a:rPr sz="500" b="1" spc="10" dirty="0">
                <a:latin typeface="Calibri"/>
                <a:cs typeface="Calibri"/>
              </a:rPr>
              <a:t>point</a:t>
            </a:r>
            <a:r>
              <a:rPr sz="500" b="1" spc="25" dirty="0">
                <a:latin typeface="Calibri"/>
                <a:cs typeface="Calibri"/>
              </a:rPr>
              <a:t> </a:t>
            </a:r>
            <a:r>
              <a:rPr sz="500" b="1" spc="10" dirty="0">
                <a:latin typeface="Calibri"/>
                <a:cs typeface="Calibri"/>
              </a:rPr>
              <a:t>of contact</a:t>
            </a:r>
            <a:r>
              <a:rPr sz="500" b="1" spc="30" dirty="0">
                <a:latin typeface="Calibri"/>
                <a:cs typeface="Calibri"/>
              </a:rPr>
              <a:t> </a:t>
            </a:r>
            <a:r>
              <a:rPr sz="500" b="1" spc="10" dirty="0">
                <a:latin typeface="Calibri"/>
                <a:cs typeface="Calibri"/>
              </a:rPr>
              <a:t>information,</a:t>
            </a:r>
            <a:r>
              <a:rPr sz="500" b="1" spc="15" dirty="0">
                <a:latin typeface="Calibri"/>
                <a:cs typeface="Calibri"/>
              </a:rPr>
              <a:t> </a:t>
            </a:r>
            <a:r>
              <a:rPr sz="500" b="1" spc="10" dirty="0">
                <a:latin typeface="Calibri"/>
                <a:cs typeface="Calibri"/>
              </a:rPr>
              <a:t>by DODAAC,</a:t>
            </a:r>
            <a:r>
              <a:rPr sz="500" b="1" spc="15" dirty="0">
                <a:latin typeface="Calibri"/>
                <a:cs typeface="Calibri"/>
              </a:rPr>
              <a:t> </a:t>
            </a:r>
            <a:r>
              <a:rPr sz="500" b="1" spc="10" dirty="0">
                <a:latin typeface="Calibri"/>
                <a:cs typeface="Calibri"/>
              </a:rPr>
              <a:t>for</a:t>
            </a:r>
            <a:r>
              <a:rPr sz="500" b="1" spc="25" dirty="0">
                <a:latin typeface="Calibri"/>
                <a:cs typeface="Calibri"/>
              </a:rPr>
              <a:t> </a:t>
            </a:r>
            <a:r>
              <a:rPr sz="500" b="1" spc="10" dirty="0">
                <a:latin typeface="Calibri"/>
                <a:cs typeface="Calibri"/>
              </a:rPr>
              <a:t>the</a:t>
            </a:r>
            <a:r>
              <a:rPr sz="500" b="1" spc="25" dirty="0">
                <a:latin typeface="Calibri"/>
                <a:cs typeface="Calibri"/>
              </a:rPr>
              <a:t> </a:t>
            </a:r>
            <a:r>
              <a:rPr sz="500" b="1" spc="10" dirty="0">
                <a:latin typeface="Calibri"/>
                <a:cs typeface="Calibri"/>
              </a:rPr>
              <a:t>individuals</a:t>
            </a:r>
            <a:r>
              <a:rPr sz="500" b="1" spc="30" dirty="0">
                <a:latin typeface="Calibri"/>
                <a:cs typeface="Calibri"/>
              </a:rPr>
              <a:t> </a:t>
            </a:r>
            <a:r>
              <a:rPr sz="500" b="1" spc="10" dirty="0">
                <a:latin typeface="Calibri"/>
                <a:cs typeface="Calibri"/>
              </a:rPr>
              <a:t>who</a:t>
            </a:r>
            <a:r>
              <a:rPr sz="500" b="1" spc="5" dirty="0">
                <a:latin typeface="Calibri"/>
                <a:cs typeface="Calibri"/>
              </a:rPr>
              <a:t> </a:t>
            </a:r>
            <a:r>
              <a:rPr sz="500" b="1" spc="10" dirty="0">
                <a:latin typeface="Calibri"/>
                <a:cs typeface="Calibri"/>
              </a:rPr>
              <a:t>requested</a:t>
            </a:r>
            <a:r>
              <a:rPr sz="500" b="1" dirty="0">
                <a:latin typeface="Calibri"/>
                <a:cs typeface="Calibri"/>
              </a:rPr>
              <a:t> </a:t>
            </a:r>
            <a:r>
              <a:rPr sz="500" b="1" spc="10" dirty="0">
                <a:latin typeface="Calibri"/>
                <a:cs typeface="Calibri"/>
              </a:rPr>
              <a:t>assistance</a:t>
            </a:r>
            <a:r>
              <a:rPr sz="500" b="1" spc="30" dirty="0">
                <a:latin typeface="Calibri"/>
                <a:cs typeface="Calibri"/>
              </a:rPr>
              <a:t> </a:t>
            </a:r>
            <a:r>
              <a:rPr sz="500" b="1" spc="10" dirty="0">
                <a:latin typeface="Calibri"/>
                <a:cs typeface="Calibri"/>
              </a:rPr>
              <a:t>for</a:t>
            </a:r>
            <a:r>
              <a:rPr sz="500" b="1" spc="20" dirty="0">
                <a:latin typeface="Calibri"/>
                <a:cs typeface="Calibri"/>
              </a:rPr>
              <a:t> </a:t>
            </a:r>
            <a:r>
              <a:rPr sz="500" b="1" spc="10" dirty="0">
                <a:latin typeface="Calibri"/>
                <a:cs typeface="Calibri"/>
              </a:rPr>
              <a:t>those</a:t>
            </a:r>
            <a:r>
              <a:rPr sz="500" b="1" spc="30" dirty="0">
                <a:latin typeface="Calibri"/>
                <a:cs typeface="Calibri"/>
              </a:rPr>
              <a:t> </a:t>
            </a:r>
            <a:r>
              <a:rPr sz="500" b="1" spc="10" dirty="0">
                <a:latin typeface="Calibri"/>
                <a:cs typeface="Calibri"/>
              </a:rPr>
              <a:t>cases</a:t>
            </a:r>
            <a:r>
              <a:rPr sz="500" b="1" spc="25" dirty="0">
                <a:latin typeface="Calibri"/>
                <a:cs typeface="Calibri"/>
              </a:rPr>
              <a:t> </a:t>
            </a:r>
            <a:r>
              <a:rPr sz="500" b="1" spc="10" dirty="0">
                <a:latin typeface="Calibri"/>
                <a:cs typeface="Calibri"/>
              </a:rPr>
              <a:t>closed</a:t>
            </a:r>
            <a:r>
              <a:rPr sz="500" b="1" spc="5" dirty="0">
                <a:latin typeface="Calibri"/>
                <a:cs typeface="Calibri"/>
              </a:rPr>
              <a:t> </a:t>
            </a:r>
            <a:r>
              <a:rPr sz="500" b="1" spc="10" dirty="0">
                <a:latin typeface="Calibri"/>
                <a:cs typeface="Calibri"/>
              </a:rPr>
              <a:t>during the</a:t>
            </a:r>
            <a:r>
              <a:rPr sz="500" b="1" spc="30" dirty="0">
                <a:latin typeface="Calibri"/>
                <a:cs typeface="Calibri"/>
              </a:rPr>
              <a:t> </a:t>
            </a:r>
            <a:r>
              <a:rPr sz="500" b="1" spc="10" dirty="0">
                <a:latin typeface="Calibri"/>
                <a:cs typeface="Calibri"/>
              </a:rPr>
              <a:t>reporting </a:t>
            </a:r>
            <a:r>
              <a:rPr sz="500" b="1" spc="-10" dirty="0">
                <a:latin typeface="Calibri"/>
                <a:cs typeface="Calibri"/>
              </a:rPr>
              <a:t>period.</a:t>
            </a:r>
            <a:endParaRPr sz="500">
              <a:latin typeface="Calibri"/>
              <a:cs typeface="Calibri"/>
            </a:endParaRPr>
          </a:p>
          <a:p>
            <a:pPr marL="13970" algn="ctr">
              <a:lnSpc>
                <a:spcPct val="100000"/>
              </a:lnSpc>
              <a:spcBef>
                <a:spcPts val="100"/>
              </a:spcBef>
            </a:pPr>
            <a:r>
              <a:rPr sz="500" b="1" dirty="0">
                <a:latin typeface="Calibri"/>
                <a:cs typeface="Calibri"/>
              </a:rPr>
              <a:t>It</a:t>
            </a:r>
            <a:r>
              <a:rPr sz="500" b="1" spc="70" dirty="0">
                <a:latin typeface="Calibri"/>
                <a:cs typeface="Calibri"/>
              </a:rPr>
              <a:t> </a:t>
            </a:r>
            <a:r>
              <a:rPr sz="500" b="1" dirty="0">
                <a:latin typeface="Calibri"/>
                <a:cs typeface="Calibri"/>
              </a:rPr>
              <a:t>also</a:t>
            </a:r>
            <a:r>
              <a:rPr sz="500" b="1" spc="40" dirty="0">
                <a:latin typeface="Calibri"/>
                <a:cs typeface="Calibri"/>
              </a:rPr>
              <a:t> </a:t>
            </a:r>
            <a:r>
              <a:rPr sz="500" b="1" dirty="0">
                <a:latin typeface="Calibri"/>
                <a:cs typeface="Calibri"/>
              </a:rPr>
              <a:t>provides</a:t>
            </a:r>
            <a:r>
              <a:rPr sz="500" b="1" spc="75" dirty="0">
                <a:latin typeface="Calibri"/>
                <a:cs typeface="Calibri"/>
              </a:rPr>
              <a:t> </a:t>
            </a:r>
            <a:r>
              <a:rPr sz="500" b="1" dirty="0">
                <a:latin typeface="Calibri"/>
                <a:cs typeface="Calibri"/>
              </a:rPr>
              <a:t>the</a:t>
            </a:r>
            <a:r>
              <a:rPr sz="500" b="1" spc="70" dirty="0">
                <a:latin typeface="Calibri"/>
                <a:cs typeface="Calibri"/>
              </a:rPr>
              <a:t> </a:t>
            </a:r>
            <a:r>
              <a:rPr sz="500" b="1" dirty="0">
                <a:latin typeface="Calibri"/>
                <a:cs typeface="Calibri"/>
              </a:rPr>
              <a:t>reason</a:t>
            </a:r>
            <a:r>
              <a:rPr sz="500" b="1" spc="40" dirty="0">
                <a:latin typeface="Calibri"/>
                <a:cs typeface="Calibri"/>
              </a:rPr>
              <a:t> </a:t>
            </a:r>
            <a:r>
              <a:rPr sz="500" b="1" dirty="0">
                <a:latin typeface="Calibri"/>
                <a:cs typeface="Calibri"/>
              </a:rPr>
              <a:t>for</a:t>
            </a:r>
            <a:r>
              <a:rPr sz="500" b="1" spc="65" dirty="0">
                <a:latin typeface="Calibri"/>
                <a:cs typeface="Calibri"/>
              </a:rPr>
              <a:t> </a:t>
            </a:r>
            <a:r>
              <a:rPr sz="500" b="1" dirty="0">
                <a:latin typeface="Calibri"/>
                <a:cs typeface="Calibri"/>
              </a:rPr>
              <a:t>contact,</a:t>
            </a:r>
            <a:r>
              <a:rPr sz="500" b="1" spc="55" dirty="0">
                <a:latin typeface="Calibri"/>
                <a:cs typeface="Calibri"/>
              </a:rPr>
              <a:t> </a:t>
            </a:r>
            <a:r>
              <a:rPr sz="500" b="1" dirty="0">
                <a:latin typeface="Calibri"/>
                <a:cs typeface="Calibri"/>
              </a:rPr>
              <a:t>email</a:t>
            </a:r>
            <a:r>
              <a:rPr sz="500" b="1" spc="65" dirty="0">
                <a:latin typeface="Calibri"/>
                <a:cs typeface="Calibri"/>
              </a:rPr>
              <a:t> </a:t>
            </a:r>
            <a:r>
              <a:rPr sz="500" b="1" dirty="0">
                <a:latin typeface="Calibri"/>
                <a:cs typeface="Calibri"/>
              </a:rPr>
              <a:t>and</a:t>
            </a:r>
            <a:r>
              <a:rPr sz="500" b="1" spc="45" dirty="0">
                <a:latin typeface="Calibri"/>
                <a:cs typeface="Calibri"/>
              </a:rPr>
              <a:t> </a:t>
            </a:r>
            <a:r>
              <a:rPr sz="500" b="1" dirty="0">
                <a:latin typeface="Calibri"/>
                <a:cs typeface="Calibri"/>
              </a:rPr>
              <a:t>phones</a:t>
            </a:r>
            <a:r>
              <a:rPr sz="500" b="1" spc="70" dirty="0">
                <a:latin typeface="Calibri"/>
                <a:cs typeface="Calibri"/>
              </a:rPr>
              <a:t> </a:t>
            </a:r>
            <a:r>
              <a:rPr sz="500" b="1" dirty="0">
                <a:latin typeface="Calibri"/>
                <a:cs typeface="Calibri"/>
              </a:rPr>
              <a:t>numbers</a:t>
            </a:r>
            <a:r>
              <a:rPr sz="500" b="1" spc="70" dirty="0">
                <a:latin typeface="Calibri"/>
                <a:cs typeface="Calibri"/>
              </a:rPr>
              <a:t> </a:t>
            </a:r>
            <a:r>
              <a:rPr sz="500" b="1" dirty="0">
                <a:latin typeface="Calibri"/>
                <a:cs typeface="Calibri"/>
              </a:rPr>
              <a:t>when</a:t>
            </a:r>
            <a:r>
              <a:rPr sz="500" b="1" spc="45" dirty="0">
                <a:latin typeface="Calibri"/>
                <a:cs typeface="Calibri"/>
              </a:rPr>
              <a:t> </a:t>
            </a:r>
            <a:r>
              <a:rPr sz="500" b="1" spc="-10" dirty="0">
                <a:latin typeface="Calibri"/>
                <a:cs typeface="Calibri"/>
              </a:rPr>
              <a:t>available.</a:t>
            </a:r>
            <a:endParaRPr sz="500">
              <a:latin typeface="Calibri"/>
              <a:cs typeface="Calibri"/>
            </a:endParaRPr>
          </a:p>
        </p:txBody>
      </p:sp>
      <p:sp>
        <p:nvSpPr>
          <p:cNvPr id="32" name="object 32"/>
          <p:cNvSpPr txBox="1"/>
          <p:nvPr/>
        </p:nvSpPr>
        <p:spPr>
          <a:xfrm>
            <a:off x="1204446" y="2007244"/>
            <a:ext cx="3111500" cy="292735"/>
          </a:xfrm>
          <a:prstGeom prst="rect">
            <a:avLst/>
          </a:prstGeom>
        </p:spPr>
        <p:txBody>
          <a:bodyPr vert="horz" wrap="square" lIns="0" tIns="24765" rIns="0" bIns="0" rtlCol="0">
            <a:spAutoFit/>
          </a:bodyPr>
          <a:lstStyle/>
          <a:p>
            <a:pPr algn="ctr">
              <a:lnSpc>
                <a:spcPct val="100000"/>
              </a:lnSpc>
              <a:spcBef>
                <a:spcPts val="195"/>
              </a:spcBef>
            </a:pPr>
            <a:r>
              <a:rPr sz="500" b="1" spc="10" dirty="0">
                <a:latin typeface="Calibri"/>
                <a:cs typeface="Calibri"/>
              </a:rPr>
              <a:t>This</a:t>
            </a:r>
            <a:r>
              <a:rPr sz="500" b="1" spc="30" dirty="0">
                <a:latin typeface="Calibri"/>
                <a:cs typeface="Calibri"/>
              </a:rPr>
              <a:t> </a:t>
            </a:r>
            <a:r>
              <a:rPr sz="500" b="1" spc="10" dirty="0">
                <a:latin typeface="Calibri"/>
                <a:cs typeface="Calibri"/>
              </a:rPr>
              <a:t>table</a:t>
            </a:r>
            <a:r>
              <a:rPr sz="500" b="1" spc="30" dirty="0">
                <a:latin typeface="Calibri"/>
                <a:cs typeface="Calibri"/>
              </a:rPr>
              <a:t> </a:t>
            </a:r>
            <a:r>
              <a:rPr sz="500" b="1" spc="10" dirty="0">
                <a:latin typeface="Calibri"/>
                <a:cs typeface="Calibri"/>
              </a:rPr>
              <a:t>represents</a:t>
            </a:r>
            <a:r>
              <a:rPr sz="500" b="1" spc="30" dirty="0">
                <a:latin typeface="Calibri"/>
                <a:cs typeface="Calibri"/>
              </a:rPr>
              <a:t> </a:t>
            </a:r>
            <a:r>
              <a:rPr sz="500" b="1" spc="10" dirty="0">
                <a:latin typeface="Calibri"/>
                <a:cs typeface="Calibri"/>
              </a:rPr>
              <a:t>the</a:t>
            </a:r>
            <a:r>
              <a:rPr sz="500" b="1" spc="30" dirty="0">
                <a:latin typeface="Calibri"/>
                <a:cs typeface="Calibri"/>
              </a:rPr>
              <a:t> </a:t>
            </a:r>
            <a:r>
              <a:rPr sz="500" b="1" spc="10" dirty="0">
                <a:latin typeface="Calibri"/>
                <a:cs typeface="Calibri"/>
              </a:rPr>
              <a:t>number</a:t>
            </a:r>
            <a:r>
              <a:rPr sz="500" b="1" spc="20" dirty="0">
                <a:latin typeface="Calibri"/>
                <a:cs typeface="Calibri"/>
              </a:rPr>
              <a:t> </a:t>
            </a:r>
            <a:r>
              <a:rPr sz="500" b="1" spc="10" dirty="0">
                <a:latin typeface="Calibri"/>
                <a:cs typeface="Calibri"/>
              </a:rPr>
              <a:t>of</a:t>
            </a:r>
            <a:r>
              <a:rPr sz="500" b="1" spc="15" dirty="0">
                <a:latin typeface="Calibri"/>
                <a:cs typeface="Calibri"/>
              </a:rPr>
              <a:t> </a:t>
            </a:r>
            <a:r>
              <a:rPr sz="500" b="1" spc="10" dirty="0">
                <a:latin typeface="Calibri"/>
                <a:cs typeface="Calibri"/>
              </a:rPr>
              <a:t>cases</a:t>
            </a:r>
            <a:r>
              <a:rPr sz="500" b="1" spc="30" dirty="0">
                <a:latin typeface="Calibri"/>
                <a:cs typeface="Calibri"/>
              </a:rPr>
              <a:t> </a:t>
            </a:r>
            <a:r>
              <a:rPr sz="500" b="1" spc="10" dirty="0">
                <a:latin typeface="Calibri"/>
                <a:cs typeface="Calibri"/>
              </a:rPr>
              <a:t>closed,</a:t>
            </a:r>
            <a:r>
              <a:rPr sz="500" b="1" spc="20" dirty="0">
                <a:latin typeface="Calibri"/>
                <a:cs typeface="Calibri"/>
              </a:rPr>
              <a:t> </a:t>
            </a:r>
            <a:r>
              <a:rPr sz="500" b="1" spc="10" dirty="0">
                <a:latin typeface="Calibri"/>
                <a:cs typeface="Calibri"/>
              </a:rPr>
              <a:t>for</a:t>
            </a:r>
            <a:r>
              <a:rPr sz="500" b="1" spc="25" dirty="0">
                <a:latin typeface="Calibri"/>
                <a:cs typeface="Calibri"/>
              </a:rPr>
              <a:t> </a:t>
            </a:r>
            <a:r>
              <a:rPr sz="500" b="1" spc="10" dirty="0">
                <a:latin typeface="Calibri"/>
                <a:cs typeface="Calibri"/>
              </a:rPr>
              <a:t>each</a:t>
            </a:r>
            <a:r>
              <a:rPr sz="500" b="1" spc="5" dirty="0">
                <a:latin typeface="Calibri"/>
                <a:cs typeface="Calibri"/>
              </a:rPr>
              <a:t> </a:t>
            </a:r>
            <a:r>
              <a:rPr sz="500" b="1" spc="10" dirty="0">
                <a:latin typeface="Calibri"/>
                <a:cs typeface="Calibri"/>
              </a:rPr>
              <a:t>Agency,</a:t>
            </a:r>
            <a:r>
              <a:rPr sz="500" b="1" spc="20" dirty="0">
                <a:latin typeface="Calibri"/>
                <a:cs typeface="Calibri"/>
              </a:rPr>
              <a:t> </a:t>
            </a:r>
            <a:r>
              <a:rPr sz="500" b="1" spc="10" dirty="0">
                <a:latin typeface="Calibri"/>
                <a:cs typeface="Calibri"/>
              </a:rPr>
              <a:t>during the</a:t>
            </a:r>
            <a:r>
              <a:rPr sz="500" b="1" spc="30" dirty="0">
                <a:latin typeface="Calibri"/>
                <a:cs typeface="Calibri"/>
              </a:rPr>
              <a:t> </a:t>
            </a:r>
            <a:r>
              <a:rPr sz="500" b="1" spc="10" dirty="0">
                <a:latin typeface="Calibri"/>
                <a:cs typeface="Calibri"/>
              </a:rPr>
              <a:t>reporting</a:t>
            </a:r>
            <a:r>
              <a:rPr sz="500" b="1" spc="15" dirty="0">
                <a:latin typeface="Calibri"/>
                <a:cs typeface="Calibri"/>
              </a:rPr>
              <a:t> </a:t>
            </a:r>
            <a:r>
              <a:rPr sz="500" b="1" spc="-10" dirty="0">
                <a:latin typeface="Calibri"/>
                <a:cs typeface="Calibri"/>
              </a:rPr>
              <a:t>period.</a:t>
            </a:r>
            <a:endParaRPr sz="500">
              <a:latin typeface="Calibri"/>
              <a:cs typeface="Calibri"/>
            </a:endParaRPr>
          </a:p>
          <a:p>
            <a:pPr algn="ctr">
              <a:lnSpc>
                <a:spcPct val="100000"/>
              </a:lnSpc>
              <a:spcBef>
                <a:spcPts val="100"/>
              </a:spcBef>
            </a:pPr>
            <a:r>
              <a:rPr sz="500" b="1" spc="10" dirty="0">
                <a:latin typeface="Calibri"/>
                <a:cs typeface="Calibri"/>
              </a:rPr>
              <a:t>The</a:t>
            </a:r>
            <a:r>
              <a:rPr sz="500" b="1" spc="25" dirty="0">
                <a:latin typeface="Calibri"/>
                <a:cs typeface="Calibri"/>
              </a:rPr>
              <a:t> </a:t>
            </a:r>
            <a:r>
              <a:rPr sz="500" b="1" spc="10" dirty="0">
                <a:latin typeface="Calibri"/>
                <a:cs typeface="Calibri"/>
              </a:rPr>
              <a:t>pie</a:t>
            </a:r>
            <a:r>
              <a:rPr sz="500" b="1" spc="30" dirty="0">
                <a:latin typeface="Calibri"/>
                <a:cs typeface="Calibri"/>
              </a:rPr>
              <a:t> </a:t>
            </a:r>
            <a:r>
              <a:rPr sz="500" b="1" spc="10" dirty="0">
                <a:latin typeface="Calibri"/>
                <a:cs typeface="Calibri"/>
              </a:rPr>
              <a:t>chart</a:t>
            </a:r>
            <a:r>
              <a:rPr sz="500" b="1" spc="25" dirty="0">
                <a:latin typeface="Calibri"/>
                <a:cs typeface="Calibri"/>
              </a:rPr>
              <a:t> </a:t>
            </a:r>
            <a:r>
              <a:rPr sz="500" b="1" spc="10" dirty="0">
                <a:latin typeface="Calibri"/>
                <a:cs typeface="Calibri"/>
              </a:rPr>
              <a:t>represents</a:t>
            </a:r>
            <a:r>
              <a:rPr sz="500" b="1" spc="30" dirty="0">
                <a:latin typeface="Calibri"/>
                <a:cs typeface="Calibri"/>
              </a:rPr>
              <a:t> </a:t>
            </a:r>
            <a:r>
              <a:rPr sz="500" b="1" spc="10" dirty="0">
                <a:latin typeface="Calibri"/>
                <a:cs typeface="Calibri"/>
              </a:rPr>
              <a:t>the</a:t>
            </a:r>
            <a:r>
              <a:rPr sz="500" b="1" spc="30" dirty="0">
                <a:latin typeface="Calibri"/>
                <a:cs typeface="Calibri"/>
              </a:rPr>
              <a:t> </a:t>
            </a:r>
            <a:r>
              <a:rPr sz="500" b="1" dirty="0">
                <a:latin typeface="Calibri"/>
                <a:cs typeface="Calibri"/>
              </a:rPr>
              <a:t>information</a:t>
            </a:r>
            <a:r>
              <a:rPr sz="500" b="1" spc="5" dirty="0">
                <a:latin typeface="Calibri"/>
                <a:cs typeface="Calibri"/>
              </a:rPr>
              <a:t> </a:t>
            </a:r>
            <a:r>
              <a:rPr sz="500" b="1" spc="10" dirty="0">
                <a:latin typeface="Calibri"/>
                <a:cs typeface="Calibri"/>
              </a:rPr>
              <a:t>from</a:t>
            </a:r>
            <a:r>
              <a:rPr sz="500" b="1" dirty="0">
                <a:latin typeface="Calibri"/>
                <a:cs typeface="Calibri"/>
              </a:rPr>
              <a:t> </a:t>
            </a:r>
            <a:r>
              <a:rPr sz="500" b="1" spc="10" dirty="0">
                <a:latin typeface="Calibri"/>
                <a:cs typeface="Calibri"/>
              </a:rPr>
              <a:t>the</a:t>
            </a:r>
            <a:r>
              <a:rPr sz="500" b="1" spc="25" dirty="0">
                <a:latin typeface="Calibri"/>
                <a:cs typeface="Calibri"/>
              </a:rPr>
              <a:t> </a:t>
            </a:r>
            <a:r>
              <a:rPr sz="500" b="1" spc="10" dirty="0">
                <a:latin typeface="Calibri"/>
                <a:cs typeface="Calibri"/>
              </a:rPr>
              <a:t>table</a:t>
            </a:r>
            <a:r>
              <a:rPr sz="500" b="1" spc="30" dirty="0">
                <a:latin typeface="Calibri"/>
                <a:cs typeface="Calibri"/>
              </a:rPr>
              <a:t> </a:t>
            </a:r>
            <a:r>
              <a:rPr sz="500" b="1" spc="10" dirty="0">
                <a:latin typeface="Calibri"/>
                <a:cs typeface="Calibri"/>
              </a:rPr>
              <a:t>as</a:t>
            </a:r>
            <a:r>
              <a:rPr sz="500" b="1" spc="30" dirty="0">
                <a:latin typeface="Calibri"/>
                <a:cs typeface="Calibri"/>
              </a:rPr>
              <a:t> </a:t>
            </a:r>
            <a:r>
              <a:rPr sz="500" b="1" spc="10" dirty="0">
                <a:latin typeface="Calibri"/>
                <a:cs typeface="Calibri"/>
              </a:rPr>
              <a:t>percentages</a:t>
            </a:r>
            <a:r>
              <a:rPr sz="500" b="1" spc="25" dirty="0">
                <a:latin typeface="Calibri"/>
                <a:cs typeface="Calibri"/>
              </a:rPr>
              <a:t> </a:t>
            </a:r>
            <a:r>
              <a:rPr sz="500" b="1" spc="10" dirty="0">
                <a:latin typeface="Calibri"/>
                <a:cs typeface="Calibri"/>
              </a:rPr>
              <a:t>of the</a:t>
            </a:r>
            <a:r>
              <a:rPr sz="500" b="1" spc="30" dirty="0">
                <a:latin typeface="Calibri"/>
                <a:cs typeface="Calibri"/>
              </a:rPr>
              <a:t> </a:t>
            </a:r>
            <a:r>
              <a:rPr sz="500" b="1" spc="10" dirty="0">
                <a:latin typeface="Calibri"/>
                <a:cs typeface="Calibri"/>
              </a:rPr>
              <a:t>overall</a:t>
            </a:r>
            <a:r>
              <a:rPr sz="500" b="1" spc="20" dirty="0">
                <a:latin typeface="Calibri"/>
                <a:cs typeface="Calibri"/>
              </a:rPr>
              <a:t> </a:t>
            </a:r>
            <a:r>
              <a:rPr sz="500" b="1" spc="10" dirty="0">
                <a:latin typeface="Calibri"/>
                <a:cs typeface="Calibri"/>
              </a:rPr>
              <a:t>number</a:t>
            </a:r>
            <a:r>
              <a:rPr sz="500" b="1" spc="25" dirty="0">
                <a:latin typeface="Calibri"/>
                <a:cs typeface="Calibri"/>
              </a:rPr>
              <a:t> </a:t>
            </a:r>
            <a:r>
              <a:rPr sz="500" b="1" spc="10" dirty="0">
                <a:latin typeface="Calibri"/>
                <a:cs typeface="Calibri"/>
              </a:rPr>
              <a:t>of cases</a:t>
            </a:r>
            <a:r>
              <a:rPr sz="500" b="1" spc="30" dirty="0">
                <a:latin typeface="Calibri"/>
                <a:cs typeface="Calibri"/>
              </a:rPr>
              <a:t> </a:t>
            </a:r>
            <a:r>
              <a:rPr sz="500" b="1" spc="-10" dirty="0">
                <a:latin typeface="Calibri"/>
                <a:cs typeface="Calibri"/>
              </a:rPr>
              <a:t>closed.</a:t>
            </a:r>
            <a:endParaRPr sz="500">
              <a:latin typeface="Calibri"/>
              <a:cs typeface="Calibri"/>
            </a:endParaRPr>
          </a:p>
          <a:p>
            <a:pPr algn="ctr">
              <a:lnSpc>
                <a:spcPct val="100000"/>
              </a:lnSpc>
              <a:spcBef>
                <a:spcPts val="100"/>
              </a:spcBef>
            </a:pPr>
            <a:r>
              <a:rPr sz="500" b="1" spc="10" dirty="0">
                <a:latin typeface="Calibri"/>
                <a:cs typeface="Calibri"/>
              </a:rPr>
              <a:t>NOTE:</a:t>
            </a:r>
            <a:r>
              <a:rPr sz="500" b="1" spc="5" dirty="0">
                <a:latin typeface="Calibri"/>
                <a:cs typeface="Calibri"/>
              </a:rPr>
              <a:t> </a:t>
            </a:r>
            <a:r>
              <a:rPr sz="500" b="1" spc="10" dirty="0">
                <a:latin typeface="Calibri"/>
                <a:cs typeface="Calibri"/>
              </a:rPr>
              <a:t>A</a:t>
            </a:r>
            <a:r>
              <a:rPr sz="500" b="1" spc="30" dirty="0">
                <a:latin typeface="Calibri"/>
                <a:cs typeface="Calibri"/>
              </a:rPr>
              <a:t> </a:t>
            </a:r>
            <a:r>
              <a:rPr sz="500" b="1" spc="10" dirty="0">
                <a:latin typeface="Calibri"/>
                <a:cs typeface="Calibri"/>
              </a:rPr>
              <a:t>portion</a:t>
            </a:r>
            <a:r>
              <a:rPr sz="500" b="1" spc="5" dirty="0">
                <a:latin typeface="Calibri"/>
                <a:cs typeface="Calibri"/>
              </a:rPr>
              <a:t> </a:t>
            </a:r>
            <a:r>
              <a:rPr sz="500" b="1" spc="10" dirty="0">
                <a:latin typeface="Calibri"/>
                <a:cs typeface="Calibri"/>
              </a:rPr>
              <a:t>of the</a:t>
            </a:r>
            <a:r>
              <a:rPr sz="500" b="1" spc="30" dirty="0">
                <a:latin typeface="Calibri"/>
                <a:cs typeface="Calibri"/>
              </a:rPr>
              <a:t> </a:t>
            </a:r>
            <a:r>
              <a:rPr sz="500" b="1" spc="10" dirty="0">
                <a:latin typeface="Calibri"/>
                <a:cs typeface="Calibri"/>
              </a:rPr>
              <a:t>cases</a:t>
            </a:r>
            <a:r>
              <a:rPr sz="500" b="1" spc="30" dirty="0">
                <a:latin typeface="Calibri"/>
                <a:cs typeface="Calibri"/>
              </a:rPr>
              <a:t> </a:t>
            </a:r>
            <a:r>
              <a:rPr sz="500" b="1" spc="10" dirty="0">
                <a:latin typeface="Calibri"/>
                <a:cs typeface="Calibri"/>
              </a:rPr>
              <a:t>closed</a:t>
            </a:r>
            <a:r>
              <a:rPr sz="500" b="1" spc="5" dirty="0">
                <a:latin typeface="Calibri"/>
                <a:cs typeface="Calibri"/>
              </a:rPr>
              <a:t> </a:t>
            </a:r>
            <a:r>
              <a:rPr sz="500" b="1" spc="10" dirty="0">
                <a:latin typeface="Calibri"/>
                <a:cs typeface="Calibri"/>
              </a:rPr>
              <a:t>were</a:t>
            </a:r>
            <a:r>
              <a:rPr sz="500" b="1" spc="30" dirty="0">
                <a:latin typeface="Calibri"/>
                <a:cs typeface="Calibri"/>
              </a:rPr>
              <a:t> </a:t>
            </a:r>
            <a:r>
              <a:rPr sz="500" b="1" spc="10" dirty="0">
                <a:latin typeface="Calibri"/>
                <a:cs typeface="Calibri"/>
              </a:rPr>
              <a:t>opened</a:t>
            </a:r>
            <a:r>
              <a:rPr sz="500" b="1" spc="5" dirty="0">
                <a:latin typeface="Calibri"/>
                <a:cs typeface="Calibri"/>
              </a:rPr>
              <a:t> </a:t>
            </a:r>
            <a:r>
              <a:rPr sz="500" b="1" spc="10" dirty="0">
                <a:latin typeface="Calibri"/>
                <a:cs typeface="Calibri"/>
              </a:rPr>
              <a:t>prior</a:t>
            </a:r>
            <a:r>
              <a:rPr sz="500" b="1" spc="25" dirty="0">
                <a:latin typeface="Calibri"/>
                <a:cs typeface="Calibri"/>
              </a:rPr>
              <a:t> </a:t>
            </a:r>
            <a:r>
              <a:rPr sz="500" b="1" spc="10" dirty="0">
                <a:latin typeface="Calibri"/>
                <a:cs typeface="Calibri"/>
              </a:rPr>
              <a:t>to</a:t>
            </a:r>
            <a:r>
              <a:rPr sz="500" b="1" spc="5" dirty="0">
                <a:latin typeface="Calibri"/>
                <a:cs typeface="Calibri"/>
              </a:rPr>
              <a:t> </a:t>
            </a:r>
            <a:r>
              <a:rPr sz="500" b="1" spc="10" dirty="0">
                <a:latin typeface="Calibri"/>
                <a:cs typeface="Calibri"/>
              </a:rPr>
              <a:t>the</a:t>
            </a:r>
            <a:r>
              <a:rPr sz="500" b="1" spc="30" dirty="0">
                <a:latin typeface="Calibri"/>
                <a:cs typeface="Calibri"/>
              </a:rPr>
              <a:t> </a:t>
            </a:r>
            <a:r>
              <a:rPr sz="500" b="1" spc="10" dirty="0">
                <a:latin typeface="Calibri"/>
                <a:cs typeface="Calibri"/>
              </a:rPr>
              <a:t>reporting </a:t>
            </a:r>
            <a:r>
              <a:rPr sz="500" b="1" spc="-10" dirty="0">
                <a:latin typeface="Calibri"/>
                <a:cs typeface="Calibri"/>
              </a:rPr>
              <a:t>period.</a:t>
            </a:r>
            <a:endParaRPr sz="500">
              <a:latin typeface="Calibri"/>
              <a:cs typeface="Calibri"/>
            </a:endParaRPr>
          </a:p>
        </p:txBody>
      </p:sp>
      <p:sp>
        <p:nvSpPr>
          <p:cNvPr id="33" name="object 33"/>
          <p:cNvSpPr txBox="1"/>
          <p:nvPr/>
        </p:nvSpPr>
        <p:spPr>
          <a:xfrm>
            <a:off x="1108365" y="3231392"/>
            <a:ext cx="3307079" cy="203835"/>
          </a:xfrm>
          <a:prstGeom prst="rect">
            <a:avLst/>
          </a:prstGeom>
        </p:spPr>
        <p:txBody>
          <a:bodyPr vert="horz" wrap="square" lIns="0" tIns="24765" rIns="0" bIns="0" rtlCol="0">
            <a:spAutoFit/>
          </a:bodyPr>
          <a:lstStyle/>
          <a:p>
            <a:pPr algn="ctr">
              <a:lnSpc>
                <a:spcPct val="100000"/>
              </a:lnSpc>
              <a:spcBef>
                <a:spcPts val="195"/>
              </a:spcBef>
            </a:pPr>
            <a:r>
              <a:rPr sz="500" b="1" spc="10" dirty="0">
                <a:latin typeface="Calibri"/>
                <a:cs typeface="Calibri"/>
              </a:rPr>
              <a:t>The</a:t>
            </a:r>
            <a:r>
              <a:rPr sz="500" b="1" spc="25" dirty="0">
                <a:latin typeface="Calibri"/>
                <a:cs typeface="Calibri"/>
              </a:rPr>
              <a:t> </a:t>
            </a:r>
            <a:r>
              <a:rPr sz="500" b="1" spc="10" dirty="0">
                <a:latin typeface="Calibri"/>
                <a:cs typeface="Calibri"/>
              </a:rPr>
              <a:t>first</a:t>
            </a:r>
            <a:r>
              <a:rPr sz="500" b="1" spc="30" dirty="0">
                <a:latin typeface="Calibri"/>
                <a:cs typeface="Calibri"/>
              </a:rPr>
              <a:t> </a:t>
            </a:r>
            <a:r>
              <a:rPr sz="500" b="1" spc="10" dirty="0">
                <a:latin typeface="Calibri"/>
                <a:cs typeface="Calibri"/>
              </a:rPr>
              <a:t>table</a:t>
            </a:r>
            <a:r>
              <a:rPr sz="500" b="1" spc="30" dirty="0">
                <a:latin typeface="Calibri"/>
                <a:cs typeface="Calibri"/>
              </a:rPr>
              <a:t> </a:t>
            </a:r>
            <a:r>
              <a:rPr sz="500" b="1" spc="10" dirty="0">
                <a:latin typeface="Calibri"/>
                <a:cs typeface="Calibri"/>
              </a:rPr>
              <a:t>represents</a:t>
            </a:r>
            <a:r>
              <a:rPr sz="500" b="1" spc="30" dirty="0">
                <a:latin typeface="Calibri"/>
                <a:cs typeface="Calibri"/>
              </a:rPr>
              <a:t> </a:t>
            </a:r>
            <a:r>
              <a:rPr sz="500" b="1" spc="10" dirty="0">
                <a:latin typeface="Calibri"/>
                <a:cs typeface="Calibri"/>
              </a:rPr>
              <a:t>the</a:t>
            </a:r>
            <a:r>
              <a:rPr sz="500" b="1" spc="30" dirty="0">
                <a:latin typeface="Calibri"/>
                <a:cs typeface="Calibri"/>
              </a:rPr>
              <a:t> </a:t>
            </a:r>
            <a:r>
              <a:rPr sz="500" b="1" spc="10" dirty="0">
                <a:latin typeface="Calibri"/>
                <a:cs typeface="Calibri"/>
              </a:rPr>
              <a:t>Units/Commands</a:t>
            </a:r>
            <a:r>
              <a:rPr sz="500" b="1" spc="30" dirty="0">
                <a:latin typeface="Calibri"/>
                <a:cs typeface="Calibri"/>
              </a:rPr>
              <a:t> </a:t>
            </a:r>
            <a:r>
              <a:rPr sz="500" b="1" spc="10" dirty="0">
                <a:latin typeface="Calibri"/>
                <a:cs typeface="Calibri"/>
              </a:rPr>
              <a:t>with the</a:t>
            </a:r>
            <a:r>
              <a:rPr sz="500" b="1" spc="30" dirty="0">
                <a:latin typeface="Calibri"/>
                <a:cs typeface="Calibri"/>
              </a:rPr>
              <a:t> </a:t>
            </a:r>
            <a:r>
              <a:rPr sz="500" b="1" spc="10" dirty="0">
                <a:latin typeface="Calibri"/>
                <a:cs typeface="Calibri"/>
              </a:rPr>
              <a:t>highest</a:t>
            </a:r>
            <a:r>
              <a:rPr sz="500" b="1" spc="30" dirty="0">
                <a:latin typeface="Calibri"/>
                <a:cs typeface="Calibri"/>
              </a:rPr>
              <a:t> </a:t>
            </a:r>
            <a:r>
              <a:rPr sz="500" b="1" spc="10" dirty="0">
                <a:latin typeface="Calibri"/>
                <a:cs typeface="Calibri"/>
              </a:rPr>
              <a:t>number</a:t>
            </a:r>
            <a:r>
              <a:rPr sz="500" b="1" spc="20" dirty="0">
                <a:latin typeface="Calibri"/>
                <a:cs typeface="Calibri"/>
              </a:rPr>
              <a:t> </a:t>
            </a:r>
            <a:r>
              <a:rPr sz="500" b="1" spc="10" dirty="0">
                <a:latin typeface="Calibri"/>
                <a:cs typeface="Calibri"/>
              </a:rPr>
              <a:t>of</a:t>
            </a:r>
            <a:r>
              <a:rPr sz="500" b="1" spc="15" dirty="0">
                <a:latin typeface="Calibri"/>
                <a:cs typeface="Calibri"/>
              </a:rPr>
              <a:t> </a:t>
            </a:r>
            <a:r>
              <a:rPr sz="500" b="1" spc="10" dirty="0">
                <a:latin typeface="Calibri"/>
                <a:cs typeface="Calibri"/>
              </a:rPr>
              <a:t>cases</a:t>
            </a:r>
            <a:r>
              <a:rPr sz="500" b="1" spc="30" dirty="0">
                <a:latin typeface="Calibri"/>
                <a:cs typeface="Calibri"/>
              </a:rPr>
              <a:t> </a:t>
            </a:r>
            <a:r>
              <a:rPr sz="500" b="1" spc="10" dirty="0">
                <a:latin typeface="Calibri"/>
                <a:cs typeface="Calibri"/>
              </a:rPr>
              <a:t>closed</a:t>
            </a:r>
            <a:r>
              <a:rPr sz="500" b="1" spc="5" dirty="0">
                <a:latin typeface="Calibri"/>
                <a:cs typeface="Calibri"/>
              </a:rPr>
              <a:t> </a:t>
            </a:r>
            <a:r>
              <a:rPr sz="500" b="1" spc="10" dirty="0">
                <a:latin typeface="Calibri"/>
                <a:cs typeface="Calibri"/>
              </a:rPr>
              <a:t>during</a:t>
            </a:r>
            <a:r>
              <a:rPr sz="500" b="1" spc="15" dirty="0">
                <a:latin typeface="Calibri"/>
                <a:cs typeface="Calibri"/>
              </a:rPr>
              <a:t> </a:t>
            </a:r>
            <a:r>
              <a:rPr sz="500" b="1" spc="10" dirty="0">
                <a:latin typeface="Calibri"/>
                <a:cs typeface="Calibri"/>
              </a:rPr>
              <a:t>the</a:t>
            </a:r>
            <a:r>
              <a:rPr sz="500" b="1" spc="30" dirty="0">
                <a:latin typeface="Calibri"/>
                <a:cs typeface="Calibri"/>
              </a:rPr>
              <a:t> </a:t>
            </a:r>
            <a:r>
              <a:rPr sz="500" b="1" spc="10" dirty="0">
                <a:latin typeface="Calibri"/>
                <a:cs typeface="Calibri"/>
              </a:rPr>
              <a:t>reporting </a:t>
            </a:r>
            <a:r>
              <a:rPr sz="500" b="1" spc="-10" dirty="0">
                <a:latin typeface="Calibri"/>
                <a:cs typeface="Calibri"/>
              </a:rPr>
              <a:t>period.</a:t>
            </a:r>
            <a:endParaRPr sz="500">
              <a:latin typeface="Calibri"/>
              <a:cs typeface="Calibri"/>
            </a:endParaRPr>
          </a:p>
          <a:p>
            <a:pPr marL="3810" algn="ctr">
              <a:lnSpc>
                <a:spcPct val="100000"/>
              </a:lnSpc>
              <a:spcBef>
                <a:spcPts val="100"/>
              </a:spcBef>
            </a:pPr>
            <a:r>
              <a:rPr sz="500" b="1" dirty="0">
                <a:latin typeface="Calibri"/>
                <a:cs typeface="Calibri"/>
              </a:rPr>
              <a:t>The</a:t>
            </a:r>
            <a:r>
              <a:rPr sz="500" b="1" spc="75" dirty="0">
                <a:latin typeface="Calibri"/>
                <a:cs typeface="Calibri"/>
              </a:rPr>
              <a:t> </a:t>
            </a:r>
            <a:r>
              <a:rPr sz="500" b="1" dirty="0">
                <a:latin typeface="Calibri"/>
                <a:cs typeface="Calibri"/>
              </a:rPr>
              <a:t>second</a:t>
            </a:r>
            <a:r>
              <a:rPr sz="500" b="1" spc="45" dirty="0">
                <a:latin typeface="Calibri"/>
                <a:cs typeface="Calibri"/>
              </a:rPr>
              <a:t> </a:t>
            </a:r>
            <a:r>
              <a:rPr sz="500" b="1" dirty="0">
                <a:latin typeface="Calibri"/>
                <a:cs typeface="Calibri"/>
              </a:rPr>
              <a:t>table</a:t>
            </a:r>
            <a:r>
              <a:rPr sz="500" b="1" spc="75" dirty="0">
                <a:latin typeface="Calibri"/>
                <a:cs typeface="Calibri"/>
              </a:rPr>
              <a:t> </a:t>
            </a:r>
            <a:r>
              <a:rPr sz="500" b="1" dirty="0">
                <a:latin typeface="Calibri"/>
                <a:cs typeface="Calibri"/>
              </a:rPr>
              <a:t>shows</a:t>
            </a:r>
            <a:r>
              <a:rPr sz="500" b="1" spc="80" dirty="0">
                <a:latin typeface="Calibri"/>
                <a:cs typeface="Calibri"/>
              </a:rPr>
              <a:t> </a:t>
            </a:r>
            <a:r>
              <a:rPr sz="500" b="1" dirty="0">
                <a:latin typeface="Calibri"/>
                <a:cs typeface="Calibri"/>
              </a:rPr>
              <a:t>when</a:t>
            </a:r>
            <a:r>
              <a:rPr sz="500" b="1" spc="45" dirty="0">
                <a:latin typeface="Calibri"/>
                <a:cs typeface="Calibri"/>
              </a:rPr>
              <a:t> </a:t>
            </a:r>
            <a:r>
              <a:rPr sz="500" b="1" dirty="0">
                <a:latin typeface="Calibri"/>
                <a:cs typeface="Calibri"/>
              </a:rPr>
              <a:t>those</a:t>
            </a:r>
            <a:r>
              <a:rPr sz="500" b="1" spc="75" dirty="0">
                <a:latin typeface="Calibri"/>
                <a:cs typeface="Calibri"/>
              </a:rPr>
              <a:t> </a:t>
            </a:r>
            <a:r>
              <a:rPr sz="500" b="1" dirty="0">
                <a:latin typeface="Calibri"/>
                <a:cs typeface="Calibri"/>
              </a:rPr>
              <a:t>cases</a:t>
            </a:r>
            <a:r>
              <a:rPr sz="500" b="1" spc="80" dirty="0">
                <a:latin typeface="Calibri"/>
                <a:cs typeface="Calibri"/>
              </a:rPr>
              <a:t> </a:t>
            </a:r>
            <a:r>
              <a:rPr sz="500" b="1" dirty="0">
                <a:latin typeface="Calibri"/>
                <a:cs typeface="Calibri"/>
              </a:rPr>
              <a:t>were</a:t>
            </a:r>
            <a:r>
              <a:rPr sz="500" b="1" spc="75" dirty="0">
                <a:latin typeface="Calibri"/>
                <a:cs typeface="Calibri"/>
              </a:rPr>
              <a:t> </a:t>
            </a:r>
            <a:r>
              <a:rPr sz="500" b="1" spc="-10" dirty="0">
                <a:latin typeface="Calibri"/>
                <a:cs typeface="Calibri"/>
              </a:rPr>
              <a:t>initiated</a:t>
            </a:r>
            <a:endParaRPr sz="500">
              <a:latin typeface="Calibri"/>
              <a:cs typeface="Calibri"/>
            </a:endParaRPr>
          </a:p>
        </p:txBody>
      </p:sp>
      <p:sp>
        <p:nvSpPr>
          <p:cNvPr id="34" name="object 34"/>
          <p:cNvSpPr txBox="1"/>
          <p:nvPr/>
        </p:nvSpPr>
        <p:spPr>
          <a:xfrm>
            <a:off x="1047869" y="5046988"/>
            <a:ext cx="3424554" cy="106680"/>
          </a:xfrm>
          <a:prstGeom prst="rect">
            <a:avLst/>
          </a:prstGeom>
        </p:spPr>
        <p:txBody>
          <a:bodyPr vert="horz" wrap="square" lIns="0" tIns="16510" rIns="0" bIns="0" rtlCol="0">
            <a:spAutoFit/>
          </a:bodyPr>
          <a:lstStyle/>
          <a:p>
            <a:pPr marL="12700">
              <a:lnSpc>
                <a:spcPct val="100000"/>
              </a:lnSpc>
              <a:spcBef>
                <a:spcPts val="130"/>
              </a:spcBef>
            </a:pPr>
            <a:r>
              <a:rPr sz="500" b="1" spc="10" dirty="0">
                <a:latin typeface="Calibri"/>
                <a:cs typeface="Calibri"/>
              </a:rPr>
              <a:t>This</a:t>
            </a:r>
            <a:r>
              <a:rPr sz="500" b="1" spc="25" dirty="0">
                <a:latin typeface="Calibri"/>
                <a:cs typeface="Calibri"/>
              </a:rPr>
              <a:t> </a:t>
            </a:r>
            <a:r>
              <a:rPr sz="500" b="1" spc="10" dirty="0">
                <a:latin typeface="Calibri"/>
                <a:cs typeface="Calibri"/>
              </a:rPr>
              <a:t>table</a:t>
            </a:r>
            <a:r>
              <a:rPr sz="500" b="1" spc="30" dirty="0">
                <a:latin typeface="Calibri"/>
                <a:cs typeface="Calibri"/>
              </a:rPr>
              <a:t> </a:t>
            </a:r>
            <a:r>
              <a:rPr sz="500" b="1" spc="10" dirty="0">
                <a:latin typeface="Calibri"/>
                <a:cs typeface="Calibri"/>
              </a:rPr>
              <a:t>and</a:t>
            </a:r>
            <a:r>
              <a:rPr sz="500" b="1" spc="5" dirty="0">
                <a:latin typeface="Calibri"/>
                <a:cs typeface="Calibri"/>
              </a:rPr>
              <a:t> </a:t>
            </a:r>
            <a:r>
              <a:rPr sz="500" b="1" spc="10" dirty="0">
                <a:latin typeface="Calibri"/>
                <a:cs typeface="Calibri"/>
              </a:rPr>
              <a:t>graph</a:t>
            </a:r>
            <a:r>
              <a:rPr sz="500" b="1" spc="5" dirty="0">
                <a:latin typeface="Calibri"/>
                <a:cs typeface="Calibri"/>
              </a:rPr>
              <a:t> </a:t>
            </a:r>
            <a:r>
              <a:rPr sz="500" b="1" spc="10" dirty="0">
                <a:latin typeface="Calibri"/>
                <a:cs typeface="Calibri"/>
              </a:rPr>
              <a:t>represents</a:t>
            </a:r>
            <a:r>
              <a:rPr sz="500" b="1" spc="25" dirty="0">
                <a:latin typeface="Calibri"/>
                <a:cs typeface="Calibri"/>
              </a:rPr>
              <a:t> </a:t>
            </a:r>
            <a:r>
              <a:rPr sz="500" b="1" spc="10" dirty="0">
                <a:latin typeface="Calibri"/>
                <a:cs typeface="Calibri"/>
              </a:rPr>
              <a:t>the</a:t>
            </a:r>
            <a:r>
              <a:rPr sz="500" b="1" spc="30" dirty="0">
                <a:latin typeface="Calibri"/>
                <a:cs typeface="Calibri"/>
              </a:rPr>
              <a:t> </a:t>
            </a:r>
            <a:r>
              <a:rPr sz="500" b="1" spc="10" dirty="0">
                <a:latin typeface="Calibri"/>
                <a:cs typeface="Calibri"/>
              </a:rPr>
              <a:t>top</a:t>
            </a:r>
            <a:r>
              <a:rPr sz="500" b="1" spc="5" dirty="0">
                <a:latin typeface="Calibri"/>
                <a:cs typeface="Calibri"/>
              </a:rPr>
              <a:t> </a:t>
            </a:r>
            <a:r>
              <a:rPr sz="500" b="1" spc="10" dirty="0">
                <a:latin typeface="Calibri"/>
                <a:cs typeface="Calibri"/>
              </a:rPr>
              <a:t>reasons</a:t>
            </a:r>
            <a:r>
              <a:rPr sz="500" b="1" spc="30" dirty="0">
                <a:latin typeface="Calibri"/>
                <a:cs typeface="Calibri"/>
              </a:rPr>
              <a:t> </a:t>
            </a:r>
            <a:r>
              <a:rPr sz="500" b="1" spc="10" dirty="0">
                <a:latin typeface="Calibri"/>
                <a:cs typeface="Calibri"/>
              </a:rPr>
              <a:t>for</a:t>
            </a:r>
            <a:r>
              <a:rPr sz="500" b="1" spc="20" dirty="0">
                <a:latin typeface="Calibri"/>
                <a:cs typeface="Calibri"/>
              </a:rPr>
              <a:t> </a:t>
            </a:r>
            <a:r>
              <a:rPr sz="500" b="1" spc="10" dirty="0">
                <a:latin typeface="Calibri"/>
                <a:cs typeface="Calibri"/>
              </a:rPr>
              <a:t>contact</a:t>
            </a:r>
            <a:r>
              <a:rPr sz="500" b="1" spc="30" dirty="0">
                <a:latin typeface="Calibri"/>
                <a:cs typeface="Calibri"/>
              </a:rPr>
              <a:t> </a:t>
            </a:r>
            <a:r>
              <a:rPr sz="500" b="1" spc="10" dirty="0">
                <a:latin typeface="Calibri"/>
                <a:cs typeface="Calibri"/>
              </a:rPr>
              <a:t>associated</a:t>
            </a:r>
            <a:r>
              <a:rPr sz="500" b="1" spc="5" dirty="0">
                <a:latin typeface="Calibri"/>
                <a:cs typeface="Calibri"/>
              </a:rPr>
              <a:t> </a:t>
            </a:r>
            <a:r>
              <a:rPr sz="500" b="1" spc="10" dirty="0">
                <a:latin typeface="Calibri"/>
                <a:cs typeface="Calibri"/>
              </a:rPr>
              <a:t>with</a:t>
            </a:r>
            <a:r>
              <a:rPr sz="500" b="1" spc="5" dirty="0">
                <a:latin typeface="Calibri"/>
                <a:cs typeface="Calibri"/>
              </a:rPr>
              <a:t> </a:t>
            </a:r>
            <a:r>
              <a:rPr sz="500" b="1" spc="10" dirty="0">
                <a:latin typeface="Calibri"/>
                <a:cs typeface="Calibri"/>
              </a:rPr>
              <a:t>the</a:t>
            </a:r>
            <a:r>
              <a:rPr sz="500" b="1" spc="30" dirty="0">
                <a:latin typeface="Calibri"/>
                <a:cs typeface="Calibri"/>
              </a:rPr>
              <a:t> </a:t>
            </a:r>
            <a:r>
              <a:rPr sz="500" b="1" spc="10" dirty="0">
                <a:latin typeface="Calibri"/>
                <a:cs typeface="Calibri"/>
              </a:rPr>
              <a:t>cases</a:t>
            </a:r>
            <a:r>
              <a:rPr sz="500" b="1" spc="25" dirty="0">
                <a:latin typeface="Calibri"/>
                <a:cs typeface="Calibri"/>
              </a:rPr>
              <a:t> </a:t>
            </a:r>
            <a:r>
              <a:rPr sz="500" b="1" spc="10" dirty="0">
                <a:latin typeface="Calibri"/>
                <a:cs typeface="Calibri"/>
              </a:rPr>
              <a:t>closed</a:t>
            </a:r>
            <a:r>
              <a:rPr sz="500" b="1" spc="5" dirty="0">
                <a:latin typeface="Calibri"/>
                <a:cs typeface="Calibri"/>
              </a:rPr>
              <a:t> </a:t>
            </a:r>
            <a:r>
              <a:rPr sz="500" b="1" spc="10" dirty="0">
                <a:latin typeface="Calibri"/>
                <a:cs typeface="Calibri"/>
              </a:rPr>
              <a:t>during the</a:t>
            </a:r>
            <a:r>
              <a:rPr sz="500" b="1" spc="30" dirty="0">
                <a:latin typeface="Calibri"/>
                <a:cs typeface="Calibri"/>
              </a:rPr>
              <a:t> </a:t>
            </a:r>
            <a:r>
              <a:rPr sz="500" b="1" spc="10" dirty="0">
                <a:latin typeface="Calibri"/>
                <a:cs typeface="Calibri"/>
              </a:rPr>
              <a:t>reporting </a:t>
            </a:r>
            <a:r>
              <a:rPr sz="500" b="1" spc="-10" dirty="0">
                <a:latin typeface="Calibri"/>
                <a:cs typeface="Calibri"/>
              </a:rPr>
              <a:t>period.</a:t>
            </a:r>
            <a:endParaRPr sz="500">
              <a:latin typeface="Calibri"/>
              <a:cs typeface="Calibri"/>
            </a:endParaRPr>
          </a:p>
        </p:txBody>
      </p:sp>
      <p:grpSp>
        <p:nvGrpSpPr>
          <p:cNvPr id="35" name="object 35"/>
          <p:cNvGrpSpPr/>
          <p:nvPr/>
        </p:nvGrpSpPr>
        <p:grpSpPr>
          <a:xfrm>
            <a:off x="252763" y="2298187"/>
            <a:ext cx="4805045" cy="4523105"/>
            <a:chOff x="252763" y="2298187"/>
            <a:chExt cx="4805045" cy="4523105"/>
          </a:xfrm>
        </p:grpSpPr>
        <p:sp>
          <p:nvSpPr>
            <p:cNvPr id="36" name="object 36"/>
            <p:cNvSpPr/>
            <p:nvPr/>
          </p:nvSpPr>
          <p:spPr>
            <a:xfrm>
              <a:off x="1352374" y="2305355"/>
              <a:ext cx="0" cy="67945"/>
            </a:xfrm>
            <a:custGeom>
              <a:avLst/>
              <a:gdLst/>
              <a:ahLst/>
              <a:cxnLst/>
              <a:rect l="l" t="t" r="r" b="b"/>
              <a:pathLst>
                <a:path h="67944">
                  <a:moveTo>
                    <a:pt x="0" y="0"/>
                  </a:moveTo>
                  <a:lnTo>
                    <a:pt x="0" y="67612"/>
                  </a:lnTo>
                </a:path>
              </a:pathLst>
            </a:custGeom>
            <a:ln w="3175">
              <a:solidFill>
                <a:srgbClr val="000000"/>
              </a:solidFill>
            </a:ln>
          </p:spPr>
          <p:txBody>
            <a:bodyPr wrap="square" lIns="0" tIns="0" rIns="0" bIns="0" rtlCol="0"/>
            <a:lstStyle/>
            <a:p>
              <a:endParaRPr/>
            </a:p>
          </p:txBody>
        </p:sp>
        <p:sp>
          <p:nvSpPr>
            <p:cNvPr id="37" name="object 37"/>
            <p:cNvSpPr/>
            <p:nvPr/>
          </p:nvSpPr>
          <p:spPr>
            <a:xfrm>
              <a:off x="252755" y="2298242"/>
              <a:ext cx="1103630" cy="584200"/>
            </a:xfrm>
            <a:custGeom>
              <a:avLst/>
              <a:gdLst/>
              <a:ahLst/>
              <a:cxnLst/>
              <a:rect l="l" t="t" r="r" b="b"/>
              <a:pathLst>
                <a:path w="1103630" h="584200">
                  <a:moveTo>
                    <a:pt x="3568" y="0"/>
                  </a:moveTo>
                  <a:lnTo>
                    <a:pt x="0" y="0"/>
                  </a:lnTo>
                  <a:lnTo>
                    <a:pt x="0" y="583603"/>
                  </a:lnTo>
                  <a:lnTo>
                    <a:pt x="3568" y="583603"/>
                  </a:lnTo>
                  <a:lnTo>
                    <a:pt x="3568" y="0"/>
                  </a:lnTo>
                  <a:close/>
                </a:path>
                <a:path w="1103630" h="584200">
                  <a:moveTo>
                    <a:pt x="1103172" y="7112"/>
                  </a:moveTo>
                  <a:lnTo>
                    <a:pt x="1099616" y="7112"/>
                  </a:lnTo>
                  <a:lnTo>
                    <a:pt x="1099616" y="74726"/>
                  </a:lnTo>
                  <a:lnTo>
                    <a:pt x="1103172" y="74726"/>
                  </a:lnTo>
                  <a:lnTo>
                    <a:pt x="1103172" y="7112"/>
                  </a:lnTo>
                  <a:close/>
                </a:path>
              </a:pathLst>
            </a:custGeom>
            <a:solidFill>
              <a:srgbClr val="000000"/>
            </a:solidFill>
          </p:spPr>
          <p:txBody>
            <a:bodyPr wrap="square" lIns="0" tIns="0" rIns="0" bIns="0" rtlCol="0"/>
            <a:lstStyle/>
            <a:p>
              <a:endParaRPr/>
            </a:p>
          </p:txBody>
        </p:sp>
        <p:sp>
          <p:nvSpPr>
            <p:cNvPr id="38" name="object 38"/>
            <p:cNvSpPr/>
            <p:nvPr/>
          </p:nvSpPr>
          <p:spPr>
            <a:xfrm>
              <a:off x="1352374" y="2380081"/>
              <a:ext cx="0" cy="494665"/>
            </a:xfrm>
            <a:custGeom>
              <a:avLst/>
              <a:gdLst/>
              <a:ahLst/>
              <a:cxnLst/>
              <a:rect l="l" t="t" r="r" b="b"/>
              <a:pathLst>
                <a:path h="494664">
                  <a:moveTo>
                    <a:pt x="0" y="0"/>
                  </a:moveTo>
                  <a:lnTo>
                    <a:pt x="0" y="494641"/>
                  </a:lnTo>
                </a:path>
              </a:pathLst>
            </a:custGeom>
            <a:ln w="3175">
              <a:solidFill>
                <a:srgbClr val="000000"/>
              </a:solidFill>
            </a:ln>
          </p:spPr>
          <p:txBody>
            <a:bodyPr wrap="square" lIns="0" tIns="0" rIns="0" bIns="0" rtlCol="0"/>
            <a:lstStyle/>
            <a:p>
              <a:endParaRPr/>
            </a:p>
          </p:txBody>
        </p:sp>
        <p:sp>
          <p:nvSpPr>
            <p:cNvPr id="39" name="object 39"/>
            <p:cNvSpPr/>
            <p:nvPr/>
          </p:nvSpPr>
          <p:spPr>
            <a:xfrm>
              <a:off x="252755" y="2305354"/>
              <a:ext cx="3138805" cy="1936114"/>
            </a:xfrm>
            <a:custGeom>
              <a:avLst/>
              <a:gdLst/>
              <a:ahLst/>
              <a:cxnLst/>
              <a:rect l="l" t="t" r="r" b="b"/>
              <a:pathLst>
                <a:path w="3138804" h="1936114">
                  <a:moveTo>
                    <a:pt x="3568" y="1138732"/>
                  </a:moveTo>
                  <a:lnTo>
                    <a:pt x="0" y="1138732"/>
                  </a:lnTo>
                  <a:lnTo>
                    <a:pt x="0" y="1935861"/>
                  </a:lnTo>
                  <a:lnTo>
                    <a:pt x="3568" y="1935861"/>
                  </a:lnTo>
                  <a:lnTo>
                    <a:pt x="3568" y="1138732"/>
                  </a:lnTo>
                  <a:close/>
                </a:path>
                <a:path w="3138804" h="1936114">
                  <a:moveTo>
                    <a:pt x="1103172" y="74726"/>
                  </a:moveTo>
                  <a:lnTo>
                    <a:pt x="1099616" y="74726"/>
                  </a:lnTo>
                  <a:lnTo>
                    <a:pt x="1099616" y="569379"/>
                  </a:lnTo>
                  <a:lnTo>
                    <a:pt x="1103172" y="569379"/>
                  </a:lnTo>
                  <a:lnTo>
                    <a:pt x="1103172" y="74726"/>
                  </a:lnTo>
                  <a:close/>
                </a:path>
                <a:path w="3138804" h="1936114">
                  <a:moveTo>
                    <a:pt x="1932330" y="0"/>
                  </a:moveTo>
                  <a:lnTo>
                    <a:pt x="1925205" y="0"/>
                  </a:lnTo>
                  <a:lnTo>
                    <a:pt x="1925205" y="576491"/>
                  </a:lnTo>
                  <a:lnTo>
                    <a:pt x="1932330" y="576491"/>
                  </a:lnTo>
                  <a:lnTo>
                    <a:pt x="1932330" y="0"/>
                  </a:lnTo>
                  <a:close/>
                </a:path>
                <a:path w="3138804" h="1936114">
                  <a:moveTo>
                    <a:pt x="3138690" y="1145844"/>
                  </a:moveTo>
                  <a:lnTo>
                    <a:pt x="3131566" y="1145844"/>
                  </a:lnTo>
                  <a:lnTo>
                    <a:pt x="3131566" y="1935848"/>
                  </a:lnTo>
                  <a:lnTo>
                    <a:pt x="3138690" y="1935848"/>
                  </a:lnTo>
                  <a:lnTo>
                    <a:pt x="3138690" y="1145844"/>
                  </a:lnTo>
                  <a:close/>
                </a:path>
              </a:pathLst>
            </a:custGeom>
            <a:solidFill>
              <a:srgbClr val="000000"/>
            </a:solidFill>
          </p:spPr>
          <p:txBody>
            <a:bodyPr wrap="square" lIns="0" tIns="0" rIns="0" bIns="0" rtlCol="0"/>
            <a:lstStyle/>
            <a:p>
              <a:endParaRPr/>
            </a:p>
          </p:txBody>
        </p:sp>
        <p:sp>
          <p:nvSpPr>
            <p:cNvPr id="40" name="object 40"/>
            <p:cNvSpPr/>
            <p:nvPr/>
          </p:nvSpPr>
          <p:spPr>
            <a:xfrm>
              <a:off x="1352374" y="4529438"/>
              <a:ext cx="0" cy="139065"/>
            </a:xfrm>
            <a:custGeom>
              <a:avLst/>
              <a:gdLst/>
              <a:ahLst/>
              <a:cxnLst/>
              <a:rect l="l" t="t" r="r" b="b"/>
              <a:pathLst>
                <a:path h="139064">
                  <a:moveTo>
                    <a:pt x="0" y="0"/>
                  </a:moveTo>
                  <a:lnTo>
                    <a:pt x="0" y="138784"/>
                  </a:lnTo>
                </a:path>
              </a:pathLst>
            </a:custGeom>
            <a:ln w="3175">
              <a:solidFill>
                <a:srgbClr val="000000"/>
              </a:solidFill>
            </a:ln>
          </p:spPr>
          <p:txBody>
            <a:bodyPr wrap="square" lIns="0" tIns="0" rIns="0" bIns="0" rtlCol="0"/>
            <a:lstStyle/>
            <a:p>
              <a:endParaRPr/>
            </a:p>
          </p:txBody>
        </p:sp>
        <p:sp>
          <p:nvSpPr>
            <p:cNvPr id="41" name="object 41"/>
            <p:cNvSpPr/>
            <p:nvPr/>
          </p:nvSpPr>
          <p:spPr>
            <a:xfrm>
              <a:off x="1352373" y="4529437"/>
              <a:ext cx="3810" cy="139065"/>
            </a:xfrm>
            <a:custGeom>
              <a:avLst/>
              <a:gdLst/>
              <a:ahLst/>
              <a:cxnLst/>
              <a:rect l="l" t="t" r="r" b="b"/>
              <a:pathLst>
                <a:path w="3809" h="139064">
                  <a:moveTo>
                    <a:pt x="3558" y="138784"/>
                  </a:moveTo>
                  <a:lnTo>
                    <a:pt x="0" y="138784"/>
                  </a:lnTo>
                  <a:lnTo>
                    <a:pt x="0" y="0"/>
                  </a:lnTo>
                  <a:lnTo>
                    <a:pt x="3558" y="0"/>
                  </a:lnTo>
                  <a:lnTo>
                    <a:pt x="3558" y="138784"/>
                  </a:lnTo>
                  <a:close/>
                </a:path>
              </a:pathLst>
            </a:custGeom>
            <a:solidFill>
              <a:srgbClr val="000000"/>
            </a:solidFill>
          </p:spPr>
          <p:txBody>
            <a:bodyPr wrap="square" lIns="0" tIns="0" rIns="0" bIns="0" rtlCol="0"/>
            <a:lstStyle/>
            <a:p>
              <a:endParaRPr/>
            </a:p>
          </p:txBody>
        </p:sp>
        <p:sp>
          <p:nvSpPr>
            <p:cNvPr id="42" name="object 42"/>
            <p:cNvSpPr/>
            <p:nvPr/>
          </p:nvSpPr>
          <p:spPr>
            <a:xfrm>
              <a:off x="2181527" y="4529436"/>
              <a:ext cx="0" cy="139065"/>
            </a:xfrm>
            <a:custGeom>
              <a:avLst/>
              <a:gdLst/>
              <a:ahLst/>
              <a:cxnLst/>
              <a:rect l="l" t="t" r="r" b="b"/>
              <a:pathLst>
                <a:path h="139064">
                  <a:moveTo>
                    <a:pt x="0" y="0"/>
                  </a:moveTo>
                  <a:lnTo>
                    <a:pt x="0" y="138784"/>
                  </a:lnTo>
                </a:path>
              </a:pathLst>
            </a:custGeom>
            <a:ln w="3175">
              <a:solidFill>
                <a:srgbClr val="000000"/>
              </a:solidFill>
            </a:ln>
          </p:spPr>
          <p:txBody>
            <a:bodyPr wrap="square" lIns="0" tIns="0" rIns="0" bIns="0" rtlCol="0"/>
            <a:lstStyle/>
            <a:p>
              <a:endParaRPr/>
            </a:p>
          </p:txBody>
        </p:sp>
        <p:sp>
          <p:nvSpPr>
            <p:cNvPr id="43" name="object 43"/>
            <p:cNvSpPr/>
            <p:nvPr/>
          </p:nvSpPr>
          <p:spPr>
            <a:xfrm>
              <a:off x="252755" y="4522317"/>
              <a:ext cx="1932939" cy="227965"/>
            </a:xfrm>
            <a:custGeom>
              <a:avLst/>
              <a:gdLst/>
              <a:ahLst/>
              <a:cxnLst/>
              <a:rect l="l" t="t" r="r" b="b"/>
              <a:pathLst>
                <a:path w="1932939" h="227964">
                  <a:moveTo>
                    <a:pt x="3568" y="0"/>
                  </a:moveTo>
                  <a:lnTo>
                    <a:pt x="0" y="0"/>
                  </a:lnTo>
                  <a:lnTo>
                    <a:pt x="0" y="227749"/>
                  </a:lnTo>
                  <a:lnTo>
                    <a:pt x="3568" y="227749"/>
                  </a:lnTo>
                  <a:lnTo>
                    <a:pt x="3568" y="0"/>
                  </a:lnTo>
                  <a:close/>
                </a:path>
                <a:path w="1932939" h="227964">
                  <a:moveTo>
                    <a:pt x="1932317" y="7124"/>
                  </a:moveTo>
                  <a:lnTo>
                    <a:pt x="1928761" y="7124"/>
                  </a:lnTo>
                  <a:lnTo>
                    <a:pt x="1928761" y="145910"/>
                  </a:lnTo>
                  <a:lnTo>
                    <a:pt x="1932317" y="145910"/>
                  </a:lnTo>
                  <a:lnTo>
                    <a:pt x="1932317" y="7124"/>
                  </a:lnTo>
                  <a:close/>
                </a:path>
              </a:pathLst>
            </a:custGeom>
            <a:solidFill>
              <a:srgbClr val="000000"/>
            </a:solidFill>
          </p:spPr>
          <p:txBody>
            <a:bodyPr wrap="square" lIns="0" tIns="0" rIns="0" bIns="0" rtlCol="0"/>
            <a:lstStyle/>
            <a:p>
              <a:endParaRPr/>
            </a:p>
          </p:txBody>
        </p:sp>
        <p:sp>
          <p:nvSpPr>
            <p:cNvPr id="44" name="object 44"/>
            <p:cNvSpPr/>
            <p:nvPr/>
          </p:nvSpPr>
          <p:spPr>
            <a:xfrm>
              <a:off x="1352374" y="4675331"/>
              <a:ext cx="0" cy="67945"/>
            </a:xfrm>
            <a:custGeom>
              <a:avLst/>
              <a:gdLst/>
              <a:ahLst/>
              <a:cxnLst/>
              <a:rect l="l" t="t" r="r" b="b"/>
              <a:pathLst>
                <a:path h="67945">
                  <a:moveTo>
                    <a:pt x="0" y="0"/>
                  </a:moveTo>
                  <a:lnTo>
                    <a:pt x="0" y="67612"/>
                  </a:lnTo>
                </a:path>
              </a:pathLst>
            </a:custGeom>
            <a:ln w="3175">
              <a:solidFill>
                <a:srgbClr val="000000"/>
              </a:solidFill>
            </a:ln>
          </p:spPr>
          <p:txBody>
            <a:bodyPr wrap="square" lIns="0" tIns="0" rIns="0" bIns="0" rtlCol="0"/>
            <a:lstStyle/>
            <a:p>
              <a:endParaRPr/>
            </a:p>
          </p:txBody>
        </p:sp>
        <p:sp>
          <p:nvSpPr>
            <p:cNvPr id="45" name="object 45"/>
            <p:cNvSpPr/>
            <p:nvPr/>
          </p:nvSpPr>
          <p:spPr>
            <a:xfrm>
              <a:off x="1352373" y="4675330"/>
              <a:ext cx="3810" cy="67945"/>
            </a:xfrm>
            <a:custGeom>
              <a:avLst/>
              <a:gdLst/>
              <a:ahLst/>
              <a:cxnLst/>
              <a:rect l="l" t="t" r="r" b="b"/>
              <a:pathLst>
                <a:path w="3809" h="67945">
                  <a:moveTo>
                    <a:pt x="3558" y="67612"/>
                  </a:moveTo>
                  <a:lnTo>
                    <a:pt x="0" y="67612"/>
                  </a:lnTo>
                  <a:lnTo>
                    <a:pt x="0" y="0"/>
                  </a:lnTo>
                  <a:lnTo>
                    <a:pt x="3558" y="0"/>
                  </a:lnTo>
                  <a:lnTo>
                    <a:pt x="3558" y="67612"/>
                  </a:lnTo>
                  <a:close/>
                </a:path>
              </a:pathLst>
            </a:custGeom>
            <a:solidFill>
              <a:srgbClr val="000000"/>
            </a:solidFill>
          </p:spPr>
          <p:txBody>
            <a:bodyPr wrap="square" lIns="0" tIns="0" rIns="0" bIns="0" rtlCol="0"/>
            <a:lstStyle/>
            <a:p>
              <a:endParaRPr/>
            </a:p>
          </p:txBody>
        </p:sp>
        <p:sp>
          <p:nvSpPr>
            <p:cNvPr id="46" name="object 46"/>
            <p:cNvSpPr/>
            <p:nvPr/>
          </p:nvSpPr>
          <p:spPr>
            <a:xfrm>
              <a:off x="2181527" y="4675329"/>
              <a:ext cx="0" cy="67945"/>
            </a:xfrm>
            <a:custGeom>
              <a:avLst/>
              <a:gdLst/>
              <a:ahLst/>
              <a:cxnLst/>
              <a:rect l="l" t="t" r="r" b="b"/>
              <a:pathLst>
                <a:path h="67945">
                  <a:moveTo>
                    <a:pt x="0" y="0"/>
                  </a:moveTo>
                  <a:lnTo>
                    <a:pt x="0" y="67612"/>
                  </a:lnTo>
                </a:path>
              </a:pathLst>
            </a:custGeom>
            <a:ln w="3175">
              <a:solidFill>
                <a:srgbClr val="000000"/>
              </a:solidFill>
            </a:ln>
          </p:spPr>
          <p:txBody>
            <a:bodyPr wrap="square" lIns="0" tIns="0" rIns="0" bIns="0" rtlCol="0"/>
            <a:lstStyle/>
            <a:p>
              <a:endParaRPr/>
            </a:p>
          </p:txBody>
        </p:sp>
        <p:sp>
          <p:nvSpPr>
            <p:cNvPr id="47" name="object 47"/>
            <p:cNvSpPr/>
            <p:nvPr/>
          </p:nvSpPr>
          <p:spPr>
            <a:xfrm>
              <a:off x="2181526" y="4675328"/>
              <a:ext cx="3810" cy="67945"/>
            </a:xfrm>
            <a:custGeom>
              <a:avLst/>
              <a:gdLst/>
              <a:ahLst/>
              <a:cxnLst/>
              <a:rect l="l" t="t" r="r" b="b"/>
              <a:pathLst>
                <a:path w="3810" h="67945">
                  <a:moveTo>
                    <a:pt x="3558" y="67612"/>
                  </a:moveTo>
                  <a:lnTo>
                    <a:pt x="0" y="67612"/>
                  </a:lnTo>
                  <a:lnTo>
                    <a:pt x="0" y="0"/>
                  </a:lnTo>
                  <a:lnTo>
                    <a:pt x="3558" y="0"/>
                  </a:lnTo>
                  <a:lnTo>
                    <a:pt x="3558" y="67612"/>
                  </a:lnTo>
                  <a:close/>
                </a:path>
              </a:pathLst>
            </a:custGeom>
            <a:solidFill>
              <a:srgbClr val="000000"/>
            </a:solidFill>
          </p:spPr>
          <p:txBody>
            <a:bodyPr wrap="square" lIns="0" tIns="0" rIns="0" bIns="0" rtlCol="0"/>
            <a:lstStyle/>
            <a:p>
              <a:endParaRPr/>
            </a:p>
          </p:txBody>
        </p:sp>
        <p:sp>
          <p:nvSpPr>
            <p:cNvPr id="48" name="object 48"/>
            <p:cNvSpPr/>
            <p:nvPr/>
          </p:nvSpPr>
          <p:spPr>
            <a:xfrm>
              <a:off x="1352375" y="5177085"/>
              <a:ext cx="0" cy="67945"/>
            </a:xfrm>
            <a:custGeom>
              <a:avLst/>
              <a:gdLst/>
              <a:ahLst/>
              <a:cxnLst/>
              <a:rect l="l" t="t" r="r" b="b"/>
              <a:pathLst>
                <a:path h="67945">
                  <a:moveTo>
                    <a:pt x="0" y="0"/>
                  </a:moveTo>
                  <a:lnTo>
                    <a:pt x="0" y="67612"/>
                  </a:lnTo>
                </a:path>
              </a:pathLst>
            </a:custGeom>
            <a:ln w="3175">
              <a:solidFill>
                <a:srgbClr val="000000"/>
              </a:solidFill>
            </a:ln>
          </p:spPr>
          <p:txBody>
            <a:bodyPr wrap="square" lIns="0" tIns="0" rIns="0" bIns="0" rtlCol="0"/>
            <a:lstStyle/>
            <a:p>
              <a:endParaRPr/>
            </a:p>
          </p:txBody>
        </p:sp>
        <p:sp>
          <p:nvSpPr>
            <p:cNvPr id="49" name="object 49"/>
            <p:cNvSpPr/>
            <p:nvPr/>
          </p:nvSpPr>
          <p:spPr>
            <a:xfrm>
              <a:off x="252755" y="5169966"/>
              <a:ext cx="1103630" cy="797560"/>
            </a:xfrm>
            <a:custGeom>
              <a:avLst/>
              <a:gdLst/>
              <a:ahLst/>
              <a:cxnLst/>
              <a:rect l="l" t="t" r="r" b="b"/>
              <a:pathLst>
                <a:path w="1103630" h="797560">
                  <a:moveTo>
                    <a:pt x="3568" y="0"/>
                  </a:moveTo>
                  <a:lnTo>
                    <a:pt x="0" y="0"/>
                  </a:lnTo>
                  <a:lnTo>
                    <a:pt x="0" y="797128"/>
                  </a:lnTo>
                  <a:lnTo>
                    <a:pt x="3568" y="797128"/>
                  </a:lnTo>
                  <a:lnTo>
                    <a:pt x="3568" y="0"/>
                  </a:lnTo>
                  <a:close/>
                </a:path>
                <a:path w="1103630" h="797560">
                  <a:moveTo>
                    <a:pt x="1103172" y="7124"/>
                  </a:moveTo>
                  <a:lnTo>
                    <a:pt x="1099616" y="7124"/>
                  </a:lnTo>
                  <a:lnTo>
                    <a:pt x="1099616" y="74739"/>
                  </a:lnTo>
                  <a:lnTo>
                    <a:pt x="1103172" y="74739"/>
                  </a:lnTo>
                  <a:lnTo>
                    <a:pt x="1103172" y="7124"/>
                  </a:lnTo>
                  <a:close/>
                </a:path>
              </a:pathLst>
            </a:custGeom>
            <a:solidFill>
              <a:srgbClr val="000000"/>
            </a:solidFill>
          </p:spPr>
          <p:txBody>
            <a:bodyPr wrap="square" lIns="0" tIns="0" rIns="0" bIns="0" rtlCol="0"/>
            <a:lstStyle/>
            <a:p>
              <a:endParaRPr/>
            </a:p>
          </p:txBody>
        </p:sp>
        <p:sp>
          <p:nvSpPr>
            <p:cNvPr id="50" name="object 50"/>
            <p:cNvSpPr/>
            <p:nvPr/>
          </p:nvSpPr>
          <p:spPr>
            <a:xfrm>
              <a:off x="1352375" y="5251811"/>
              <a:ext cx="0" cy="708660"/>
            </a:xfrm>
            <a:custGeom>
              <a:avLst/>
              <a:gdLst/>
              <a:ahLst/>
              <a:cxnLst/>
              <a:rect l="l" t="t" r="r" b="b"/>
              <a:pathLst>
                <a:path h="708660">
                  <a:moveTo>
                    <a:pt x="0" y="0"/>
                  </a:moveTo>
                  <a:lnTo>
                    <a:pt x="0" y="708155"/>
                  </a:lnTo>
                </a:path>
              </a:pathLst>
            </a:custGeom>
            <a:ln w="3175">
              <a:solidFill>
                <a:srgbClr val="000000"/>
              </a:solidFill>
            </a:ln>
          </p:spPr>
          <p:txBody>
            <a:bodyPr wrap="square" lIns="0" tIns="0" rIns="0" bIns="0" rtlCol="0"/>
            <a:lstStyle/>
            <a:p>
              <a:endParaRPr/>
            </a:p>
          </p:txBody>
        </p:sp>
        <p:sp>
          <p:nvSpPr>
            <p:cNvPr id="51" name="object 51"/>
            <p:cNvSpPr/>
            <p:nvPr/>
          </p:nvSpPr>
          <p:spPr>
            <a:xfrm>
              <a:off x="252755" y="2298191"/>
              <a:ext cx="3138805" cy="4523105"/>
            </a:xfrm>
            <a:custGeom>
              <a:avLst/>
              <a:gdLst/>
              <a:ahLst/>
              <a:cxnLst/>
              <a:rect l="l" t="t" r="r" b="b"/>
              <a:pathLst>
                <a:path w="3138804" h="4523105">
                  <a:moveTo>
                    <a:pt x="3568" y="4515840"/>
                  </a:moveTo>
                  <a:lnTo>
                    <a:pt x="0" y="4515840"/>
                  </a:lnTo>
                  <a:lnTo>
                    <a:pt x="0" y="4523003"/>
                  </a:lnTo>
                  <a:lnTo>
                    <a:pt x="3568" y="4523003"/>
                  </a:lnTo>
                  <a:lnTo>
                    <a:pt x="3568" y="4515840"/>
                  </a:lnTo>
                  <a:close/>
                </a:path>
                <a:path w="3138804" h="4523105">
                  <a:moveTo>
                    <a:pt x="1103172" y="4522952"/>
                  </a:moveTo>
                  <a:lnTo>
                    <a:pt x="1099616" y="4522952"/>
                  </a:lnTo>
                  <a:lnTo>
                    <a:pt x="1103172" y="4523003"/>
                  </a:lnTo>
                  <a:close/>
                </a:path>
                <a:path w="3138804" h="4523105">
                  <a:moveTo>
                    <a:pt x="1103172" y="2953626"/>
                  </a:moveTo>
                  <a:lnTo>
                    <a:pt x="1099616" y="2953626"/>
                  </a:lnTo>
                  <a:lnTo>
                    <a:pt x="1099616" y="3661778"/>
                  </a:lnTo>
                  <a:lnTo>
                    <a:pt x="1103172" y="3661778"/>
                  </a:lnTo>
                  <a:lnTo>
                    <a:pt x="1103172" y="2953626"/>
                  </a:lnTo>
                  <a:close/>
                </a:path>
                <a:path w="3138804" h="4523105">
                  <a:moveTo>
                    <a:pt x="1932330" y="4522952"/>
                  </a:moveTo>
                  <a:lnTo>
                    <a:pt x="1925205" y="4522952"/>
                  </a:lnTo>
                  <a:lnTo>
                    <a:pt x="1932330" y="4523003"/>
                  </a:lnTo>
                  <a:close/>
                </a:path>
                <a:path w="3138804" h="4523105">
                  <a:moveTo>
                    <a:pt x="1932330" y="2878899"/>
                  </a:moveTo>
                  <a:lnTo>
                    <a:pt x="1925205" y="2878899"/>
                  </a:lnTo>
                  <a:lnTo>
                    <a:pt x="1925205" y="3668903"/>
                  </a:lnTo>
                  <a:lnTo>
                    <a:pt x="1932330" y="3668903"/>
                  </a:lnTo>
                  <a:lnTo>
                    <a:pt x="1932330" y="2878899"/>
                  </a:lnTo>
                  <a:close/>
                </a:path>
                <a:path w="3138804" h="4523105">
                  <a:moveTo>
                    <a:pt x="1932330" y="74726"/>
                  </a:moveTo>
                  <a:lnTo>
                    <a:pt x="3568" y="74726"/>
                  </a:lnTo>
                  <a:lnTo>
                    <a:pt x="3568" y="81851"/>
                  </a:lnTo>
                  <a:lnTo>
                    <a:pt x="1932330" y="81851"/>
                  </a:lnTo>
                  <a:lnTo>
                    <a:pt x="1932330" y="74726"/>
                  </a:lnTo>
                  <a:close/>
                </a:path>
                <a:path w="3138804" h="4523105">
                  <a:moveTo>
                    <a:pt x="1932330" y="0"/>
                  </a:moveTo>
                  <a:lnTo>
                    <a:pt x="3568" y="0"/>
                  </a:lnTo>
                  <a:lnTo>
                    <a:pt x="3568" y="7124"/>
                  </a:lnTo>
                  <a:lnTo>
                    <a:pt x="1932330" y="7124"/>
                  </a:lnTo>
                  <a:lnTo>
                    <a:pt x="1932330" y="0"/>
                  </a:lnTo>
                  <a:close/>
                </a:path>
                <a:path w="3138804" h="4523105">
                  <a:moveTo>
                    <a:pt x="3138690" y="2231225"/>
                  </a:moveTo>
                  <a:lnTo>
                    <a:pt x="3131566" y="2231225"/>
                  </a:lnTo>
                  <a:lnTo>
                    <a:pt x="3131566" y="2451862"/>
                  </a:lnTo>
                  <a:lnTo>
                    <a:pt x="3138690" y="2451862"/>
                  </a:lnTo>
                  <a:lnTo>
                    <a:pt x="3138690" y="2231225"/>
                  </a:lnTo>
                  <a:close/>
                </a:path>
              </a:pathLst>
            </a:custGeom>
            <a:solidFill>
              <a:srgbClr val="000000"/>
            </a:solidFill>
          </p:spPr>
          <p:txBody>
            <a:bodyPr wrap="square" lIns="0" tIns="0" rIns="0" bIns="0" rtlCol="0"/>
            <a:lstStyle/>
            <a:p>
              <a:endParaRPr/>
            </a:p>
          </p:txBody>
        </p:sp>
        <p:sp>
          <p:nvSpPr>
            <p:cNvPr id="52" name="object 52"/>
            <p:cNvSpPr/>
            <p:nvPr/>
          </p:nvSpPr>
          <p:spPr>
            <a:xfrm>
              <a:off x="256327" y="2447644"/>
              <a:ext cx="1922145" cy="0"/>
            </a:xfrm>
            <a:custGeom>
              <a:avLst/>
              <a:gdLst/>
              <a:ahLst/>
              <a:cxnLst/>
              <a:rect l="l" t="t" r="r" b="b"/>
              <a:pathLst>
                <a:path w="1922145">
                  <a:moveTo>
                    <a:pt x="0" y="0"/>
                  </a:moveTo>
                  <a:lnTo>
                    <a:pt x="1921641" y="0"/>
                  </a:lnTo>
                </a:path>
              </a:pathLst>
            </a:custGeom>
            <a:ln w="3175">
              <a:solidFill>
                <a:srgbClr val="000000"/>
              </a:solidFill>
            </a:ln>
          </p:spPr>
          <p:txBody>
            <a:bodyPr wrap="square" lIns="0" tIns="0" rIns="0" bIns="0" rtlCol="0"/>
            <a:lstStyle/>
            <a:p>
              <a:endParaRPr/>
            </a:p>
          </p:txBody>
        </p:sp>
        <p:sp>
          <p:nvSpPr>
            <p:cNvPr id="53" name="object 53"/>
            <p:cNvSpPr/>
            <p:nvPr/>
          </p:nvSpPr>
          <p:spPr>
            <a:xfrm>
              <a:off x="256330" y="2447643"/>
              <a:ext cx="1922145" cy="3810"/>
            </a:xfrm>
            <a:custGeom>
              <a:avLst/>
              <a:gdLst/>
              <a:ahLst/>
              <a:cxnLst/>
              <a:rect l="l" t="t" r="r" b="b"/>
              <a:pathLst>
                <a:path w="1922145" h="3810">
                  <a:moveTo>
                    <a:pt x="1921641" y="3558"/>
                  </a:moveTo>
                  <a:lnTo>
                    <a:pt x="0" y="3558"/>
                  </a:lnTo>
                  <a:lnTo>
                    <a:pt x="0" y="0"/>
                  </a:lnTo>
                  <a:lnTo>
                    <a:pt x="1921641" y="0"/>
                  </a:lnTo>
                  <a:lnTo>
                    <a:pt x="1921641" y="3558"/>
                  </a:lnTo>
                  <a:close/>
                </a:path>
              </a:pathLst>
            </a:custGeom>
            <a:solidFill>
              <a:srgbClr val="000000"/>
            </a:solidFill>
          </p:spPr>
          <p:txBody>
            <a:bodyPr wrap="square" lIns="0" tIns="0" rIns="0" bIns="0" rtlCol="0"/>
            <a:lstStyle/>
            <a:p>
              <a:endParaRPr/>
            </a:p>
          </p:txBody>
        </p:sp>
        <p:sp>
          <p:nvSpPr>
            <p:cNvPr id="54" name="object 54"/>
            <p:cNvSpPr/>
            <p:nvPr/>
          </p:nvSpPr>
          <p:spPr>
            <a:xfrm>
              <a:off x="256327" y="2518813"/>
              <a:ext cx="1922145" cy="0"/>
            </a:xfrm>
            <a:custGeom>
              <a:avLst/>
              <a:gdLst/>
              <a:ahLst/>
              <a:cxnLst/>
              <a:rect l="l" t="t" r="r" b="b"/>
              <a:pathLst>
                <a:path w="1922145">
                  <a:moveTo>
                    <a:pt x="0" y="0"/>
                  </a:moveTo>
                  <a:lnTo>
                    <a:pt x="1921641" y="0"/>
                  </a:lnTo>
                </a:path>
              </a:pathLst>
            </a:custGeom>
            <a:ln w="3175">
              <a:solidFill>
                <a:srgbClr val="000000"/>
              </a:solidFill>
            </a:ln>
          </p:spPr>
          <p:txBody>
            <a:bodyPr wrap="square" lIns="0" tIns="0" rIns="0" bIns="0" rtlCol="0"/>
            <a:lstStyle/>
            <a:p>
              <a:endParaRPr/>
            </a:p>
          </p:txBody>
        </p:sp>
        <p:sp>
          <p:nvSpPr>
            <p:cNvPr id="55" name="object 55"/>
            <p:cNvSpPr/>
            <p:nvPr/>
          </p:nvSpPr>
          <p:spPr>
            <a:xfrm>
              <a:off x="256330" y="2518812"/>
              <a:ext cx="1922145" cy="3810"/>
            </a:xfrm>
            <a:custGeom>
              <a:avLst/>
              <a:gdLst/>
              <a:ahLst/>
              <a:cxnLst/>
              <a:rect l="l" t="t" r="r" b="b"/>
              <a:pathLst>
                <a:path w="1922145" h="3810">
                  <a:moveTo>
                    <a:pt x="1921641" y="3562"/>
                  </a:moveTo>
                  <a:lnTo>
                    <a:pt x="0" y="3562"/>
                  </a:lnTo>
                  <a:lnTo>
                    <a:pt x="0" y="0"/>
                  </a:lnTo>
                  <a:lnTo>
                    <a:pt x="1921641" y="0"/>
                  </a:lnTo>
                  <a:lnTo>
                    <a:pt x="1921641" y="3562"/>
                  </a:lnTo>
                  <a:close/>
                </a:path>
              </a:pathLst>
            </a:custGeom>
            <a:solidFill>
              <a:srgbClr val="000000"/>
            </a:solidFill>
          </p:spPr>
          <p:txBody>
            <a:bodyPr wrap="square" lIns="0" tIns="0" rIns="0" bIns="0" rtlCol="0"/>
            <a:lstStyle/>
            <a:p>
              <a:endParaRPr/>
            </a:p>
          </p:txBody>
        </p:sp>
        <p:sp>
          <p:nvSpPr>
            <p:cNvPr id="56" name="object 56"/>
            <p:cNvSpPr/>
            <p:nvPr/>
          </p:nvSpPr>
          <p:spPr>
            <a:xfrm>
              <a:off x="256327" y="2589982"/>
              <a:ext cx="1922145" cy="0"/>
            </a:xfrm>
            <a:custGeom>
              <a:avLst/>
              <a:gdLst/>
              <a:ahLst/>
              <a:cxnLst/>
              <a:rect l="l" t="t" r="r" b="b"/>
              <a:pathLst>
                <a:path w="1922145">
                  <a:moveTo>
                    <a:pt x="0" y="0"/>
                  </a:moveTo>
                  <a:lnTo>
                    <a:pt x="1921641" y="0"/>
                  </a:lnTo>
                </a:path>
              </a:pathLst>
            </a:custGeom>
            <a:ln w="3175">
              <a:solidFill>
                <a:srgbClr val="000000"/>
              </a:solidFill>
            </a:ln>
          </p:spPr>
          <p:txBody>
            <a:bodyPr wrap="square" lIns="0" tIns="0" rIns="0" bIns="0" rtlCol="0"/>
            <a:lstStyle/>
            <a:p>
              <a:endParaRPr/>
            </a:p>
          </p:txBody>
        </p:sp>
        <p:sp>
          <p:nvSpPr>
            <p:cNvPr id="57" name="object 57"/>
            <p:cNvSpPr/>
            <p:nvPr/>
          </p:nvSpPr>
          <p:spPr>
            <a:xfrm>
              <a:off x="256330" y="2589981"/>
              <a:ext cx="1922145" cy="3810"/>
            </a:xfrm>
            <a:custGeom>
              <a:avLst/>
              <a:gdLst/>
              <a:ahLst/>
              <a:cxnLst/>
              <a:rect l="l" t="t" r="r" b="b"/>
              <a:pathLst>
                <a:path w="1922145" h="3810">
                  <a:moveTo>
                    <a:pt x="1921641" y="3558"/>
                  </a:moveTo>
                  <a:lnTo>
                    <a:pt x="0" y="3558"/>
                  </a:lnTo>
                  <a:lnTo>
                    <a:pt x="0" y="0"/>
                  </a:lnTo>
                  <a:lnTo>
                    <a:pt x="1921641" y="0"/>
                  </a:lnTo>
                  <a:lnTo>
                    <a:pt x="1921641" y="3558"/>
                  </a:lnTo>
                  <a:close/>
                </a:path>
              </a:pathLst>
            </a:custGeom>
            <a:solidFill>
              <a:srgbClr val="000000"/>
            </a:solidFill>
          </p:spPr>
          <p:txBody>
            <a:bodyPr wrap="square" lIns="0" tIns="0" rIns="0" bIns="0" rtlCol="0"/>
            <a:lstStyle/>
            <a:p>
              <a:endParaRPr/>
            </a:p>
          </p:txBody>
        </p:sp>
        <p:sp>
          <p:nvSpPr>
            <p:cNvPr id="58" name="object 58"/>
            <p:cNvSpPr/>
            <p:nvPr/>
          </p:nvSpPr>
          <p:spPr>
            <a:xfrm>
              <a:off x="256328" y="2661151"/>
              <a:ext cx="1922145" cy="0"/>
            </a:xfrm>
            <a:custGeom>
              <a:avLst/>
              <a:gdLst/>
              <a:ahLst/>
              <a:cxnLst/>
              <a:rect l="l" t="t" r="r" b="b"/>
              <a:pathLst>
                <a:path w="1922145">
                  <a:moveTo>
                    <a:pt x="0" y="0"/>
                  </a:moveTo>
                  <a:lnTo>
                    <a:pt x="1921641" y="0"/>
                  </a:lnTo>
                </a:path>
              </a:pathLst>
            </a:custGeom>
            <a:ln w="3175">
              <a:solidFill>
                <a:srgbClr val="000000"/>
              </a:solidFill>
            </a:ln>
          </p:spPr>
          <p:txBody>
            <a:bodyPr wrap="square" lIns="0" tIns="0" rIns="0" bIns="0" rtlCol="0"/>
            <a:lstStyle/>
            <a:p>
              <a:endParaRPr/>
            </a:p>
          </p:txBody>
        </p:sp>
        <p:sp>
          <p:nvSpPr>
            <p:cNvPr id="59" name="object 59"/>
            <p:cNvSpPr/>
            <p:nvPr/>
          </p:nvSpPr>
          <p:spPr>
            <a:xfrm>
              <a:off x="256330" y="2661150"/>
              <a:ext cx="1922145" cy="3810"/>
            </a:xfrm>
            <a:custGeom>
              <a:avLst/>
              <a:gdLst/>
              <a:ahLst/>
              <a:cxnLst/>
              <a:rect l="l" t="t" r="r" b="b"/>
              <a:pathLst>
                <a:path w="1922145" h="3810">
                  <a:moveTo>
                    <a:pt x="1921641" y="3558"/>
                  </a:moveTo>
                  <a:lnTo>
                    <a:pt x="0" y="3558"/>
                  </a:lnTo>
                  <a:lnTo>
                    <a:pt x="0" y="0"/>
                  </a:lnTo>
                  <a:lnTo>
                    <a:pt x="1921641" y="0"/>
                  </a:lnTo>
                  <a:lnTo>
                    <a:pt x="1921641" y="3558"/>
                  </a:lnTo>
                  <a:close/>
                </a:path>
              </a:pathLst>
            </a:custGeom>
            <a:solidFill>
              <a:srgbClr val="000000"/>
            </a:solidFill>
          </p:spPr>
          <p:txBody>
            <a:bodyPr wrap="square" lIns="0" tIns="0" rIns="0" bIns="0" rtlCol="0"/>
            <a:lstStyle/>
            <a:p>
              <a:endParaRPr/>
            </a:p>
          </p:txBody>
        </p:sp>
        <p:sp>
          <p:nvSpPr>
            <p:cNvPr id="60" name="object 60"/>
            <p:cNvSpPr/>
            <p:nvPr/>
          </p:nvSpPr>
          <p:spPr>
            <a:xfrm>
              <a:off x="256328" y="2732320"/>
              <a:ext cx="1922145" cy="0"/>
            </a:xfrm>
            <a:custGeom>
              <a:avLst/>
              <a:gdLst/>
              <a:ahLst/>
              <a:cxnLst/>
              <a:rect l="l" t="t" r="r" b="b"/>
              <a:pathLst>
                <a:path w="1922145">
                  <a:moveTo>
                    <a:pt x="0" y="0"/>
                  </a:moveTo>
                  <a:lnTo>
                    <a:pt x="1921641" y="0"/>
                  </a:lnTo>
                </a:path>
              </a:pathLst>
            </a:custGeom>
            <a:ln w="3175">
              <a:solidFill>
                <a:srgbClr val="000000"/>
              </a:solidFill>
            </a:ln>
          </p:spPr>
          <p:txBody>
            <a:bodyPr wrap="square" lIns="0" tIns="0" rIns="0" bIns="0" rtlCol="0"/>
            <a:lstStyle/>
            <a:p>
              <a:endParaRPr/>
            </a:p>
          </p:txBody>
        </p:sp>
        <p:sp>
          <p:nvSpPr>
            <p:cNvPr id="61" name="object 61"/>
            <p:cNvSpPr/>
            <p:nvPr/>
          </p:nvSpPr>
          <p:spPr>
            <a:xfrm>
              <a:off x="256330" y="2732319"/>
              <a:ext cx="1922145" cy="3810"/>
            </a:xfrm>
            <a:custGeom>
              <a:avLst/>
              <a:gdLst/>
              <a:ahLst/>
              <a:cxnLst/>
              <a:rect l="l" t="t" r="r" b="b"/>
              <a:pathLst>
                <a:path w="1922145" h="3810">
                  <a:moveTo>
                    <a:pt x="1921641" y="3558"/>
                  </a:moveTo>
                  <a:lnTo>
                    <a:pt x="0" y="3558"/>
                  </a:lnTo>
                  <a:lnTo>
                    <a:pt x="0" y="0"/>
                  </a:lnTo>
                  <a:lnTo>
                    <a:pt x="1921641" y="0"/>
                  </a:lnTo>
                  <a:lnTo>
                    <a:pt x="1921641" y="3558"/>
                  </a:lnTo>
                  <a:close/>
                </a:path>
              </a:pathLst>
            </a:custGeom>
            <a:solidFill>
              <a:srgbClr val="000000"/>
            </a:solidFill>
          </p:spPr>
          <p:txBody>
            <a:bodyPr wrap="square" lIns="0" tIns="0" rIns="0" bIns="0" rtlCol="0"/>
            <a:lstStyle/>
            <a:p>
              <a:endParaRPr/>
            </a:p>
          </p:txBody>
        </p:sp>
        <p:sp>
          <p:nvSpPr>
            <p:cNvPr id="62" name="object 62"/>
            <p:cNvSpPr/>
            <p:nvPr/>
          </p:nvSpPr>
          <p:spPr>
            <a:xfrm>
              <a:off x="256328" y="2803489"/>
              <a:ext cx="1922145" cy="0"/>
            </a:xfrm>
            <a:custGeom>
              <a:avLst/>
              <a:gdLst/>
              <a:ahLst/>
              <a:cxnLst/>
              <a:rect l="l" t="t" r="r" b="b"/>
              <a:pathLst>
                <a:path w="1922145">
                  <a:moveTo>
                    <a:pt x="0" y="0"/>
                  </a:moveTo>
                  <a:lnTo>
                    <a:pt x="1921641" y="0"/>
                  </a:lnTo>
                </a:path>
              </a:pathLst>
            </a:custGeom>
            <a:ln w="3175">
              <a:solidFill>
                <a:srgbClr val="000000"/>
              </a:solidFill>
            </a:ln>
          </p:spPr>
          <p:txBody>
            <a:bodyPr wrap="square" lIns="0" tIns="0" rIns="0" bIns="0" rtlCol="0"/>
            <a:lstStyle/>
            <a:p>
              <a:endParaRPr/>
            </a:p>
          </p:txBody>
        </p:sp>
        <p:sp>
          <p:nvSpPr>
            <p:cNvPr id="63" name="object 63"/>
            <p:cNvSpPr/>
            <p:nvPr/>
          </p:nvSpPr>
          <p:spPr>
            <a:xfrm>
              <a:off x="256324" y="2803499"/>
              <a:ext cx="3135630" cy="722630"/>
            </a:xfrm>
            <a:custGeom>
              <a:avLst/>
              <a:gdLst/>
              <a:ahLst/>
              <a:cxnLst/>
              <a:rect l="l" t="t" r="r" b="b"/>
              <a:pathLst>
                <a:path w="3135629" h="722629">
                  <a:moveTo>
                    <a:pt x="1921637" y="0"/>
                  </a:moveTo>
                  <a:lnTo>
                    <a:pt x="0" y="0"/>
                  </a:lnTo>
                  <a:lnTo>
                    <a:pt x="0" y="3556"/>
                  </a:lnTo>
                  <a:lnTo>
                    <a:pt x="1921637" y="3556"/>
                  </a:lnTo>
                  <a:lnTo>
                    <a:pt x="1921637" y="0"/>
                  </a:lnTo>
                  <a:close/>
                </a:path>
                <a:path w="3135629" h="722629">
                  <a:moveTo>
                    <a:pt x="1928761" y="71170"/>
                  </a:moveTo>
                  <a:lnTo>
                    <a:pt x="0" y="71170"/>
                  </a:lnTo>
                  <a:lnTo>
                    <a:pt x="0" y="78282"/>
                  </a:lnTo>
                  <a:lnTo>
                    <a:pt x="1928761" y="78282"/>
                  </a:lnTo>
                  <a:lnTo>
                    <a:pt x="1928761" y="71170"/>
                  </a:lnTo>
                  <a:close/>
                </a:path>
                <a:path w="3135629" h="722629">
                  <a:moveTo>
                    <a:pt x="3135122" y="715264"/>
                  </a:moveTo>
                  <a:lnTo>
                    <a:pt x="0" y="715264"/>
                  </a:lnTo>
                  <a:lnTo>
                    <a:pt x="0" y="722376"/>
                  </a:lnTo>
                  <a:lnTo>
                    <a:pt x="3135122" y="722376"/>
                  </a:lnTo>
                  <a:lnTo>
                    <a:pt x="3135122" y="715264"/>
                  </a:lnTo>
                  <a:close/>
                </a:path>
                <a:path w="3135629" h="722629">
                  <a:moveTo>
                    <a:pt x="3135122" y="640537"/>
                  </a:moveTo>
                  <a:lnTo>
                    <a:pt x="0" y="640537"/>
                  </a:lnTo>
                  <a:lnTo>
                    <a:pt x="0" y="647661"/>
                  </a:lnTo>
                  <a:lnTo>
                    <a:pt x="3135122" y="647661"/>
                  </a:lnTo>
                  <a:lnTo>
                    <a:pt x="3135122" y="640537"/>
                  </a:lnTo>
                  <a:close/>
                </a:path>
              </a:pathLst>
            </a:custGeom>
            <a:solidFill>
              <a:srgbClr val="000000"/>
            </a:solidFill>
          </p:spPr>
          <p:txBody>
            <a:bodyPr wrap="square" lIns="0" tIns="0" rIns="0" bIns="0" rtlCol="0"/>
            <a:lstStyle/>
            <a:p>
              <a:endParaRPr/>
            </a:p>
          </p:txBody>
        </p:sp>
        <p:sp>
          <p:nvSpPr>
            <p:cNvPr id="64" name="object 64"/>
            <p:cNvSpPr/>
            <p:nvPr/>
          </p:nvSpPr>
          <p:spPr>
            <a:xfrm>
              <a:off x="256328" y="3593486"/>
              <a:ext cx="3128010" cy="0"/>
            </a:xfrm>
            <a:custGeom>
              <a:avLst/>
              <a:gdLst/>
              <a:ahLst/>
              <a:cxnLst/>
              <a:rect l="l" t="t" r="r" b="b"/>
              <a:pathLst>
                <a:path w="3128010">
                  <a:moveTo>
                    <a:pt x="0" y="0"/>
                  </a:moveTo>
                  <a:lnTo>
                    <a:pt x="3128005" y="0"/>
                  </a:lnTo>
                </a:path>
              </a:pathLst>
            </a:custGeom>
            <a:ln w="3175">
              <a:solidFill>
                <a:srgbClr val="000000"/>
              </a:solidFill>
            </a:ln>
          </p:spPr>
          <p:txBody>
            <a:bodyPr wrap="square" lIns="0" tIns="0" rIns="0" bIns="0" rtlCol="0"/>
            <a:lstStyle/>
            <a:p>
              <a:endParaRPr/>
            </a:p>
          </p:txBody>
        </p:sp>
        <p:sp>
          <p:nvSpPr>
            <p:cNvPr id="65" name="object 65"/>
            <p:cNvSpPr/>
            <p:nvPr/>
          </p:nvSpPr>
          <p:spPr>
            <a:xfrm>
              <a:off x="256330" y="3593485"/>
              <a:ext cx="3128010" cy="3810"/>
            </a:xfrm>
            <a:custGeom>
              <a:avLst/>
              <a:gdLst/>
              <a:ahLst/>
              <a:cxnLst/>
              <a:rect l="l" t="t" r="r" b="b"/>
              <a:pathLst>
                <a:path w="3128010" h="3810">
                  <a:moveTo>
                    <a:pt x="3128002" y="3558"/>
                  </a:moveTo>
                  <a:lnTo>
                    <a:pt x="0" y="3558"/>
                  </a:lnTo>
                  <a:lnTo>
                    <a:pt x="0" y="0"/>
                  </a:lnTo>
                  <a:lnTo>
                    <a:pt x="3128002" y="0"/>
                  </a:lnTo>
                  <a:lnTo>
                    <a:pt x="3128002" y="3558"/>
                  </a:lnTo>
                  <a:close/>
                </a:path>
              </a:pathLst>
            </a:custGeom>
            <a:solidFill>
              <a:srgbClr val="000000"/>
            </a:solidFill>
          </p:spPr>
          <p:txBody>
            <a:bodyPr wrap="square" lIns="0" tIns="0" rIns="0" bIns="0" rtlCol="0"/>
            <a:lstStyle/>
            <a:p>
              <a:endParaRPr/>
            </a:p>
          </p:txBody>
        </p:sp>
        <p:sp>
          <p:nvSpPr>
            <p:cNvPr id="66" name="object 66"/>
            <p:cNvSpPr/>
            <p:nvPr/>
          </p:nvSpPr>
          <p:spPr>
            <a:xfrm>
              <a:off x="256328" y="3664655"/>
              <a:ext cx="3128010" cy="0"/>
            </a:xfrm>
            <a:custGeom>
              <a:avLst/>
              <a:gdLst/>
              <a:ahLst/>
              <a:cxnLst/>
              <a:rect l="l" t="t" r="r" b="b"/>
              <a:pathLst>
                <a:path w="3128010">
                  <a:moveTo>
                    <a:pt x="0" y="0"/>
                  </a:moveTo>
                  <a:lnTo>
                    <a:pt x="3128005" y="0"/>
                  </a:lnTo>
                </a:path>
              </a:pathLst>
            </a:custGeom>
            <a:ln w="3175">
              <a:solidFill>
                <a:srgbClr val="000000"/>
              </a:solidFill>
            </a:ln>
          </p:spPr>
          <p:txBody>
            <a:bodyPr wrap="square" lIns="0" tIns="0" rIns="0" bIns="0" rtlCol="0"/>
            <a:lstStyle/>
            <a:p>
              <a:endParaRPr/>
            </a:p>
          </p:txBody>
        </p:sp>
        <p:sp>
          <p:nvSpPr>
            <p:cNvPr id="67" name="object 67"/>
            <p:cNvSpPr/>
            <p:nvPr/>
          </p:nvSpPr>
          <p:spPr>
            <a:xfrm>
              <a:off x="256330" y="3664654"/>
              <a:ext cx="3128010" cy="3810"/>
            </a:xfrm>
            <a:custGeom>
              <a:avLst/>
              <a:gdLst/>
              <a:ahLst/>
              <a:cxnLst/>
              <a:rect l="l" t="t" r="r" b="b"/>
              <a:pathLst>
                <a:path w="3128010" h="3810">
                  <a:moveTo>
                    <a:pt x="3128002" y="3558"/>
                  </a:moveTo>
                  <a:lnTo>
                    <a:pt x="0" y="3558"/>
                  </a:lnTo>
                  <a:lnTo>
                    <a:pt x="0" y="0"/>
                  </a:lnTo>
                  <a:lnTo>
                    <a:pt x="3128002" y="0"/>
                  </a:lnTo>
                  <a:lnTo>
                    <a:pt x="3128002" y="3558"/>
                  </a:lnTo>
                  <a:close/>
                </a:path>
              </a:pathLst>
            </a:custGeom>
            <a:solidFill>
              <a:srgbClr val="000000"/>
            </a:solidFill>
          </p:spPr>
          <p:txBody>
            <a:bodyPr wrap="square" lIns="0" tIns="0" rIns="0" bIns="0" rtlCol="0"/>
            <a:lstStyle/>
            <a:p>
              <a:endParaRPr/>
            </a:p>
          </p:txBody>
        </p:sp>
        <p:sp>
          <p:nvSpPr>
            <p:cNvPr id="68" name="object 68"/>
            <p:cNvSpPr/>
            <p:nvPr/>
          </p:nvSpPr>
          <p:spPr>
            <a:xfrm>
              <a:off x="256328" y="3735824"/>
              <a:ext cx="3128010" cy="0"/>
            </a:xfrm>
            <a:custGeom>
              <a:avLst/>
              <a:gdLst/>
              <a:ahLst/>
              <a:cxnLst/>
              <a:rect l="l" t="t" r="r" b="b"/>
              <a:pathLst>
                <a:path w="3128010">
                  <a:moveTo>
                    <a:pt x="0" y="0"/>
                  </a:moveTo>
                  <a:lnTo>
                    <a:pt x="3128005" y="0"/>
                  </a:lnTo>
                </a:path>
              </a:pathLst>
            </a:custGeom>
            <a:ln w="3175">
              <a:solidFill>
                <a:srgbClr val="000000"/>
              </a:solidFill>
            </a:ln>
          </p:spPr>
          <p:txBody>
            <a:bodyPr wrap="square" lIns="0" tIns="0" rIns="0" bIns="0" rtlCol="0"/>
            <a:lstStyle/>
            <a:p>
              <a:endParaRPr/>
            </a:p>
          </p:txBody>
        </p:sp>
        <p:sp>
          <p:nvSpPr>
            <p:cNvPr id="69" name="object 69"/>
            <p:cNvSpPr/>
            <p:nvPr/>
          </p:nvSpPr>
          <p:spPr>
            <a:xfrm>
              <a:off x="256330" y="3735823"/>
              <a:ext cx="3128010" cy="3810"/>
            </a:xfrm>
            <a:custGeom>
              <a:avLst/>
              <a:gdLst/>
              <a:ahLst/>
              <a:cxnLst/>
              <a:rect l="l" t="t" r="r" b="b"/>
              <a:pathLst>
                <a:path w="3128010" h="3810">
                  <a:moveTo>
                    <a:pt x="3128002" y="3558"/>
                  </a:moveTo>
                  <a:lnTo>
                    <a:pt x="0" y="3558"/>
                  </a:lnTo>
                  <a:lnTo>
                    <a:pt x="0" y="0"/>
                  </a:lnTo>
                  <a:lnTo>
                    <a:pt x="3128002" y="0"/>
                  </a:lnTo>
                  <a:lnTo>
                    <a:pt x="3128002" y="3558"/>
                  </a:lnTo>
                  <a:close/>
                </a:path>
              </a:pathLst>
            </a:custGeom>
            <a:solidFill>
              <a:srgbClr val="000000"/>
            </a:solidFill>
          </p:spPr>
          <p:txBody>
            <a:bodyPr wrap="square" lIns="0" tIns="0" rIns="0" bIns="0" rtlCol="0"/>
            <a:lstStyle/>
            <a:p>
              <a:endParaRPr/>
            </a:p>
          </p:txBody>
        </p:sp>
        <p:sp>
          <p:nvSpPr>
            <p:cNvPr id="70" name="object 70"/>
            <p:cNvSpPr/>
            <p:nvPr/>
          </p:nvSpPr>
          <p:spPr>
            <a:xfrm>
              <a:off x="256328" y="3806993"/>
              <a:ext cx="3128010" cy="0"/>
            </a:xfrm>
            <a:custGeom>
              <a:avLst/>
              <a:gdLst/>
              <a:ahLst/>
              <a:cxnLst/>
              <a:rect l="l" t="t" r="r" b="b"/>
              <a:pathLst>
                <a:path w="3128010">
                  <a:moveTo>
                    <a:pt x="0" y="0"/>
                  </a:moveTo>
                  <a:lnTo>
                    <a:pt x="3128005" y="0"/>
                  </a:lnTo>
                </a:path>
              </a:pathLst>
            </a:custGeom>
            <a:ln w="3175">
              <a:solidFill>
                <a:srgbClr val="000000"/>
              </a:solidFill>
            </a:ln>
          </p:spPr>
          <p:txBody>
            <a:bodyPr wrap="square" lIns="0" tIns="0" rIns="0" bIns="0" rtlCol="0"/>
            <a:lstStyle/>
            <a:p>
              <a:endParaRPr/>
            </a:p>
          </p:txBody>
        </p:sp>
        <p:sp>
          <p:nvSpPr>
            <p:cNvPr id="71" name="object 71"/>
            <p:cNvSpPr/>
            <p:nvPr/>
          </p:nvSpPr>
          <p:spPr>
            <a:xfrm>
              <a:off x="256330" y="3806992"/>
              <a:ext cx="3128010" cy="3810"/>
            </a:xfrm>
            <a:custGeom>
              <a:avLst/>
              <a:gdLst/>
              <a:ahLst/>
              <a:cxnLst/>
              <a:rect l="l" t="t" r="r" b="b"/>
              <a:pathLst>
                <a:path w="3128010" h="3810">
                  <a:moveTo>
                    <a:pt x="3128002" y="3558"/>
                  </a:moveTo>
                  <a:lnTo>
                    <a:pt x="0" y="3558"/>
                  </a:lnTo>
                  <a:lnTo>
                    <a:pt x="0" y="0"/>
                  </a:lnTo>
                  <a:lnTo>
                    <a:pt x="3128002" y="0"/>
                  </a:lnTo>
                  <a:lnTo>
                    <a:pt x="3128002" y="3558"/>
                  </a:lnTo>
                  <a:close/>
                </a:path>
              </a:pathLst>
            </a:custGeom>
            <a:solidFill>
              <a:srgbClr val="000000"/>
            </a:solidFill>
          </p:spPr>
          <p:txBody>
            <a:bodyPr wrap="square" lIns="0" tIns="0" rIns="0" bIns="0" rtlCol="0"/>
            <a:lstStyle/>
            <a:p>
              <a:endParaRPr/>
            </a:p>
          </p:txBody>
        </p:sp>
        <p:sp>
          <p:nvSpPr>
            <p:cNvPr id="72" name="object 72"/>
            <p:cNvSpPr/>
            <p:nvPr/>
          </p:nvSpPr>
          <p:spPr>
            <a:xfrm>
              <a:off x="256328" y="3878163"/>
              <a:ext cx="3128010" cy="0"/>
            </a:xfrm>
            <a:custGeom>
              <a:avLst/>
              <a:gdLst/>
              <a:ahLst/>
              <a:cxnLst/>
              <a:rect l="l" t="t" r="r" b="b"/>
              <a:pathLst>
                <a:path w="3128010">
                  <a:moveTo>
                    <a:pt x="0" y="0"/>
                  </a:moveTo>
                  <a:lnTo>
                    <a:pt x="3128005" y="0"/>
                  </a:lnTo>
                </a:path>
              </a:pathLst>
            </a:custGeom>
            <a:ln w="3175">
              <a:solidFill>
                <a:srgbClr val="000000"/>
              </a:solidFill>
            </a:ln>
          </p:spPr>
          <p:txBody>
            <a:bodyPr wrap="square" lIns="0" tIns="0" rIns="0" bIns="0" rtlCol="0"/>
            <a:lstStyle/>
            <a:p>
              <a:endParaRPr/>
            </a:p>
          </p:txBody>
        </p:sp>
        <p:sp>
          <p:nvSpPr>
            <p:cNvPr id="73" name="object 73"/>
            <p:cNvSpPr/>
            <p:nvPr/>
          </p:nvSpPr>
          <p:spPr>
            <a:xfrm>
              <a:off x="256330" y="3878162"/>
              <a:ext cx="3128010" cy="3810"/>
            </a:xfrm>
            <a:custGeom>
              <a:avLst/>
              <a:gdLst/>
              <a:ahLst/>
              <a:cxnLst/>
              <a:rect l="l" t="t" r="r" b="b"/>
              <a:pathLst>
                <a:path w="3128010" h="3810">
                  <a:moveTo>
                    <a:pt x="3128002" y="3558"/>
                  </a:moveTo>
                  <a:lnTo>
                    <a:pt x="0" y="3558"/>
                  </a:lnTo>
                  <a:lnTo>
                    <a:pt x="0" y="0"/>
                  </a:lnTo>
                  <a:lnTo>
                    <a:pt x="3128002" y="0"/>
                  </a:lnTo>
                  <a:lnTo>
                    <a:pt x="3128002" y="3558"/>
                  </a:lnTo>
                  <a:close/>
                </a:path>
              </a:pathLst>
            </a:custGeom>
            <a:solidFill>
              <a:srgbClr val="000000"/>
            </a:solidFill>
          </p:spPr>
          <p:txBody>
            <a:bodyPr wrap="square" lIns="0" tIns="0" rIns="0" bIns="0" rtlCol="0"/>
            <a:lstStyle/>
            <a:p>
              <a:endParaRPr/>
            </a:p>
          </p:txBody>
        </p:sp>
        <p:sp>
          <p:nvSpPr>
            <p:cNvPr id="74" name="object 74"/>
            <p:cNvSpPr/>
            <p:nvPr/>
          </p:nvSpPr>
          <p:spPr>
            <a:xfrm>
              <a:off x="256328" y="3949332"/>
              <a:ext cx="3128010" cy="0"/>
            </a:xfrm>
            <a:custGeom>
              <a:avLst/>
              <a:gdLst/>
              <a:ahLst/>
              <a:cxnLst/>
              <a:rect l="l" t="t" r="r" b="b"/>
              <a:pathLst>
                <a:path w="3128010">
                  <a:moveTo>
                    <a:pt x="0" y="0"/>
                  </a:moveTo>
                  <a:lnTo>
                    <a:pt x="3128005" y="0"/>
                  </a:lnTo>
                </a:path>
              </a:pathLst>
            </a:custGeom>
            <a:ln w="3175">
              <a:solidFill>
                <a:srgbClr val="000000"/>
              </a:solidFill>
            </a:ln>
          </p:spPr>
          <p:txBody>
            <a:bodyPr wrap="square" lIns="0" tIns="0" rIns="0" bIns="0" rtlCol="0"/>
            <a:lstStyle/>
            <a:p>
              <a:endParaRPr/>
            </a:p>
          </p:txBody>
        </p:sp>
        <p:sp>
          <p:nvSpPr>
            <p:cNvPr id="75" name="object 75"/>
            <p:cNvSpPr/>
            <p:nvPr/>
          </p:nvSpPr>
          <p:spPr>
            <a:xfrm>
              <a:off x="256331" y="3949331"/>
              <a:ext cx="3128010" cy="3810"/>
            </a:xfrm>
            <a:custGeom>
              <a:avLst/>
              <a:gdLst/>
              <a:ahLst/>
              <a:cxnLst/>
              <a:rect l="l" t="t" r="r" b="b"/>
              <a:pathLst>
                <a:path w="3128010" h="3810">
                  <a:moveTo>
                    <a:pt x="3128002" y="3558"/>
                  </a:moveTo>
                  <a:lnTo>
                    <a:pt x="0" y="3558"/>
                  </a:lnTo>
                  <a:lnTo>
                    <a:pt x="0" y="0"/>
                  </a:lnTo>
                  <a:lnTo>
                    <a:pt x="3128002" y="0"/>
                  </a:lnTo>
                  <a:lnTo>
                    <a:pt x="3128002" y="3558"/>
                  </a:lnTo>
                  <a:close/>
                </a:path>
              </a:pathLst>
            </a:custGeom>
            <a:solidFill>
              <a:srgbClr val="000000"/>
            </a:solidFill>
          </p:spPr>
          <p:txBody>
            <a:bodyPr wrap="square" lIns="0" tIns="0" rIns="0" bIns="0" rtlCol="0"/>
            <a:lstStyle/>
            <a:p>
              <a:endParaRPr/>
            </a:p>
          </p:txBody>
        </p:sp>
        <p:sp>
          <p:nvSpPr>
            <p:cNvPr id="76" name="object 76"/>
            <p:cNvSpPr/>
            <p:nvPr/>
          </p:nvSpPr>
          <p:spPr>
            <a:xfrm>
              <a:off x="256328" y="4020501"/>
              <a:ext cx="3128010" cy="0"/>
            </a:xfrm>
            <a:custGeom>
              <a:avLst/>
              <a:gdLst/>
              <a:ahLst/>
              <a:cxnLst/>
              <a:rect l="l" t="t" r="r" b="b"/>
              <a:pathLst>
                <a:path w="3128010">
                  <a:moveTo>
                    <a:pt x="0" y="0"/>
                  </a:moveTo>
                  <a:lnTo>
                    <a:pt x="3128005" y="0"/>
                  </a:lnTo>
                </a:path>
              </a:pathLst>
            </a:custGeom>
            <a:ln w="3175">
              <a:solidFill>
                <a:srgbClr val="000000"/>
              </a:solidFill>
            </a:ln>
          </p:spPr>
          <p:txBody>
            <a:bodyPr wrap="square" lIns="0" tIns="0" rIns="0" bIns="0" rtlCol="0"/>
            <a:lstStyle/>
            <a:p>
              <a:endParaRPr/>
            </a:p>
          </p:txBody>
        </p:sp>
        <p:sp>
          <p:nvSpPr>
            <p:cNvPr id="77" name="object 77"/>
            <p:cNvSpPr/>
            <p:nvPr/>
          </p:nvSpPr>
          <p:spPr>
            <a:xfrm>
              <a:off x="256331" y="4020500"/>
              <a:ext cx="3128010" cy="3810"/>
            </a:xfrm>
            <a:custGeom>
              <a:avLst/>
              <a:gdLst/>
              <a:ahLst/>
              <a:cxnLst/>
              <a:rect l="l" t="t" r="r" b="b"/>
              <a:pathLst>
                <a:path w="3128010" h="3810">
                  <a:moveTo>
                    <a:pt x="3128002" y="3558"/>
                  </a:moveTo>
                  <a:lnTo>
                    <a:pt x="0" y="3558"/>
                  </a:lnTo>
                  <a:lnTo>
                    <a:pt x="0" y="0"/>
                  </a:lnTo>
                  <a:lnTo>
                    <a:pt x="3128002" y="0"/>
                  </a:lnTo>
                  <a:lnTo>
                    <a:pt x="3128002" y="3558"/>
                  </a:lnTo>
                  <a:close/>
                </a:path>
              </a:pathLst>
            </a:custGeom>
            <a:solidFill>
              <a:srgbClr val="000000"/>
            </a:solidFill>
          </p:spPr>
          <p:txBody>
            <a:bodyPr wrap="square" lIns="0" tIns="0" rIns="0" bIns="0" rtlCol="0"/>
            <a:lstStyle/>
            <a:p>
              <a:endParaRPr/>
            </a:p>
          </p:txBody>
        </p:sp>
        <p:sp>
          <p:nvSpPr>
            <p:cNvPr id="78" name="object 78"/>
            <p:cNvSpPr/>
            <p:nvPr/>
          </p:nvSpPr>
          <p:spPr>
            <a:xfrm>
              <a:off x="256328" y="4091670"/>
              <a:ext cx="3128010" cy="0"/>
            </a:xfrm>
            <a:custGeom>
              <a:avLst/>
              <a:gdLst/>
              <a:ahLst/>
              <a:cxnLst/>
              <a:rect l="l" t="t" r="r" b="b"/>
              <a:pathLst>
                <a:path w="3128010">
                  <a:moveTo>
                    <a:pt x="0" y="0"/>
                  </a:moveTo>
                  <a:lnTo>
                    <a:pt x="3128005" y="0"/>
                  </a:lnTo>
                </a:path>
              </a:pathLst>
            </a:custGeom>
            <a:ln w="3175">
              <a:solidFill>
                <a:srgbClr val="000000"/>
              </a:solidFill>
            </a:ln>
          </p:spPr>
          <p:txBody>
            <a:bodyPr wrap="square" lIns="0" tIns="0" rIns="0" bIns="0" rtlCol="0"/>
            <a:lstStyle/>
            <a:p>
              <a:endParaRPr/>
            </a:p>
          </p:txBody>
        </p:sp>
        <p:sp>
          <p:nvSpPr>
            <p:cNvPr id="79" name="object 79"/>
            <p:cNvSpPr/>
            <p:nvPr/>
          </p:nvSpPr>
          <p:spPr>
            <a:xfrm>
              <a:off x="256331" y="4091669"/>
              <a:ext cx="3128010" cy="3810"/>
            </a:xfrm>
            <a:custGeom>
              <a:avLst/>
              <a:gdLst/>
              <a:ahLst/>
              <a:cxnLst/>
              <a:rect l="l" t="t" r="r" b="b"/>
              <a:pathLst>
                <a:path w="3128010" h="3810">
                  <a:moveTo>
                    <a:pt x="3128002" y="3562"/>
                  </a:moveTo>
                  <a:lnTo>
                    <a:pt x="0" y="3562"/>
                  </a:lnTo>
                  <a:lnTo>
                    <a:pt x="0" y="0"/>
                  </a:lnTo>
                  <a:lnTo>
                    <a:pt x="3128002" y="0"/>
                  </a:lnTo>
                  <a:lnTo>
                    <a:pt x="3128002" y="3562"/>
                  </a:lnTo>
                  <a:close/>
                </a:path>
              </a:pathLst>
            </a:custGeom>
            <a:solidFill>
              <a:srgbClr val="000000"/>
            </a:solidFill>
          </p:spPr>
          <p:txBody>
            <a:bodyPr wrap="square" lIns="0" tIns="0" rIns="0" bIns="0" rtlCol="0"/>
            <a:lstStyle/>
            <a:p>
              <a:endParaRPr/>
            </a:p>
          </p:txBody>
        </p:sp>
        <p:sp>
          <p:nvSpPr>
            <p:cNvPr id="80" name="object 80"/>
            <p:cNvSpPr/>
            <p:nvPr/>
          </p:nvSpPr>
          <p:spPr>
            <a:xfrm>
              <a:off x="256328" y="4162839"/>
              <a:ext cx="3128010" cy="0"/>
            </a:xfrm>
            <a:custGeom>
              <a:avLst/>
              <a:gdLst/>
              <a:ahLst/>
              <a:cxnLst/>
              <a:rect l="l" t="t" r="r" b="b"/>
              <a:pathLst>
                <a:path w="3128010">
                  <a:moveTo>
                    <a:pt x="0" y="0"/>
                  </a:moveTo>
                  <a:lnTo>
                    <a:pt x="3128005" y="0"/>
                  </a:lnTo>
                </a:path>
              </a:pathLst>
            </a:custGeom>
            <a:ln w="3175">
              <a:solidFill>
                <a:srgbClr val="000000"/>
              </a:solidFill>
            </a:ln>
          </p:spPr>
          <p:txBody>
            <a:bodyPr wrap="square" lIns="0" tIns="0" rIns="0" bIns="0" rtlCol="0"/>
            <a:lstStyle/>
            <a:p>
              <a:endParaRPr/>
            </a:p>
          </p:txBody>
        </p:sp>
        <p:sp>
          <p:nvSpPr>
            <p:cNvPr id="81" name="object 81"/>
            <p:cNvSpPr/>
            <p:nvPr/>
          </p:nvSpPr>
          <p:spPr>
            <a:xfrm>
              <a:off x="256324" y="4162843"/>
              <a:ext cx="3135630" cy="367030"/>
            </a:xfrm>
            <a:custGeom>
              <a:avLst/>
              <a:gdLst/>
              <a:ahLst/>
              <a:cxnLst/>
              <a:rect l="l" t="t" r="r" b="b"/>
              <a:pathLst>
                <a:path w="3135629" h="367029">
                  <a:moveTo>
                    <a:pt x="3127997" y="0"/>
                  </a:moveTo>
                  <a:lnTo>
                    <a:pt x="0" y="0"/>
                  </a:lnTo>
                  <a:lnTo>
                    <a:pt x="0" y="3556"/>
                  </a:lnTo>
                  <a:lnTo>
                    <a:pt x="3127997" y="3556"/>
                  </a:lnTo>
                  <a:lnTo>
                    <a:pt x="3127997" y="0"/>
                  </a:lnTo>
                  <a:close/>
                </a:path>
                <a:path w="3135629" h="367029">
                  <a:moveTo>
                    <a:pt x="3135122" y="359410"/>
                  </a:moveTo>
                  <a:lnTo>
                    <a:pt x="0" y="359410"/>
                  </a:lnTo>
                  <a:lnTo>
                    <a:pt x="0" y="366534"/>
                  </a:lnTo>
                  <a:lnTo>
                    <a:pt x="3135122" y="366534"/>
                  </a:lnTo>
                  <a:lnTo>
                    <a:pt x="3135122" y="359410"/>
                  </a:lnTo>
                  <a:close/>
                </a:path>
                <a:path w="3135629" h="367029">
                  <a:moveTo>
                    <a:pt x="3135122" y="71170"/>
                  </a:moveTo>
                  <a:lnTo>
                    <a:pt x="0" y="71170"/>
                  </a:lnTo>
                  <a:lnTo>
                    <a:pt x="0" y="78282"/>
                  </a:lnTo>
                  <a:lnTo>
                    <a:pt x="3135122" y="78282"/>
                  </a:lnTo>
                  <a:lnTo>
                    <a:pt x="3135122" y="71170"/>
                  </a:lnTo>
                  <a:close/>
                </a:path>
              </a:pathLst>
            </a:custGeom>
            <a:solidFill>
              <a:srgbClr val="000000"/>
            </a:solidFill>
          </p:spPr>
          <p:txBody>
            <a:bodyPr wrap="square" lIns="0" tIns="0" rIns="0" bIns="0" rtlCol="0"/>
            <a:lstStyle/>
            <a:p>
              <a:endParaRPr/>
            </a:p>
          </p:txBody>
        </p:sp>
        <p:sp>
          <p:nvSpPr>
            <p:cNvPr id="82" name="object 82"/>
            <p:cNvSpPr/>
            <p:nvPr/>
          </p:nvSpPr>
          <p:spPr>
            <a:xfrm>
              <a:off x="1355934" y="4596980"/>
              <a:ext cx="2028825" cy="0"/>
            </a:xfrm>
            <a:custGeom>
              <a:avLst/>
              <a:gdLst/>
              <a:ahLst/>
              <a:cxnLst/>
              <a:rect l="l" t="t" r="r" b="b"/>
              <a:pathLst>
                <a:path w="2028825">
                  <a:moveTo>
                    <a:pt x="0" y="0"/>
                  </a:moveTo>
                  <a:lnTo>
                    <a:pt x="2028399" y="0"/>
                  </a:lnTo>
                </a:path>
              </a:pathLst>
            </a:custGeom>
            <a:ln w="3175">
              <a:solidFill>
                <a:srgbClr val="000000"/>
              </a:solidFill>
            </a:ln>
          </p:spPr>
          <p:txBody>
            <a:bodyPr wrap="square" lIns="0" tIns="0" rIns="0" bIns="0" rtlCol="0"/>
            <a:lstStyle/>
            <a:p>
              <a:endParaRPr/>
            </a:p>
          </p:txBody>
        </p:sp>
        <p:sp>
          <p:nvSpPr>
            <p:cNvPr id="83" name="object 83"/>
            <p:cNvSpPr/>
            <p:nvPr/>
          </p:nvSpPr>
          <p:spPr>
            <a:xfrm>
              <a:off x="256324" y="4596980"/>
              <a:ext cx="3135630" cy="580390"/>
            </a:xfrm>
            <a:custGeom>
              <a:avLst/>
              <a:gdLst/>
              <a:ahLst/>
              <a:cxnLst/>
              <a:rect l="l" t="t" r="r" b="b"/>
              <a:pathLst>
                <a:path w="3135629" h="580389">
                  <a:moveTo>
                    <a:pt x="1928761" y="572935"/>
                  </a:moveTo>
                  <a:lnTo>
                    <a:pt x="0" y="572935"/>
                  </a:lnTo>
                  <a:lnTo>
                    <a:pt x="0" y="580047"/>
                  </a:lnTo>
                  <a:lnTo>
                    <a:pt x="1928761" y="580047"/>
                  </a:lnTo>
                  <a:lnTo>
                    <a:pt x="1928761" y="572935"/>
                  </a:lnTo>
                  <a:close/>
                </a:path>
                <a:path w="3135629" h="580389">
                  <a:moveTo>
                    <a:pt x="3127997" y="0"/>
                  </a:moveTo>
                  <a:lnTo>
                    <a:pt x="1099604" y="0"/>
                  </a:lnTo>
                  <a:lnTo>
                    <a:pt x="1099604" y="3568"/>
                  </a:lnTo>
                  <a:lnTo>
                    <a:pt x="3127997" y="3568"/>
                  </a:lnTo>
                  <a:lnTo>
                    <a:pt x="3127997" y="0"/>
                  </a:lnTo>
                  <a:close/>
                </a:path>
                <a:path w="3135629" h="580389">
                  <a:moveTo>
                    <a:pt x="3135122" y="145897"/>
                  </a:moveTo>
                  <a:lnTo>
                    <a:pt x="0" y="145897"/>
                  </a:lnTo>
                  <a:lnTo>
                    <a:pt x="0" y="153022"/>
                  </a:lnTo>
                  <a:lnTo>
                    <a:pt x="3135122" y="153022"/>
                  </a:lnTo>
                  <a:lnTo>
                    <a:pt x="3135122" y="145897"/>
                  </a:lnTo>
                  <a:close/>
                </a:path>
                <a:path w="3135629" h="580389">
                  <a:moveTo>
                    <a:pt x="3135122" y="71170"/>
                  </a:moveTo>
                  <a:lnTo>
                    <a:pt x="0" y="71170"/>
                  </a:lnTo>
                  <a:lnTo>
                    <a:pt x="0" y="78295"/>
                  </a:lnTo>
                  <a:lnTo>
                    <a:pt x="3135122" y="78295"/>
                  </a:lnTo>
                  <a:lnTo>
                    <a:pt x="3135122" y="71170"/>
                  </a:lnTo>
                  <a:close/>
                </a:path>
              </a:pathLst>
            </a:custGeom>
            <a:solidFill>
              <a:srgbClr val="000000"/>
            </a:solidFill>
          </p:spPr>
          <p:txBody>
            <a:bodyPr wrap="square" lIns="0" tIns="0" rIns="0" bIns="0" rtlCol="0"/>
            <a:lstStyle/>
            <a:p>
              <a:endParaRPr/>
            </a:p>
          </p:txBody>
        </p:sp>
        <p:sp>
          <p:nvSpPr>
            <p:cNvPr id="84" name="object 84"/>
            <p:cNvSpPr/>
            <p:nvPr/>
          </p:nvSpPr>
          <p:spPr>
            <a:xfrm>
              <a:off x="256329" y="5888715"/>
              <a:ext cx="1922145" cy="0"/>
            </a:xfrm>
            <a:custGeom>
              <a:avLst/>
              <a:gdLst/>
              <a:ahLst/>
              <a:cxnLst/>
              <a:rect l="l" t="t" r="r" b="b"/>
              <a:pathLst>
                <a:path w="1922145">
                  <a:moveTo>
                    <a:pt x="0" y="0"/>
                  </a:moveTo>
                  <a:lnTo>
                    <a:pt x="1921641" y="0"/>
                  </a:lnTo>
                </a:path>
              </a:pathLst>
            </a:custGeom>
            <a:ln w="3175">
              <a:solidFill>
                <a:srgbClr val="000000"/>
              </a:solidFill>
            </a:ln>
          </p:spPr>
          <p:txBody>
            <a:bodyPr wrap="square" lIns="0" tIns="0" rIns="0" bIns="0" rtlCol="0"/>
            <a:lstStyle/>
            <a:p>
              <a:endParaRPr/>
            </a:p>
          </p:txBody>
        </p:sp>
        <p:sp>
          <p:nvSpPr>
            <p:cNvPr id="85" name="object 85"/>
            <p:cNvSpPr/>
            <p:nvPr/>
          </p:nvSpPr>
          <p:spPr>
            <a:xfrm>
              <a:off x="256324" y="5888723"/>
              <a:ext cx="1929130" cy="932815"/>
            </a:xfrm>
            <a:custGeom>
              <a:avLst/>
              <a:gdLst/>
              <a:ahLst/>
              <a:cxnLst/>
              <a:rect l="l" t="t" r="r" b="b"/>
              <a:pathLst>
                <a:path w="1929130" h="932815">
                  <a:moveTo>
                    <a:pt x="1921637" y="0"/>
                  </a:moveTo>
                  <a:lnTo>
                    <a:pt x="0" y="0"/>
                  </a:lnTo>
                  <a:lnTo>
                    <a:pt x="0" y="3556"/>
                  </a:lnTo>
                  <a:lnTo>
                    <a:pt x="1921637" y="3556"/>
                  </a:lnTo>
                  <a:lnTo>
                    <a:pt x="1921637" y="0"/>
                  </a:lnTo>
                  <a:close/>
                </a:path>
                <a:path w="1929130" h="932815">
                  <a:moveTo>
                    <a:pt x="1928761" y="925220"/>
                  </a:moveTo>
                  <a:lnTo>
                    <a:pt x="0" y="925220"/>
                  </a:lnTo>
                  <a:lnTo>
                    <a:pt x="0" y="932345"/>
                  </a:lnTo>
                  <a:lnTo>
                    <a:pt x="1928761" y="932345"/>
                  </a:lnTo>
                  <a:lnTo>
                    <a:pt x="1928761" y="925220"/>
                  </a:lnTo>
                  <a:close/>
                </a:path>
                <a:path w="1929130" h="932815">
                  <a:moveTo>
                    <a:pt x="1928761" y="71170"/>
                  </a:moveTo>
                  <a:lnTo>
                    <a:pt x="0" y="71170"/>
                  </a:lnTo>
                  <a:lnTo>
                    <a:pt x="0" y="78282"/>
                  </a:lnTo>
                  <a:lnTo>
                    <a:pt x="1928761" y="78282"/>
                  </a:lnTo>
                  <a:lnTo>
                    <a:pt x="1928761" y="71170"/>
                  </a:lnTo>
                  <a:close/>
                </a:path>
              </a:pathLst>
            </a:custGeom>
            <a:solidFill>
              <a:srgbClr val="000000"/>
            </a:solidFill>
          </p:spPr>
          <p:txBody>
            <a:bodyPr wrap="square" lIns="0" tIns="0" rIns="0" bIns="0" rtlCol="0"/>
            <a:lstStyle/>
            <a:p>
              <a:endParaRPr/>
            </a:p>
          </p:txBody>
        </p:sp>
        <p:sp>
          <p:nvSpPr>
            <p:cNvPr id="86" name="object 86"/>
            <p:cNvSpPr/>
            <p:nvPr/>
          </p:nvSpPr>
          <p:spPr>
            <a:xfrm>
              <a:off x="2485786" y="5349713"/>
              <a:ext cx="2569845" cy="530225"/>
            </a:xfrm>
            <a:custGeom>
              <a:avLst/>
              <a:gdLst/>
              <a:ahLst/>
              <a:cxnLst/>
              <a:rect l="l" t="t" r="r" b="b"/>
              <a:pathLst>
                <a:path w="2569845" h="530225">
                  <a:moveTo>
                    <a:pt x="0" y="530228"/>
                  </a:moveTo>
                  <a:lnTo>
                    <a:pt x="2569296" y="530228"/>
                  </a:lnTo>
                </a:path>
                <a:path w="2569845" h="530225">
                  <a:moveTo>
                    <a:pt x="0" y="455498"/>
                  </a:moveTo>
                  <a:lnTo>
                    <a:pt x="2569296" y="455498"/>
                  </a:lnTo>
                </a:path>
                <a:path w="2569845" h="530225">
                  <a:moveTo>
                    <a:pt x="0" y="377209"/>
                  </a:moveTo>
                  <a:lnTo>
                    <a:pt x="2569296" y="377209"/>
                  </a:lnTo>
                </a:path>
                <a:path w="2569845" h="530225">
                  <a:moveTo>
                    <a:pt x="0" y="302479"/>
                  </a:moveTo>
                  <a:lnTo>
                    <a:pt x="2569296" y="302479"/>
                  </a:lnTo>
                </a:path>
                <a:path w="2569845" h="530225">
                  <a:moveTo>
                    <a:pt x="0" y="227749"/>
                  </a:moveTo>
                  <a:lnTo>
                    <a:pt x="2569296" y="227749"/>
                  </a:lnTo>
                </a:path>
                <a:path w="2569845" h="530225">
                  <a:moveTo>
                    <a:pt x="0" y="153019"/>
                  </a:moveTo>
                  <a:lnTo>
                    <a:pt x="2569296" y="153019"/>
                  </a:lnTo>
                </a:path>
                <a:path w="2569845" h="530225">
                  <a:moveTo>
                    <a:pt x="0" y="78288"/>
                  </a:moveTo>
                  <a:lnTo>
                    <a:pt x="2569296" y="78288"/>
                  </a:lnTo>
                </a:path>
                <a:path w="2569845" h="530225">
                  <a:moveTo>
                    <a:pt x="0" y="0"/>
                  </a:moveTo>
                  <a:lnTo>
                    <a:pt x="2569296" y="0"/>
                  </a:lnTo>
                </a:path>
              </a:pathLst>
            </a:custGeom>
            <a:ln w="3558">
              <a:solidFill>
                <a:srgbClr val="D9D9D9"/>
              </a:solidFill>
            </a:ln>
          </p:spPr>
          <p:txBody>
            <a:bodyPr wrap="square" lIns="0" tIns="0" rIns="0" bIns="0" rtlCol="0"/>
            <a:lstStyle/>
            <a:p>
              <a:endParaRPr/>
            </a:p>
          </p:txBody>
        </p:sp>
        <p:pic>
          <p:nvPicPr>
            <p:cNvPr id="87" name="object 87"/>
            <p:cNvPicPr/>
            <p:nvPr/>
          </p:nvPicPr>
          <p:blipFill>
            <a:blip r:embed="rId4" cstate="print"/>
            <a:stretch>
              <a:fillRect/>
            </a:stretch>
          </p:blipFill>
          <p:spPr>
            <a:xfrm>
              <a:off x="2530271" y="5426227"/>
              <a:ext cx="170809" cy="530225"/>
            </a:xfrm>
            <a:prstGeom prst="rect">
              <a:avLst/>
            </a:prstGeom>
          </p:spPr>
        </p:pic>
        <p:pic>
          <p:nvPicPr>
            <p:cNvPr id="88" name="object 88"/>
            <p:cNvPicPr/>
            <p:nvPr/>
          </p:nvPicPr>
          <p:blipFill>
            <a:blip r:embed="rId5" cstate="print"/>
            <a:stretch>
              <a:fillRect/>
            </a:stretch>
          </p:blipFill>
          <p:spPr>
            <a:xfrm>
              <a:off x="2786494" y="5785638"/>
              <a:ext cx="170806" cy="170814"/>
            </a:xfrm>
            <a:prstGeom prst="rect">
              <a:avLst/>
            </a:prstGeom>
          </p:spPr>
        </p:pic>
        <p:pic>
          <p:nvPicPr>
            <p:cNvPr id="89" name="object 89"/>
            <p:cNvPicPr/>
            <p:nvPr/>
          </p:nvPicPr>
          <p:blipFill>
            <a:blip r:embed="rId6" cstate="print"/>
            <a:stretch>
              <a:fillRect/>
            </a:stretch>
          </p:blipFill>
          <p:spPr>
            <a:xfrm>
              <a:off x="3042706" y="5863932"/>
              <a:ext cx="170812" cy="92519"/>
            </a:xfrm>
            <a:prstGeom prst="rect">
              <a:avLst/>
            </a:prstGeom>
          </p:spPr>
        </p:pic>
        <p:pic>
          <p:nvPicPr>
            <p:cNvPr id="90" name="object 90"/>
            <p:cNvPicPr/>
            <p:nvPr/>
          </p:nvPicPr>
          <p:blipFill>
            <a:blip r:embed="rId7" cstate="print"/>
            <a:stretch>
              <a:fillRect/>
            </a:stretch>
          </p:blipFill>
          <p:spPr>
            <a:xfrm>
              <a:off x="3298926" y="5867488"/>
              <a:ext cx="170811" cy="88963"/>
            </a:xfrm>
            <a:prstGeom prst="rect">
              <a:avLst/>
            </a:prstGeom>
          </p:spPr>
        </p:pic>
        <p:pic>
          <p:nvPicPr>
            <p:cNvPr id="91" name="object 91"/>
            <p:cNvPicPr/>
            <p:nvPr/>
          </p:nvPicPr>
          <p:blipFill>
            <a:blip r:embed="rId8" cstate="print"/>
            <a:stretch>
              <a:fillRect/>
            </a:stretch>
          </p:blipFill>
          <p:spPr>
            <a:xfrm>
              <a:off x="4839797" y="5920867"/>
              <a:ext cx="170809" cy="35585"/>
            </a:xfrm>
            <a:prstGeom prst="rect">
              <a:avLst/>
            </a:prstGeom>
          </p:spPr>
        </p:pic>
        <p:sp>
          <p:nvSpPr>
            <p:cNvPr id="92" name="object 92"/>
            <p:cNvSpPr/>
            <p:nvPr/>
          </p:nvSpPr>
          <p:spPr>
            <a:xfrm>
              <a:off x="2485786" y="5349704"/>
              <a:ext cx="0" cy="605155"/>
            </a:xfrm>
            <a:custGeom>
              <a:avLst/>
              <a:gdLst/>
              <a:ahLst/>
              <a:cxnLst/>
              <a:rect l="l" t="t" r="r" b="b"/>
              <a:pathLst>
                <a:path h="605154">
                  <a:moveTo>
                    <a:pt x="0" y="604965"/>
                  </a:moveTo>
                  <a:lnTo>
                    <a:pt x="0" y="0"/>
                  </a:lnTo>
                </a:path>
              </a:pathLst>
            </a:custGeom>
            <a:ln w="3558">
              <a:solidFill>
                <a:srgbClr val="BEBEBE"/>
              </a:solidFill>
            </a:ln>
          </p:spPr>
          <p:txBody>
            <a:bodyPr wrap="square" lIns="0" tIns="0" rIns="0" bIns="0" rtlCol="0"/>
            <a:lstStyle/>
            <a:p>
              <a:endParaRPr/>
            </a:p>
          </p:txBody>
        </p:sp>
        <p:sp>
          <p:nvSpPr>
            <p:cNvPr id="93" name="object 93"/>
            <p:cNvSpPr/>
            <p:nvPr/>
          </p:nvSpPr>
          <p:spPr>
            <a:xfrm>
              <a:off x="2485786" y="5954670"/>
              <a:ext cx="2569845" cy="0"/>
            </a:xfrm>
            <a:custGeom>
              <a:avLst/>
              <a:gdLst/>
              <a:ahLst/>
              <a:cxnLst/>
              <a:rect l="l" t="t" r="r" b="b"/>
              <a:pathLst>
                <a:path w="2569845">
                  <a:moveTo>
                    <a:pt x="0" y="0"/>
                  </a:moveTo>
                  <a:lnTo>
                    <a:pt x="2569291" y="0"/>
                  </a:lnTo>
                </a:path>
              </a:pathLst>
            </a:custGeom>
            <a:ln w="4744">
              <a:solidFill>
                <a:srgbClr val="D9D9D9"/>
              </a:solidFill>
            </a:ln>
          </p:spPr>
          <p:txBody>
            <a:bodyPr wrap="square" lIns="0" tIns="0" rIns="0" bIns="0" rtlCol="0"/>
            <a:lstStyle/>
            <a:p>
              <a:endParaRPr/>
            </a:p>
          </p:txBody>
        </p:sp>
      </p:grpSp>
      <p:graphicFrame>
        <p:nvGraphicFramePr>
          <p:cNvPr id="94" name="object 94"/>
          <p:cNvGraphicFramePr>
            <a:graphicFrameLocks noGrp="1"/>
          </p:cNvGraphicFramePr>
          <p:nvPr/>
        </p:nvGraphicFramePr>
        <p:xfrm>
          <a:off x="248005" y="4598758"/>
          <a:ext cx="2917189" cy="146685"/>
        </p:xfrm>
        <a:graphic>
          <a:graphicData uri="http://schemas.openxmlformats.org/drawingml/2006/table">
            <a:tbl>
              <a:tblPr firstRow="1" bandRow="1">
                <a:tableStyleId>{2D5ABB26-0587-4C30-8999-92F81FD0307C}</a:tableStyleId>
              </a:tblPr>
              <a:tblGrid>
                <a:gridCol w="1106805">
                  <a:extLst>
                    <a:ext uri="{9D8B030D-6E8A-4147-A177-3AD203B41FA5}">
                      <a16:colId xmlns:a16="http://schemas.microsoft.com/office/drawing/2014/main" val="20000"/>
                    </a:ext>
                  </a:extLst>
                </a:gridCol>
                <a:gridCol w="827405">
                  <a:extLst>
                    <a:ext uri="{9D8B030D-6E8A-4147-A177-3AD203B41FA5}">
                      <a16:colId xmlns:a16="http://schemas.microsoft.com/office/drawing/2014/main" val="20001"/>
                    </a:ext>
                  </a:extLst>
                </a:gridCol>
                <a:gridCol w="648335">
                  <a:extLst>
                    <a:ext uri="{9D8B030D-6E8A-4147-A177-3AD203B41FA5}">
                      <a16:colId xmlns:a16="http://schemas.microsoft.com/office/drawing/2014/main" val="20002"/>
                    </a:ext>
                  </a:extLst>
                </a:gridCol>
                <a:gridCol w="334644">
                  <a:extLst>
                    <a:ext uri="{9D8B030D-6E8A-4147-A177-3AD203B41FA5}">
                      <a16:colId xmlns:a16="http://schemas.microsoft.com/office/drawing/2014/main" val="20003"/>
                    </a:ext>
                  </a:extLst>
                </a:gridCol>
              </a:tblGrid>
              <a:tr h="72390">
                <a:tc>
                  <a:txBody>
                    <a:bodyPr/>
                    <a:lstStyle/>
                    <a:p>
                      <a:pPr marL="6350" algn="ctr">
                        <a:lnSpc>
                          <a:spcPts val="235"/>
                        </a:lnSpc>
                      </a:pPr>
                      <a:r>
                        <a:rPr sz="400" b="1" dirty="0">
                          <a:latin typeface="Calibri"/>
                          <a:cs typeface="Calibri"/>
                        </a:rPr>
                        <a:t>FISCAL</a:t>
                      </a:r>
                      <a:r>
                        <a:rPr sz="400" b="1" spc="5" dirty="0">
                          <a:latin typeface="Calibri"/>
                          <a:cs typeface="Calibri"/>
                        </a:rPr>
                        <a:t> </a:t>
                      </a:r>
                      <a:r>
                        <a:rPr sz="400" b="1" spc="-20" dirty="0">
                          <a:latin typeface="Calibri"/>
                          <a:cs typeface="Calibri"/>
                        </a:rPr>
                        <a:t>YEAR</a:t>
                      </a:r>
                      <a:endParaRPr sz="400">
                        <a:latin typeface="Calibri"/>
                        <a:cs typeface="Calibri"/>
                      </a:endParaRPr>
                    </a:p>
                  </a:txBody>
                  <a:tcPr marL="0" marR="0" marT="0" marB="0">
                    <a:solidFill>
                      <a:srgbClr val="BEBEBE"/>
                    </a:solidFill>
                  </a:tcPr>
                </a:tc>
                <a:tc>
                  <a:txBody>
                    <a:bodyPr/>
                    <a:lstStyle/>
                    <a:p>
                      <a:pPr>
                        <a:lnSpc>
                          <a:spcPct val="100000"/>
                        </a:lnSpc>
                      </a:pPr>
                      <a:endParaRPr sz="300">
                        <a:latin typeface="Times New Roman"/>
                        <a:cs typeface="Times New Roman"/>
                      </a:endParaRPr>
                    </a:p>
                  </a:txBody>
                  <a:tcPr marL="0" marR="0" marT="0" marB="0">
                    <a:solidFill>
                      <a:srgbClr val="BEBEBE"/>
                    </a:solidFill>
                  </a:tcPr>
                </a:tc>
                <a:tc>
                  <a:txBody>
                    <a:bodyPr/>
                    <a:lstStyle/>
                    <a:p>
                      <a:pPr marL="5715" algn="ctr">
                        <a:lnSpc>
                          <a:spcPts val="440"/>
                        </a:lnSpc>
                        <a:spcBef>
                          <a:spcPts val="30"/>
                        </a:spcBef>
                      </a:pPr>
                      <a:r>
                        <a:rPr sz="400" b="1" dirty="0">
                          <a:latin typeface="Calibri"/>
                          <a:cs typeface="Calibri"/>
                        </a:rPr>
                        <a:t>Qtr</a:t>
                      </a:r>
                      <a:r>
                        <a:rPr sz="400" b="1" spc="-15" dirty="0">
                          <a:latin typeface="Calibri"/>
                          <a:cs typeface="Calibri"/>
                        </a:rPr>
                        <a:t> </a:t>
                      </a:r>
                      <a:r>
                        <a:rPr sz="400" b="1" spc="-50" dirty="0">
                          <a:latin typeface="Calibri"/>
                          <a:cs typeface="Calibri"/>
                        </a:rPr>
                        <a:t>1</a:t>
                      </a:r>
                      <a:endParaRPr sz="400">
                        <a:latin typeface="Calibri"/>
                        <a:cs typeface="Calibri"/>
                      </a:endParaRPr>
                    </a:p>
                  </a:txBody>
                  <a:tcPr marL="0" marR="0" marT="3810" marB="0">
                    <a:lnR w="6350">
                      <a:solidFill>
                        <a:srgbClr val="000000"/>
                      </a:solidFill>
                      <a:prstDash val="solid"/>
                    </a:lnR>
                    <a:solidFill>
                      <a:srgbClr val="BEBEBE"/>
                    </a:solidFill>
                  </a:tcPr>
                </a:tc>
                <a:tc>
                  <a:txBody>
                    <a:bodyPr/>
                    <a:lstStyle/>
                    <a:p>
                      <a:pPr marR="13335" algn="r">
                        <a:lnSpc>
                          <a:spcPts val="440"/>
                        </a:lnSpc>
                        <a:spcBef>
                          <a:spcPts val="30"/>
                        </a:spcBef>
                      </a:pPr>
                      <a:r>
                        <a:rPr sz="400" b="1" spc="-25" dirty="0">
                          <a:latin typeface="Calibri"/>
                          <a:cs typeface="Calibri"/>
                        </a:rPr>
                        <a:t>Jan</a:t>
                      </a:r>
                      <a:endParaRPr sz="400">
                        <a:latin typeface="Calibri"/>
                        <a:cs typeface="Calibri"/>
                      </a:endParaRPr>
                    </a:p>
                  </a:txBody>
                  <a:tcPr marL="0" marR="0" marT="3810" marB="0">
                    <a:lnL w="6350">
                      <a:solidFill>
                        <a:srgbClr val="000000"/>
                      </a:solidFill>
                      <a:prstDash val="solid"/>
                    </a:lnL>
                    <a:solidFill>
                      <a:srgbClr val="BEBEBE"/>
                    </a:solidFill>
                  </a:tcPr>
                </a:tc>
                <a:extLst>
                  <a:ext uri="{0D108BD9-81ED-4DB2-BD59-A6C34878D82A}">
                    <a16:rowId xmlns:a16="http://schemas.microsoft.com/office/drawing/2014/main" val="10000"/>
                  </a:ext>
                </a:extLst>
              </a:tr>
              <a:tr h="74295">
                <a:tc>
                  <a:txBody>
                    <a:bodyPr/>
                    <a:lstStyle/>
                    <a:p>
                      <a:pPr marL="14604">
                        <a:lnSpc>
                          <a:spcPts val="440"/>
                        </a:lnSpc>
                        <a:spcBef>
                          <a:spcPts val="45"/>
                        </a:spcBef>
                      </a:pPr>
                      <a:r>
                        <a:rPr sz="400" dirty="0">
                          <a:latin typeface="Calibri"/>
                          <a:cs typeface="Calibri"/>
                        </a:rPr>
                        <a:t>CASES</a:t>
                      </a:r>
                      <a:r>
                        <a:rPr sz="400" spc="15" dirty="0">
                          <a:latin typeface="Calibri"/>
                          <a:cs typeface="Calibri"/>
                        </a:rPr>
                        <a:t> </a:t>
                      </a:r>
                      <a:r>
                        <a:rPr sz="400" spc="-10" dirty="0">
                          <a:latin typeface="Calibri"/>
                          <a:cs typeface="Calibri"/>
                        </a:rPr>
                        <a:t>CLOSED</a:t>
                      </a:r>
                      <a:endParaRPr sz="400">
                        <a:latin typeface="Calibri"/>
                        <a:cs typeface="Calibri"/>
                      </a:endParaRPr>
                    </a:p>
                  </a:txBody>
                  <a:tcPr marL="0" marR="0" marT="5715" marB="0">
                    <a:lnB w="9525">
                      <a:solidFill>
                        <a:srgbClr val="000000"/>
                      </a:solidFill>
                      <a:prstDash val="solid"/>
                    </a:lnB>
                  </a:tcPr>
                </a:tc>
                <a:tc>
                  <a:txBody>
                    <a:bodyPr/>
                    <a:lstStyle/>
                    <a:p>
                      <a:pPr algn="ctr">
                        <a:lnSpc>
                          <a:spcPts val="440"/>
                        </a:lnSpc>
                        <a:spcBef>
                          <a:spcPts val="45"/>
                        </a:spcBef>
                      </a:pPr>
                      <a:r>
                        <a:rPr sz="400" spc="-25" dirty="0">
                          <a:latin typeface="Calibri"/>
                          <a:cs typeface="Calibri"/>
                        </a:rPr>
                        <a:t>24</a:t>
                      </a:r>
                      <a:endParaRPr sz="400">
                        <a:latin typeface="Calibri"/>
                        <a:cs typeface="Calibri"/>
                      </a:endParaRPr>
                    </a:p>
                  </a:txBody>
                  <a:tcPr marL="0" marR="0" marT="5715" marB="0">
                    <a:lnB w="9525">
                      <a:solidFill>
                        <a:srgbClr val="000000"/>
                      </a:solidFill>
                      <a:prstDash val="solid"/>
                    </a:lnB>
                  </a:tcPr>
                </a:tc>
                <a:tc>
                  <a:txBody>
                    <a:bodyPr/>
                    <a:lstStyle/>
                    <a:p>
                      <a:pPr algn="ctr">
                        <a:lnSpc>
                          <a:spcPts val="440"/>
                        </a:lnSpc>
                        <a:spcBef>
                          <a:spcPts val="45"/>
                        </a:spcBef>
                      </a:pPr>
                      <a:r>
                        <a:rPr sz="400" spc="-25" dirty="0">
                          <a:latin typeface="Calibri"/>
                          <a:cs typeface="Calibri"/>
                        </a:rPr>
                        <a:t>122</a:t>
                      </a:r>
                      <a:endParaRPr sz="400">
                        <a:latin typeface="Calibri"/>
                        <a:cs typeface="Calibri"/>
                      </a:endParaRPr>
                    </a:p>
                  </a:txBody>
                  <a:tcPr marL="0" marR="0" marT="5715" marB="0">
                    <a:lnR w="6350">
                      <a:solidFill>
                        <a:srgbClr val="000000"/>
                      </a:solidFill>
                      <a:prstDash val="solid"/>
                    </a:lnR>
                    <a:lnB w="9525">
                      <a:solidFill>
                        <a:srgbClr val="000000"/>
                      </a:solidFill>
                      <a:prstDash val="solid"/>
                    </a:lnB>
                  </a:tcPr>
                </a:tc>
                <a:tc>
                  <a:txBody>
                    <a:bodyPr/>
                    <a:lstStyle/>
                    <a:p>
                      <a:pPr marR="9525" algn="r">
                        <a:lnSpc>
                          <a:spcPts val="440"/>
                        </a:lnSpc>
                        <a:spcBef>
                          <a:spcPts val="45"/>
                        </a:spcBef>
                      </a:pPr>
                      <a:r>
                        <a:rPr sz="400" spc="-25" dirty="0">
                          <a:latin typeface="Calibri"/>
                          <a:cs typeface="Calibri"/>
                        </a:rPr>
                        <a:t>691</a:t>
                      </a:r>
                      <a:endParaRPr sz="400">
                        <a:latin typeface="Calibri"/>
                        <a:cs typeface="Calibri"/>
                      </a:endParaRPr>
                    </a:p>
                  </a:txBody>
                  <a:tcPr marL="0" marR="0" marT="5715" marB="0">
                    <a:lnL w="6350">
                      <a:solidFill>
                        <a:srgbClr val="000000"/>
                      </a:solidFill>
                      <a:prstDash val="solid"/>
                    </a:lnL>
                    <a:lnB w="9525">
                      <a:solidFill>
                        <a:srgbClr val="000000"/>
                      </a:solidFill>
                      <a:prstDash val="solid"/>
                    </a:lnB>
                  </a:tcPr>
                </a:tc>
                <a:extLst>
                  <a:ext uri="{0D108BD9-81ED-4DB2-BD59-A6C34878D82A}">
                    <a16:rowId xmlns:a16="http://schemas.microsoft.com/office/drawing/2014/main" val="10001"/>
                  </a:ext>
                </a:extLst>
              </a:tr>
            </a:tbl>
          </a:graphicData>
        </a:graphic>
      </p:graphicFrame>
      <p:sp>
        <p:nvSpPr>
          <p:cNvPr id="95" name="object 95"/>
          <p:cNvSpPr txBox="1"/>
          <p:nvPr/>
        </p:nvSpPr>
        <p:spPr>
          <a:xfrm>
            <a:off x="2691940" y="4516762"/>
            <a:ext cx="189230" cy="89535"/>
          </a:xfrm>
          <a:prstGeom prst="rect">
            <a:avLst/>
          </a:prstGeom>
        </p:spPr>
        <p:txBody>
          <a:bodyPr vert="horz" wrap="square" lIns="0" tIns="15240" rIns="0" bIns="0" rtlCol="0">
            <a:spAutoFit/>
          </a:bodyPr>
          <a:lstStyle/>
          <a:p>
            <a:pPr marL="12700">
              <a:lnSpc>
                <a:spcPct val="100000"/>
              </a:lnSpc>
              <a:spcBef>
                <a:spcPts val="120"/>
              </a:spcBef>
            </a:pPr>
            <a:r>
              <a:rPr sz="400" b="1" dirty="0">
                <a:latin typeface="Calibri"/>
                <a:cs typeface="Calibri"/>
              </a:rPr>
              <a:t>FY </a:t>
            </a:r>
            <a:r>
              <a:rPr sz="400" b="1" spc="-20" dirty="0">
                <a:latin typeface="Calibri"/>
                <a:cs typeface="Calibri"/>
              </a:rPr>
              <a:t>2023</a:t>
            </a:r>
            <a:endParaRPr sz="400">
              <a:latin typeface="Calibri"/>
              <a:cs typeface="Calibri"/>
            </a:endParaRPr>
          </a:p>
        </p:txBody>
      </p:sp>
      <p:pic>
        <p:nvPicPr>
          <p:cNvPr id="96" name="object 96"/>
          <p:cNvPicPr/>
          <p:nvPr/>
        </p:nvPicPr>
        <p:blipFill>
          <a:blip r:embed="rId9" cstate="print"/>
          <a:stretch>
            <a:fillRect/>
          </a:stretch>
        </p:blipFill>
        <p:spPr>
          <a:xfrm>
            <a:off x="3555149" y="5899518"/>
            <a:ext cx="170808" cy="56934"/>
          </a:xfrm>
          <a:prstGeom prst="rect">
            <a:avLst/>
          </a:prstGeom>
        </p:spPr>
      </p:pic>
      <p:pic>
        <p:nvPicPr>
          <p:cNvPr id="97" name="object 97"/>
          <p:cNvPicPr/>
          <p:nvPr/>
        </p:nvPicPr>
        <p:blipFill>
          <a:blip r:embed="rId10" cstate="print"/>
          <a:stretch>
            <a:fillRect/>
          </a:stretch>
        </p:blipFill>
        <p:spPr>
          <a:xfrm>
            <a:off x="3811363" y="5903074"/>
            <a:ext cx="174366" cy="53378"/>
          </a:xfrm>
          <a:prstGeom prst="rect">
            <a:avLst/>
          </a:prstGeom>
        </p:spPr>
      </p:pic>
      <p:pic>
        <p:nvPicPr>
          <p:cNvPr id="98" name="object 98"/>
          <p:cNvPicPr/>
          <p:nvPr/>
        </p:nvPicPr>
        <p:blipFill>
          <a:blip r:embed="rId11" cstate="print"/>
          <a:stretch>
            <a:fillRect/>
          </a:stretch>
        </p:blipFill>
        <p:spPr>
          <a:xfrm>
            <a:off x="4071140" y="5910188"/>
            <a:ext cx="170811" cy="46263"/>
          </a:xfrm>
          <a:prstGeom prst="rect">
            <a:avLst/>
          </a:prstGeom>
        </p:spPr>
      </p:pic>
      <p:pic>
        <p:nvPicPr>
          <p:cNvPr id="99" name="object 99"/>
          <p:cNvPicPr/>
          <p:nvPr/>
        </p:nvPicPr>
        <p:blipFill>
          <a:blip r:embed="rId12" cstate="print"/>
          <a:stretch>
            <a:fillRect/>
          </a:stretch>
        </p:blipFill>
        <p:spPr>
          <a:xfrm>
            <a:off x="4327359" y="5917310"/>
            <a:ext cx="170812" cy="39141"/>
          </a:xfrm>
          <a:prstGeom prst="rect">
            <a:avLst/>
          </a:prstGeom>
        </p:spPr>
      </p:pic>
      <p:pic>
        <p:nvPicPr>
          <p:cNvPr id="100" name="object 100"/>
          <p:cNvPicPr/>
          <p:nvPr/>
        </p:nvPicPr>
        <p:blipFill>
          <a:blip r:embed="rId8" cstate="print"/>
          <a:stretch>
            <a:fillRect/>
          </a:stretch>
        </p:blipFill>
        <p:spPr>
          <a:xfrm>
            <a:off x="4583582" y="5920866"/>
            <a:ext cx="170808" cy="35585"/>
          </a:xfrm>
          <a:prstGeom prst="rect">
            <a:avLst/>
          </a:prstGeom>
        </p:spPr>
      </p:pic>
      <p:sp>
        <p:nvSpPr>
          <p:cNvPr id="101" name="object 101"/>
          <p:cNvSpPr txBox="1"/>
          <p:nvPr/>
        </p:nvSpPr>
        <p:spPr>
          <a:xfrm>
            <a:off x="2567294" y="5350375"/>
            <a:ext cx="89535" cy="76835"/>
          </a:xfrm>
          <a:prstGeom prst="rect">
            <a:avLst/>
          </a:prstGeom>
        </p:spPr>
        <p:txBody>
          <a:bodyPr vert="horz" wrap="square" lIns="0" tIns="17145" rIns="0" bIns="0" rtlCol="0">
            <a:spAutoFit/>
          </a:bodyPr>
          <a:lstStyle/>
          <a:p>
            <a:pPr marL="12700">
              <a:lnSpc>
                <a:spcPct val="100000"/>
              </a:lnSpc>
              <a:spcBef>
                <a:spcPts val="135"/>
              </a:spcBef>
            </a:pPr>
            <a:r>
              <a:rPr sz="300" b="1" spc="-25" dirty="0">
                <a:latin typeface="Calibri"/>
                <a:cs typeface="Calibri"/>
              </a:rPr>
              <a:t>341</a:t>
            </a:r>
            <a:endParaRPr sz="300">
              <a:latin typeface="Calibri"/>
              <a:cs typeface="Calibri"/>
            </a:endParaRPr>
          </a:p>
        </p:txBody>
      </p:sp>
      <p:sp>
        <p:nvSpPr>
          <p:cNvPr id="102" name="object 102"/>
          <p:cNvSpPr txBox="1"/>
          <p:nvPr/>
        </p:nvSpPr>
        <p:spPr>
          <a:xfrm>
            <a:off x="2824159" y="5709451"/>
            <a:ext cx="89535" cy="76835"/>
          </a:xfrm>
          <a:prstGeom prst="rect">
            <a:avLst/>
          </a:prstGeom>
        </p:spPr>
        <p:txBody>
          <a:bodyPr vert="horz" wrap="square" lIns="0" tIns="17145" rIns="0" bIns="0" rtlCol="0">
            <a:spAutoFit/>
          </a:bodyPr>
          <a:lstStyle/>
          <a:p>
            <a:pPr marL="12700">
              <a:lnSpc>
                <a:spcPct val="100000"/>
              </a:lnSpc>
              <a:spcBef>
                <a:spcPts val="135"/>
              </a:spcBef>
            </a:pPr>
            <a:r>
              <a:rPr sz="300" b="1" spc="-25" dirty="0">
                <a:latin typeface="Calibri"/>
                <a:cs typeface="Calibri"/>
              </a:rPr>
              <a:t>103</a:t>
            </a:r>
            <a:endParaRPr sz="300">
              <a:latin typeface="Calibri"/>
              <a:cs typeface="Calibri"/>
            </a:endParaRPr>
          </a:p>
        </p:txBody>
      </p:sp>
      <p:graphicFrame>
        <p:nvGraphicFramePr>
          <p:cNvPr id="103" name="object 103"/>
          <p:cNvGraphicFramePr>
            <a:graphicFrameLocks noGrp="1"/>
          </p:cNvGraphicFramePr>
          <p:nvPr/>
        </p:nvGraphicFramePr>
        <p:xfrm>
          <a:off x="248005" y="5805212"/>
          <a:ext cx="4711061" cy="153670"/>
        </p:xfrm>
        <a:graphic>
          <a:graphicData uri="http://schemas.openxmlformats.org/drawingml/2006/table">
            <a:tbl>
              <a:tblPr firstRow="1" bandRow="1">
                <a:tableStyleId>{2D5ABB26-0587-4C30-8999-92F81FD0307C}</a:tableStyleId>
              </a:tblPr>
              <a:tblGrid>
                <a:gridCol w="1094740">
                  <a:extLst>
                    <a:ext uri="{9D8B030D-6E8A-4147-A177-3AD203B41FA5}">
                      <a16:colId xmlns:a16="http://schemas.microsoft.com/office/drawing/2014/main" val="20000"/>
                    </a:ext>
                  </a:extLst>
                </a:gridCol>
                <a:gridCol w="755015">
                  <a:extLst>
                    <a:ext uri="{9D8B030D-6E8A-4147-A177-3AD203B41FA5}">
                      <a16:colId xmlns:a16="http://schemas.microsoft.com/office/drawing/2014/main" val="20001"/>
                    </a:ext>
                  </a:extLst>
                </a:gridCol>
                <a:gridCol w="387350">
                  <a:extLst>
                    <a:ext uri="{9D8B030D-6E8A-4147-A177-3AD203B41FA5}">
                      <a16:colId xmlns:a16="http://schemas.microsoft.com/office/drawing/2014/main" val="20002"/>
                    </a:ext>
                  </a:extLst>
                </a:gridCol>
                <a:gridCol w="1282065">
                  <a:extLst>
                    <a:ext uri="{9D8B030D-6E8A-4147-A177-3AD203B41FA5}">
                      <a16:colId xmlns:a16="http://schemas.microsoft.com/office/drawing/2014/main" val="20003"/>
                    </a:ext>
                  </a:extLst>
                </a:gridCol>
                <a:gridCol w="256539">
                  <a:extLst>
                    <a:ext uri="{9D8B030D-6E8A-4147-A177-3AD203B41FA5}">
                      <a16:colId xmlns:a16="http://schemas.microsoft.com/office/drawing/2014/main" val="20004"/>
                    </a:ext>
                  </a:extLst>
                </a:gridCol>
                <a:gridCol w="256539">
                  <a:extLst>
                    <a:ext uri="{9D8B030D-6E8A-4147-A177-3AD203B41FA5}">
                      <a16:colId xmlns:a16="http://schemas.microsoft.com/office/drawing/2014/main" val="20005"/>
                    </a:ext>
                  </a:extLst>
                </a:gridCol>
                <a:gridCol w="256539">
                  <a:extLst>
                    <a:ext uri="{9D8B030D-6E8A-4147-A177-3AD203B41FA5}">
                      <a16:colId xmlns:a16="http://schemas.microsoft.com/office/drawing/2014/main" val="20006"/>
                    </a:ext>
                  </a:extLst>
                </a:gridCol>
                <a:gridCol w="256539">
                  <a:extLst>
                    <a:ext uri="{9D8B030D-6E8A-4147-A177-3AD203B41FA5}">
                      <a16:colId xmlns:a16="http://schemas.microsoft.com/office/drawing/2014/main" val="20007"/>
                    </a:ext>
                  </a:extLst>
                </a:gridCol>
                <a:gridCol w="165735">
                  <a:extLst>
                    <a:ext uri="{9D8B030D-6E8A-4147-A177-3AD203B41FA5}">
                      <a16:colId xmlns:a16="http://schemas.microsoft.com/office/drawing/2014/main" val="20008"/>
                    </a:ext>
                  </a:extLst>
                </a:gridCol>
              </a:tblGrid>
              <a:tr h="102870">
                <a:tc>
                  <a:txBody>
                    <a:bodyPr/>
                    <a:lstStyle/>
                    <a:p>
                      <a:pPr marL="14604">
                        <a:lnSpc>
                          <a:spcPct val="100000"/>
                        </a:lnSpc>
                        <a:spcBef>
                          <a:spcPts val="140"/>
                        </a:spcBef>
                      </a:pPr>
                      <a:r>
                        <a:rPr sz="400" dirty="0">
                          <a:latin typeface="Calibri"/>
                          <a:cs typeface="Calibri"/>
                        </a:rPr>
                        <a:t>SUPPLY</a:t>
                      </a:r>
                      <a:r>
                        <a:rPr sz="400" spc="25" dirty="0">
                          <a:latin typeface="Calibri"/>
                          <a:cs typeface="Calibri"/>
                        </a:rPr>
                        <a:t> </a:t>
                      </a:r>
                      <a:r>
                        <a:rPr sz="400" dirty="0">
                          <a:latin typeface="Calibri"/>
                          <a:cs typeface="Calibri"/>
                        </a:rPr>
                        <a:t>DISCREPANCY</a:t>
                      </a:r>
                      <a:r>
                        <a:rPr sz="400" spc="30" dirty="0">
                          <a:latin typeface="Calibri"/>
                          <a:cs typeface="Calibri"/>
                        </a:rPr>
                        <a:t> </a:t>
                      </a:r>
                      <a:r>
                        <a:rPr sz="400" spc="-10" dirty="0">
                          <a:latin typeface="Calibri"/>
                          <a:cs typeface="Calibri"/>
                        </a:rPr>
                        <a:t>REPORTS</a:t>
                      </a:r>
                      <a:endParaRPr sz="400">
                        <a:latin typeface="Calibri"/>
                        <a:cs typeface="Calibri"/>
                      </a:endParaRPr>
                    </a:p>
                  </a:txBody>
                  <a:tcPr marL="0" marR="0" marT="17780" marB="0"/>
                </a:tc>
                <a:tc>
                  <a:txBody>
                    <a:bodyPr/>
                    <a:lstStyle/>
                    <a:p>
                      <a:pPr marR="296545" algn="r">
                        <a:lnSpc>
                          <a:spcPct val="100000"/>
                        </a:lnSpc>
                        <a:spcBef>
                          <a:spcPts val="140"/>
                        </a:spcBef>
                      </a:pPr>
                      <a:r>
                        <a:rPr sz="400" spc="-25" dirty="0">
                          <a:latin typeface="Calibri"/>
                          <a:cs typeface="Calibri"/>
                        </a:rPr>
                        <a:t>13</a:t>
                      </a:r>
                      <a:endParaRPr sz="400">
                        <a:latin typeface="Calibri"/>
                        <a:cs typeface="Calibri"/>
                      </a:endParaRPr>
                    </a:p>
                  </a:txBody>
                  <a:tcPr marL="0" marR="0" marT="17780" marB="0"/>
                </a:tc>
                <a:tc>
                  <a:txBody>
                    <a:bodyPr/>
                    <a:lstStyle/>
                    <a:p>
                      <a:pPr>
                        <a:lnSpc>
                          <a:spcPct val="100000"/>
                        </a:lnSpc>
                        <a:spcBef>
                          <a:spcPts val="20"/>
                        </a:spcBef>
                      </a:pPr>
                      <a:endParaRPr sz="300">
                        <a:latin typeface="Times New Roman"/>
                        <a:cs typeface="Times New Roman"/>
                      </a:endParaRPr>
                    </a:p>
                    <a:p>
                      <a:pPr marR="32384" algn="r">
                        <a:lnSpc>
                          <a:spcPts val="345"/>
                        </a:lnSpc>
                      </a:pPr>
                      <a:r>
                        <a:rPr sz="300" b="1" spc="-25" dirty="0">
                          <a:latin typeface="Calibri"/>
                          <a:cs typeface="Calibri"/>
                        </a:rPr>
                        <a:t>50</a:t>
                      </a:r>
                      <a:endParaRPr sz="300">
                        <a:latin typeface="Calibri"/>
                        <a:cs typeface="Calibri"/>
                      </a:endParaRPr>
                    </a:p>
                  </a:txBody>
                  <a:tcPr marL="0" marR="0" marT="2540" marB="0"/>
                </a:tc>
                <a:tc>
                  <a:txBody>
                    <a:bodyPr/>
                    <a:lstStyle/>
                    <a:p>
                      <a:pPr marL="618490">
                        <a:lnSpc>
                          <a:spcPts val="305"/>
                        </a:lnSpc>
                        <a:spcBef>
                          <a:spcPts val="20"/>
                        </a:spcBef>
                        <a:tabLst>
                          <a:tab pos="875030" algn="l"/>
                        </a:tabLst>
                      </a:pPr>
                      <a:r>
                        <a:rPr sz="300" b="1" spc="-25" dirty="0">
                          <a:latin typeface="Calibri"/>
                          <a:cs typeface="Calibri"/>
                        </a:rPr>
                        <a:t>50</a:t>
                      </a:r>
                      <a:r>
                        <a:rPr sz="300" b="1" dirty="0">
                          <a:latin typeface="Calibri"/>
                          <a:cs typeface="Calibri"/>
                        </a:rPr>
                        <a:t>	</a:t>
                      </a:r>
                      <a:r>
                        <a:rPr sz="300" b="1" spc="-25" dirty="0">
                          <a:latin typeface="Calibri"/>
                          <a:cs typeface="Calibri"/>
                        </a:rPr>
                        <a:t>49</a:t>
                      </a:r>
                      <a:endParaRPr sz="300">
                        <a:latin typeface="Calibri"/>
                        <a:cs typeface="Calibri"/>
                      </a:endParaRPr>
                    </a:p>
                    <a:p>
                      <a:pPr marL="1132205">
                        <a:lnSpc>
                          <a:spcPts val="305"/>
                        </a:lnSpc>
                      </a:pPr>
                      <a:r>
                        <a:rPr sz="300" b="1" spc="-25" dirty="0">
                          <a:latin typeface="Calibri"/>
                          <a:cs typeface="Calibri"/>
                        </a:rPr>
                        <a:t>28</a:t>
                      </a:r>
                      <a:endParaRPr sz="300">
                        <a:latin typeface="Calibri"/>
                        <a:cs typeface="Calibri"/>
                      </a:endParaRPr>
                    </a:p>
                  </a:txBody>
                  <a:tcPr marL="0" marR="0" marT="2540" marB="0"/>
                </a:tc>
                <a:tc>
                  <a:txBody>
                    <a:bodyPr/>
                    <a:lstStyle/>
                    <a:p>
                      <a:pPr algn="ctr">
                        <a:lnSpc>
                          <a:spcPct val="100000"/>
                        </a:lnSpc>
                        <a:spcBef>
                          <a:spcPts val="320"/>
                        </a:spcBef>
                      </a:pPr>
                      <a:r>
                        <a:rPr sz="300" b="1" spc="-25" dirty="0">
                          <a:latin typeface="Calibri"/>
                          <a:cs typeface="Calibri"/>
                        </a:rPr>
                        <a:t>24</a:t>
                      </a:r>
                      <a:endParaRPr sz="300">
                        <a:latin typeface="Calibri"/>
                        <a:cs typeface="Calibri"/>
                      </a:endParaRPr>
                    </a:p>
                  </a:txBody>
                  <a:tcPr marL="0" marR="0" marT="40640" marB="0"/>
                </a:tc>
                <a:tc>
                  <a:txBody>
                    <a:bodyPr/>
                    <a:lstStyle/>
                    <a:p>
                      <a:pPr>
                        <a:lnSpc>
                          <a:spcPct val="100000"/>
                        </a:lnSpc>
                        <a:spcBef>
                          <a:spcPts val="35"/>
                        </a:spcBef>
                      </a:pPr>
                      <a:endParaRPr sz="300">
                        <a:latin typeface="Times New Roman"/>
                        <a:cs typeface="Times New Roman"/>
                      </a:endParaRPr>
                    </a:p>
                    <a:p>
                      <a:pPr algn="ctr">
                        <a:lnSpc>
                          <a:spcPts val="330"/>
                        </a:lnSpc>
                      </a:pPr>
                      <a:r>
                        <a:rPr sz="300" b="1" spc="-25" dirty="0">
                          <a:latin typeface="Calibri"/>
                          <a:cs typeface="Calibri"/>
                        </a:rPr>
                        <a:t>19</a:t>
                      </a:r>
                      <a:endParaRPr sz="300">
                        <a:latin typeface="Calibri"/>
                        <a:cs typeface="Calibri"/>
                      </a:endParaRPr>
                    </a:p>
                  </a:txBody>
                  <a:tcPr marL="0" marR="0" marT="4445" marB="0"/>
                </a:tc>
                <a:tc>
                  <a:txBody>
                    <a:bodyPr/>
                    <a:lstStyle/>
                    <a:p>
                      <a:pPr>
                        <a:lnSpc>
                          <a:spcPct val="100000"/>
                        </a:lnSpc>
                        <a:spcBef>
                          <a:spcPts val="80"/>
                        </a:spcBef>
                      </a:pPr>
                      <a:endParaRPr sz="300">
                        <a:latin typeface="Times New Roman"/>
                        <a:cs typeface="Times New Roman"/>
                      </a:endParaRPr>
                    </a:p>
                    <a:p>
                      <a:pPr algn="ctr">
                        <a:lnSpc>
                          <a:spcPts val="285"/>
                        </a:lnSpc>
                      </a:pPr>
                      <a:r>
                        <a:rPr sz="300" b="1" spc="-25" dirty="0">
                          <a:latin typeface="Calibri"/>
                          <a:cs typeface="Calibri"/>
                        </a:rPr>
                        <a:t>15</a:t>
                      </a:r>
                      <a:endParaRPr sz="300">
                        <a:latin typeface="Calibri"/>
                        <a:cs typeface="Calibri"/>
                      </a:endParaRPr>
                    </a:p>
                  </a:txBody>
                  <a:tcPr marL="0" marR="0" marT="10160" marB="0"/>
                </a:tc>
                <a:tc>
                  <a:txBody>
                    <a:bodyPr/>
                    <a:lstStyle/>
                    <a:p>
                      <a:pPr>
                        <a:lnSpc>
                          <a:spcPct val="100000"/>
                        </a:lnSpc>
                        <a:spcBef>
                          <a:spcPts val="105"/>
                        </a:spcBef>
                      </a:pPr>
                      <a:endParaRPr sz="300">
                        <a:latin typeface="Times New Roman"/>
                        <a:cs typeface="Times New Roman"/>
                      </a:endParaRPr>
                    </a:p>
                    <a:p>
                      <a:pPr algn="ctr">
                        <a:lnSpc>
                          <a:spcPts val="260"/>
                        </a:lnSpc>
                      </a:pPr>
                      <a:r>
                        <a:rPr sz="300" b="1" spc="-25" dirty="0">
                          <a:latin typeface="Calibri"/>
                          <a:cs typeface="Calibri"/>
                        </a:rPr>
                        <a:t>13</a:t>
                      </a:r>
                      <a:endParaRPr sz="300">
                        <a:latin typeface="Calibri"/>
                        <a:cs typeface="Calibri"/>
                      </a:endParaRPr>
                    </a:p>
                  </a:txBody>
                  <a:tcPr marL="0" marR="0" marT="13335" marB="0"/>
                </a:tc>
                <a:tc>
                  <a:txBody>
                    <a:bodyPr/>
                    <a:lstStyle/>
                    <a:p>
                      <a:pPr>
                        <a:lnSpc>
                          <a:spcPct val="100000"/>
                        </a:lnSpc>
                        <a:spcBef>
                          <a:spcPts val="105"/>
                        </a:spcBef>
                      </a:pPr>
                      <a:endParaRPr sz="300">
                        <a:latin typeface="Times New Roman"/>
                        <a:cs typeface="Times New Roman"/>
                      </a:endParaRPr>
                    </a:p>
                    <a:p>
                      <a:pPr marL="106680">
                        <a:lnSpc>
                          <a:spcPts val="260"/>
                        </a:lnSpc>
                      </a:pPr>
                      <a:r>
                        <a:rPr sz="300" b="1" spc="-25" dirty="0">
                          <a:latin typeface="Calibri"/>
                          <a:cs typeface="Calibri"/>
                        </a:rPr>
                        <a:t>13</a:t>
                      </a:r>
                      <a:endParaRPr sz="300">
                        <a:latin typeface="Calibri"/>
                        <a:cs typeface="Calibri"/>
                      </a:endParaRPr>
                    </a:p>
                  </a:txBody>
                  <a:tcPr marL="0" marR="0" marT="13335" marB="0"/>
                </a:tc>
                <a:extLst>
                  <a:ext uri="{0D108BD9-81ED-4DB2-BD59-A6C34878D82A}">
                    <a16:rowId xmlns:a16="http://schemas.microsoft.com/office/drawing/2014/main" val="10000"/>
                  </a:ext>
                </a:extLst>
              </a:tr>
              <a:tr h="50800">
                <a:tc>
                  <a:txBody>
                    <a:bodyPr/>
                    <a:lstStyle/>
                    <a:p>
                      <a:pPr marL="14604">
                        <a:lnSpc>
                          <a:spcPts val="305"/>
                        </a:lnSpc>
                      </a:pPr>
                      <a:r>
                        <a:rPr sz="400" spc="-10" dirty="0">
                          <a:latin typeface="Calibri"/>
                          <a:cs typeface="Calibri"/>
                        </a:rPr>
                        <a:t>SURFACE</a:t>
                      </a:r>
                      <a:endParaRPr sz="400">
                        <a:latin typeface="Calibri"/>
                        <a:cs typeface="Calibri"/>
                      </a:endParaRPr>
                    </a:p>
                  </a:txBody>
                  <a:tcPr marL="0" marR="0" marT="0" marB="0"/>
                </a:tc>
                <a:tc>
                  <a:txBody>
                    <a:bodyPr/>
                    <a:lstStyle/>
                    <a:p>
                      <a:pPr marR="296545" algn="r">
                        <a:lnSpc>
                          <a:spcPts val="305"/>
                        </a:lnSpc>
                      </a:pPr>
                      <a:r>
                        <a:rPr sz="400" spc="-25" dirty="0">
                          <a:latin typeface="Calibri"/>
                          <a:cs typeface="Calibri"/>
                        </a:rPr>
                        <a:t>13</a:t>
                      </a:r>
                      <a:endParaRPr sz="400">
                        <a:latin typeface="Calibri"/>
                        <a:cs typeface="Calibri"/>
                      </a:endParaRPr>
                    </a:p>
                  </a:txBody>
                  <a:tcPr marL="0" marR="0" marT="0" marB="0"/>
                </a:tc>
                <a:tc>
                  <a:txBody>
                    <a:bodyPr/>
                    <a:lstStyle/>
                    <a:p>
                      <a:pPr marR="31750" algn="r">
                        <a:lnSpc>
                          <a:spcPts val="155"/>
                        </a:lnSpc>
                        <a:spcBef>
                          <a:spcPts val="145"/>
                        </a:spcBef>
                      </a:pPr>
                      <a:r>
                        <a:rPr sz="300" b="1" spc="-50" dirty="0">
                          <a:latin typeface="Calibri"/>
                          <a:cs typeface="Calibri"/>
                        </a:rPr>
                        <a:t>0</a:t>
                      </a:r>
                      <a:endParaRPr sz="300">
                        <a:latin typeface="Calibri"/>
                        <a:cs typeface="Calibri"/>
                      </a:endParaRPr>
                    </a:p>
                  </a:txBody>
                  <a:tcPr marL="0" marR="0" marT="18415" marB="0"/>
                </a:tc>
                <a:tc>
                  <a:txBody>
                    <a:bodyPr/>
                    <a:lstStyle/>
                    <a:p>
                      <a:pPr>
                        <a:lnSpc>
                          <a:spcPct val="100000"/>
                        </a:lnSpc>
                      </a:pPr>
                      <a:endParaRPr sz="100">
                        <a:latin typeface="Times New Roman"/>
                        <a:cs typeface="Times New Roman"/>
                      </a:endParaRPr>
                    </a:p>
                  </a:txBody>
                  <a:tcPr marL="0" marR="0" marT="0" marB="0"/>
                </a:tc>
                <a:tc>
                  <a:txBody>
                    <a:bodyPr/>
                    <a:lstStyle/>
                    <a:p>
                      <a:pPr>
                        <a:lnSpc>
                          <a:spcPct val="100000"/>
                        </a:lnSpc>
                      </a:pPr>
                      <a:endParaRPr sz="100">
                        <a:latin typeface="Times New Roman"/>
                        <a:cs typeface="Times New Roman"/>
                      </a:endParaRPr>
                    </a:p>
                  </a:txBody>
                  <a:tcPr marL="0" marR="0" marT="0" marB="0"/>
                </a:tc>
                <a:tc>
                  <a:txBody>
                    <a:bodyPr/>
                    <a:lstStyle/>
                    <a:p>
                      <a:pPr>
                        <a:lnSpc>
                          <a:spcPct val="100000"/>
                        </a:lnSpc>
                      </a:pPr>
                      <a:endParaRPr sz="100">
                        <a:latin typeface="Times New Roman"/>
                        <a:cs typeface="Times New Roman"/>
                      </a:endParaRPr>
                    </a:p>
                  </a:txBody>
                  <a:tcPr marL="0" marR="0" marT="0" marB="0"/>
                </a:tc>
                <a:tc>
                  <a:txBody>
                    <a:bodyPr/>
                    <a:lstStyle/>
                    <a:p>
                      <a:pPr>
                        <a:lnSpc>
                          <a:spcPct val="100000"/>
                        </a:lnSpc>
                      </a:pPr>
                      <a:endParaRPr sz="100">
                        <a:latin typeface="Times New Roman"/>
                        <a:cs typeface="Times New Roman"/>
                      </a:endParaRPr>
                    </a:p>
                  </a:txBody>
                  <a:tcPr marL="0" marR="0" marT="0" marB="0"/>
                </a:tc>
                <a:tc>
                  <a:txBody>
                    <a:bodyPr/>
                    <a:lstStyle/>
                    <a:p>
                      <a:pPr>
                        <a:lnSpc>
                          <a:spcPct val="100000"/>
                        </a:lnSpc>
                      </a:pPr>
                      <a:endParaRPr sz="100">
                        <a:latin typeface="Times New Roman"/>
                        <a:cs typeface="Times New Roman"/>
                      </a:endParaRPr>
                    </a:p>
                  </a:txBody>
                  <a:tcPr marL="0" marR="0" marT="0" marB="0"/>
                </a:tc>
                <a:tc>
                  <a:txBody>
                    <a:bodyPr/>
                    <a:lstStyle/>
                    <a:p>
                      <a:pPr>
                        <a:lnSpc>
                          <a:spcPct val="100000"/>
                        </a:lnSpc>
                      </a:pPr>
                      <a:endParaRPr sz="100">
                        <a:latin typeface="Times New Roman"/>
                        <a:cs typeface="Times New Roman"/>
                      </a:endParaRPr>
                    </a:p>
                  </a:txBody>
                  <a:tcPr marL="0" marR="0" marT="0" marB="0"/>
                </a:tc>
                <a:extLst>
                  <a:ext uri="{0D108BD9-81ED-4DB2-BD59-A6C34878D82A}">
                    <a16:rowId xmlns:a16="http://schemas.microsoft.com/office/drawing/2014/main" val="10001"/>
                  </a:ext>
                </a:extLst>
              </a:tr>
            </a:tbl>
          </a:graphicData>
        </a:graphic>
      </p:graphicFrame>
      <p:graphicFrame>
        <p:nvGraphicFramePr>
          <p:cNvPr id="104" name="object 104"/>
          <p:cNvGraphicFramePr>
            <a:graphicFrameLocks noGrp="1"/>
          </p:cNvGraphicFramePr>
          <p:nvPr/>
        </p:nvGraphicFramePr>
        <p:xfrm>
          <a:off x="248005" y="5173464"/>
          <a:ext cx="2237103" cy="643890"/>
        </p:xfrm>
        <a:graphic>
          <a:graphicData uri="http://schemas.openxmlformats.org/drawingml/2006/table">
            <a:tbl>
              <a:tblPr firstRow="1" bandRow="1">
                <a:tableStyleId>{2D5ABB26-0587-4C30-8999-92F81FD0307C}</a:tableStyleId>
              </a:tblPr>
              <a:tblGrid>
                <a:gridCol w="1106170">
                  <a:extLst>
                    <a:ext uri="{9D8B030D-6E8A-4147-A177-3AD203B41FA5}">
                      <a16:colId xmlns:a16="http://schemas.microsoft.com/office/drawing/2014/main" val="20000"/>
                    </a:ext>
                  </a:extLst>
                </a:gridCol>
                <a:gridCol w="823594">
                  <a:extLst>
                    <a:ext uri="{9D8B030D-6E8A-4147-A177-3AD203B41FA5}">
                      <a16:colId xmlns:a16="http://schemas.microsoft.com/office/drawing/2014/main" val="20001"/>
                    </a:ext>
                  </a:extLst>
                </a:gridCol>
                <a:gridCol w="307339">
                  <a:extLst>
                    <a:ext uri="{9D8B030D-6E8A-4147-A177-3AD203B41FA5}">
                      <a16:colId xmlns:a16="http://schemas.microsoft.com/office/drawing/2014/main" val="20002"/>
                    </a:ext>
                  </a:extLst>
                </a:gridCol>
              </a:tblGrid>
              <a:tr h="74295">
                <a:tc>
                  <a:txBody>
                    <a:bodyPr/>
                    <a:lstStyle/>
                    <a:p>
                      <a:pPr marL="356235">
                        <a:lnSpc>
                          <a:spcPts val="440"/>
                        </a:lnSpc>
                        <a:spcBef>
                          <a:spcPts val="45"/>
                        </a:spcBef>
                      </a:pPr>
                      <a:r>
                        <a:rPr sz="400" b="1" dirty="0">
                          <a:latin typeface="Calibri"/>
                          <a:cs typeface="Calibri"/>
                        </a:rPr>
                        <a:t>CONTACT</a:t>
                      </a:r>
                      <a:r>
                        <a:rPr sz="400" b="1" spc="25" dirty="0">
                          <a:latin typeface="Calibri"/>
                          <a:cs typeface="Calibri"/>
                        </a:rPr>
                        <a:t> </a:t>
                      </a:r>
                      <a:r>
                        <a:rPr sz="400" b="1" spc="-10" dirty="0">
                          <a:latin typeface="Calibri"/>
                          <a:cs typeface="Calibri"/>
                        </a:rPr>
                        <a:t>REASON</a:t>
                      </a:r>
                      <a:endParaRPr sz="400">
                        <a:latin typeface="Calibri"/>
                        <a:cs typeface="Calibri"/>
                      </a:endParaRPr>
                    </a:p>
                  </a:txBody>
                  <a:tcPr marL="0" marR="0" marT="5715" marB="0">
                    <a:lnB w="9525">
                      <a:solidFill>
                        <a:srgbClr val="000000"/>
                      </a:solidFill>
                      <a:prstDash val="solid"/>
                    </a:lnB>
                    <a:solidFill>
                      <a:srgbClr val="BEBEBE"/>
                    </a:solidFill>
                  </a:tcPr>
                </a:tc>
                <a:tc>
                  <a:txBody>
                    <a:bodyPr/>
                    <a:lstStyle/>
                    <a:p>
                      <a:pPr marL="6350" algn="ctr">
                        <a:lnSpc>
                          <a:spcPts val="440"/>
                        </a:lnSpc>
                        <a:spcBef>
                          <a:spcPts val="45"/>
                        </a:spcBef>
                      </a:pPr>
                      <a:r>
                        <a:rPr sz="400" b="1" dirty="0">
                          <a:latin typeface="Calibri"/>
                          <a:cs typeface="Calibri"/>
                        </a:rPr>
                        <a:t>CASES</a:t>
                      </a:r>
                      <a:r>
                        <a:rPr sz="400" b="1" spc="15" dirty="0">
                          <a:latin typeface="Calibri"/>
                          <a:cs typeface="Calibri"/>
                        </a:rPr>
                        <a:t> </a:t>
                      </a:r>
                      <a:r>
                        <a:rPr sz="400" b="1" spc="-10" dirty="0">
                          <a:latin typeface="Calibri"/>
                          <a:cs typeface="Calibri"/>
                        </a:rPr>
                        <a:t>CLOSED</a:t>
                      </a:r>
                      <a:endParaRPr sz="400">
                        <a:latin typeface="Calibri"/>
                        <a:cs typeface="Calibri"/>
                      </a:endParaRPr>
                    </a:p>
                  </a:txBody>
                  <a:tcPr marL="0" marR="0" marT="5715" marB="0">
                    <a:lnB w="9525">
                      <a:solidFill>
                        <a:srgbClr val="000000"/>
                      </a:solidFill>
                      <a:prstDash val="solid"/>
                    </a:lnB>
                    <a:solidFill>
                      <a:srgbClr val="BEBEBE"/>
                    </a:solidFill>
                  </a:tcPr>
                </a:tc>
                <a:tc rowSpan="2">
                  <a:txBody>
                    <a:bodyPr/>
                    <a:lstStyle/>
                    <a:p>
                      <a:pPr>
                        <a:lnSpc>
                          <a:spcPct val="100000"/>
                        </a:lnSpc>
                      </a:pPr>
                      <a:endParaRPr sz="500">
                        <a:latin typeface="Times New Roman"/>
                        <a:cs typeface="Times New Roman"/>
                      </a:endParaRPr>
                    </a:p>
                  </a:txBody>
                  <a:tcPr marL="0" marR="0" marT="0" marB="0"/>
                </a:tc>
                <a:extLst>
                  <a:ext uri="{0D108BD9-81ED-4DB2-BD59-A6C34878D82A}">
                    <a16:rowId xmlns:a16="http://schemas.microsoft.com/office/drawing/2014/main" val="10000"/>
                  </a:ext>
                </a:extLst>
              </a:tr>
              <a:tr h="72390">
                <a:tc>
                  <a:txBody>
                    <a:bodyPr/>
                    <a:lstStyle/>
                    <a:p>
                      <a:pPr marL="14604">
                        <a:lnSpc>
                          <a:spcPts val="430"/>
                        </a:lnSpc>
                        <a:spcBef>
                          <a:spcPts val="45"/>
                        </a:spcBef>
                      </a:pPr>
                      <a:r>
                        <a:rPr sz="400" dirty="0">
                          <a:latin typeface="Calibri"/>
                          <a:cs typeface="Calibri"/>
                        </a:rPr>
                        <a:t>SUPPLY</a:t>
                      </a:r>
                      <a:r>
                        <a:rPr sz="400" spc="20" dirty="0">
                          <a:latin typeface="Calibri"/>
                          <a:cs typeface="Calibri"/>
                        </a:rPr>
                        <a:t> </a:t>
                      </a:r>
                      <a:r>
                        <a:rPr sz="400" dirty="0">
                          <a:latin typeface="Calibri"/>
                          <a:cs typeface="Calibri"/>
                        </a:rPr>
                        <a:t>ASSISTANCE</a:t>
                      </a:r>
                      <a:r>
                        <a:rPr sz="400" spc="20" dirty="0">
                          <a:latin typeface="Calibri"/>
                          <a:cs typeface="Calibri"/>
                        </a:rPr>
                        <a:t> </a:t>
                      </a:r>
                      <a:r>
                        <a:rPr sz="400" spc="-10" dirty="0">
                          <a:latin typeface="Calibri"/>
                          <a:cs typeface="Calibri"/>
                        </a:rPr>
                        <a:t>REQUESTS</a:t>
                      </a:r>
                      <a:endParaRPr sz="400">
                        <a:latin typeface="Calibri"/>
                        <a:cs typeface="Calibri"/>
                      </a:endParaRPr>
                    </a:p>
                  </a:txBody>
                  <a:tcPr marL="0" marR="0" marT="5715" marB="0">
                    <a:lnT w="9525">
                      <a:solidFill>
                        <a:srgbClr val="000000"/>
                      </a:solidFill>
                      <a:prstDash val="solid"/>
                    </a:lnT>
                    <a:lnB w="6350">
                      <a:solidFill>
                        <a:srgbClr val="000000"/>
                      </a:solidFill>
                      <a:prstDash val="solid"/>
                    </a:lnB>
                  </a:tcPr>
                </a:tc>
                <a:tc>
                  <a:txBody>
                    <a:bodyPr/>
                    <a:lstStyle/>
                    <a:p>
                      <a:pPr marL="8255" algn="ctr">
                        <a:lnSpc>
                          <a:spcPts val="430"/>
                        </a:lnSpc>
                        <a:spcBef>
                          <a:spcPts val="45"/>
                        </a:spcBef>
                      </a:pPr>
                      <a:r>
                        <a:rPr sz="400" spc="-25" dirty="0">
                          <a:latin typeface="Calibri"/>
                          <a:cs typeface="Calibri"/>
                        </a:rPr>
                        <a:t>341</a:t>
                      </a:r>
                      <a:endParaRPr sz="400">
                        <a:latin typeface="Calibri"/>
                        <a:cs typeface="Calibri"/>
                      </a:endParaRPr>
                    </a:p>
                  </a:txBody>
                  <a:tcPr marL="0" marR="0" marT="5715" marB="0">
                    <a:lnT w="9525">
                      <a:solidFill>
                        <a:srgbClr val="000000"/>
                      </a:solidFill>
                      <a:prstDash val="solid"/>
                    </a:lnT>
                    <a:lnB w="6350">
                      <a:solidFill>
                        <a:srgbClr val="000000"/>
                      </a:solidFill>
                      <a:prstDash val="solid"/>
                    </a:lnB>
                  </a:tcPr>
                </a:tc>
                <a:tc vMerge="1">
                  <a:txBody>
                    <a:bodyPr/>
                    <a:lstStyle/>
                    <a:p>
                      <a:endParaRPr/>
                    </a:p>
                  </a:txBody>
                  <a:tcPr marL="0" marR="0" marT="0" marB="0"/>
                </a:tc>
                <a:extLst>
                  <a:ext uri="{0D108BD9-81ED-4DB2-BD59-A6C34878D82A}">
                    <a16:rowId xmlns:a16="http://schemas.microsoft.com/office/drawing/2014/main" val="10001"/>
                  </a:ext>
                </a:extLst>
              </a:tr>
              <a:tr h="71120">
                <a:tc>
                  <a:txBody>
                    <a:bodyPr/>
                    <a:lstStyle/>
                    <a:p>
                      <a:pPr marL="14604">
                        <a:lnSpc>
                          <a:spcPts val="430"/>
                        </a:lnSpc>
                        <a:spcBef>
                          <a:spcPts val="30"/>
                        </a:spcBef>
                      </a:pPr>
                      <a:r>
                        <a:rPr sz="400" dirty="0">
                          <a:latin typeface="Calibri"/>
                          <a:cs typeface="Calibri"/>
                        </a:rPr>
                        <a:t>STATUS/FOLLOW-</a:t>
                      </a:r>
                      <a:r>
                        <a:rPr sz="400" spc="-25" dirty="0">
                          <a:latin typeface="Calibri"/>
                          <a:cs typeface="Calibri"/>
                        </a:rPr>
                        <a:t>UP</a:t>
                      </a:r>
                      <a:endParaRPr sz="400">
                        <a:latin typeface="Calibri"/>
                        <a:cs typeface="Calibri"/>
                      </a:endParaRPr>
                    </a:p>
                  </a:txBody>
                  <a:tcPr marL="0" marR="0" marT="3810" marB="0">
                    <a:lnT w="6350">
                      <a:solidFill>
                        <a:srgbClr val="000000"/>
                      </a:solidFill>
                      <a:prstDash val="solid"/>
                    </a:lnT>
                    <a:lnB w="6350">
                      <a:solidFill>
                        <a:srgbClr val="000000"/>
                      </a:solidFill>
                      <a:prstDash val="solid"/>
                    </a:lnB>
                  </a:tcPr>
                </a:tc>
                <a:tc>
                  <a:txBody>
                    <a:bodyPr/>
                    <a:lstStyle/>
                    <a:p>
                      <a:pPr marL="8255" algn="ctr">
                        <a:lnSpc>
                          <a:spcPts val="430"/>
                        </a:lnSpc>
                        <a:spcBef>
                          <a:spcPts val="30"/>
                        </a:spcBef>
                      </a:pPr>
                      <a:r>
                        <a:rPr sz="400" spc="-25" dirty="0">
                          <a:latin typeface="Calibri"/>
                          <a:cs typeface="Calibri"/>
                        </a:rPr>
                        <a:t>103</a:t>
                      </a:r>
                      <a:endParaRPr sz="400">
                        <a:latin typeface="Calibri"/>
                        <a:cs typeface="Calibri"/>
                      </a:endParaRPr>
                    </a:p>
                  </a:txBody>
                  <a:tcPr marL="0" marR="0" marT="3810" marB="0">
                    <a:lnT w="6350">
                      <a:solidFill>
                        <a:srgbClr val="000000"/>
                      </a:solidFill>
                      <a:prstDash val="solid"/>
                    </a:lnT>
                    <a:lnB w="6350">
                      <a:solidFill>
                        <a:srgbClr val="000000"/>
                      </a:solidFill>
                      <a:prstDash val="solid"/>
                    </a:lnB>
                  </a:tcPr>
                </a:tc>
                <a:tc>
                  <a:txBody>
                    <a:bodyPr/>
                    <a:lstStyle/>
                    <a:p>
                      <a:pPr marR="32384" algn="r">
                        <a:lnSpc>
                          <a:spcPct val="100000"/>
                        </a:lnSpc>
                        <a:spcBef>
                          <a:spcPts val="20"/>
                        </a:spcBef>
                      </a:pPr>
                      <a:r>
                        <a:rPr sz="300" b="1" spc="-25" dirty="0">
                          <a:latin typeface="Calibri"/>
                          <a:cs typeface="Calibri"/>
                        </a:rPr>
                        <a:t>400</a:t>
                      </a:r>
                      <a:endParaRPr sz="300">
                        <a:latin typeface="Calibri"/>
                        <a:cs typeface="Calibri"/>
                      </a:endParaRPr>
                    </a:p>
                  </a:txBody>
                  <a:tcPr marL="0" marR="0" marT="2540" marB="0"/>
                </a:tc>
                <a:extLst>
                  <a:ext uri="{0D108BD9-81ED-4DB2-BD59-A6C34878D82A}">
                    <a16:rowId xmlns:a16="http://schemas.microsoft.com/office/drawing/2014/main" val="10002"/>
                  </a:ext>
                </a:extLst>
              </a:tr>
              <a:tr h="71120">
                <a:tc>
                  <a:txBody>
                    <a:bodyPr/>
                    <a:lstStyle/>
                    <a:p>
                      <a:pPr marL="14604">
                        <a:lnSpc>
                          <a:spcPts val="430"/>
                        </a:lnSpc>
                        <a:spcBef>
                          <a:spcPts val="30"/>
                        </a:spcBef>
                      </a:pPr>
                      <a:r>
                        <a:rPr sz="400" dirty="0">
                          <a:latin typeface="Calibri"/>
                          <a:cs typeface="Calibri"/>
                        </a:rPr>
                        <a:t>AUTOMATED</a:t>
                      </a:r>
                      <a:r>
                        <a:rPr sz="400" spc="5" dirty="0">
                          <a:latin typeface="Calibri"/>
                          <a:cs typeface="Calibri"/>
                        </a:rPr>
                        <a:t> </a:t>
                      </a:r>
                      <a:r>
                        <a:rPr sz="400" dirty="0">
                          <a:latin typeface="Calibri"/>
                          <a:cs typeface="Calibri"/>
                        </a:rPr>
                        <a:t>FUEL</a:t>
                      </a:r>
                      <a:r>
                        <a:rPr sz="400" spc="5" dirty="0">
                          <a:latin typeface="Calibri"/>
                          <a:cs typeface="Calibri"/>
                        </a:rPr>
                        <a:t> </a:t>
                      </a:r>
                      <a:r>
                        <a:rPr sz="400" dirty="0">
                          <a:latin typeface="Calibri"/>
                          <a:cs typeface="Calibri"/>
                        </a:rPr>
                        <a:t>HANDLING </a:t>
                      </a:r>
                      <a:r>
                        <a:rPr sz="400" spc="-10" dirty="0">
                          <a:latin typeface="Calibri"/>
                          <a:cs typeface="Calibri"/>
                        </a:rPr>
                        <a:t>EQUIPMENT</a:t>
                      </a:r>
                      <a:endParaRPr sz="400">
                        <a:latin typeface="Calibri"/>
                        <a:cs typeface="Calibri"/>
                      </a:endParaRPr>
                    </a:p>
                  </a:txBody>
                  <a:tcPr marL="0" marR="0" marT="3810" marB="0">
                    <a:lnT w="6350">
                      <a:solidFill>
                        <a:srgbClr val="000000"/>
                      </a:solidFill>
                      <a:prstDash val="solid"/>
                    </a:lnT>
                    <a:lnB w="6350">
                      <a:solidFill>
                        <a:srgbClr val="000000"/>
                      </a:solidFill>
                      <a:prstDash val="solid"/>
                    </a:lnB>
                  </a:tcPr>
                </a:tc>
                <a:tc>
                  <a:txBody>
                    <a:bodyPr/>
                    <a:lstStyle/>
                    <a:p>
                      <a:pPr marL="4445" algn="ctr">
                        <a:lnSpc>
                          <a:spcPts val="430"/>
                        </a:lnSpc>
                        <a:spcBef>
                          <a:spcPts val="30"/>
                        </a:spcBef>
                      </a:pPr>
                      <a:r>
                        <a:rPr sz="400" spc="-25" dirty="0">
                          <a:latin typeface="Calibri"/>
                          <a:cs typeface="Calibri"/>
                        </a:rPr>
                        <a:t>50</a:t>
                      </a:r>
                      <a:endParaRPr sz="400">
                        <a:latin typeface="Calibri"/>
                        <a:cs typeface="Calibri"/>
                      </a:endParaRPr>
                    </a:p>
                  </a:txBody>
                  <a:tcPr marL="0" marR="0" marT="3810" marB="0">
                    <a:lnT w="6350">
                      <a:solidFill>
                        <a:srgbClr val="000000"/>
                      </a:solidFill>
                      <a:prstDash val="solid"/>
                    </a:lnT>
                    <a:lnB w="6350">
                      <a:solidFill>
                        <a:srgbClr val="000000"/>
                      </a:solidFill>
                      <a:prstDash val="solid"/>
                    </a:lnB>
                  </a:tcPr>
                </a:tc>
                <a:tc>
                  <a:txBody>
                    <a:bodyPr/>
                    <a:lstStyle/>
                    <a:p>
                      <a:pPr marR="32384" algn="r">
                        <a:lnSpc>
                          <a:spcPct val="100000"/>
                        </a:lnSpc>
                        <a:spcBef>
                          <a:spcPts val="50"/>
                        </a:spcBef>
                      </a:pPr>
                      <a:r>
                        <a:rPr sz="300" b="1" spc="-25" dirty="0">
                          <a:latin typeface="Calibri"/>
                          <a:cs typeface="Calibri"/>
                        </a:rPr>
                        <a:t>350</a:t>
                      </a:r>
                      <a:endParaRPr sz="300">
                        <a:latin typeface="Calibri"/>
                        <a:cs typeface="Calibri"/>
                      </a:endParaRPr>
                    </a:p>
                  </a:txBody>
                  <a:tcPr marL="0" marR="0" marT="6350" marB="0"/>
                </a:tc>
                <a:extLst>
                  <a:ext uri="{0D108BD9-81ED-4DB2-BD59-A6C34878D82A}">
                    <a16:rowId xmlns:a16="http://schemas.microsoft.com/office/drawing/2014/main" val="10003"/>
                  </a:ext>
                </a:extLst>
              </a:tr>
              <a:tr h="71120">
                <a:tc>
                  <a:txBody>
                    <a:bodyPr/>
                    <a:lstStyle/>
                    <a:p>
                      <a:pPr marL="14604">
                        <a:lnSpc>
                          <a:spcPts val="430"/>
                        </a:lnSpc>
                        <a:spcBef>
                          <a:spcPts val="30"/>
                        </a:spcBef>
                      </a:pPr>
                      <a:r>
                        <a:rPr sz="400" spc="-10" dirty="0">
                          <a:latin typeface="Calibri"/>
                          <a:cs typeface="Calibri"/>
                        </a:rPr>
                        <a:t>TRACKING</a:t>
                      </a:r>
                      <a:endParaRPr sz="400">
                        <a:latin typeface="Calibri"/>
                        <a:cs typeface="Calibri"/>
                      </a:endParaRPr>
                    </a:p>
                  </a:txBody>
                  <a:tcPr marL="0" marR="0" marT="3810" marB="0">
                    <a:lnT w="6350">
                      <a:solidFill>
                        <a:srgbClr val="000000"/>
                      </a:solidFill>
                      <a:prstDash val="solid"/>
                    </a:lnT>
                    <a:lnB w="6350">
                      <a:solidFill>
                        <a:srgbClr val="000000"/>
                      </a:solidFill>
                      <a:prstDash val="solid"/>
                    </a:lnB>
                  </a:tcPr>
                </a:tc>
                <a:tc>
                  <a:txBody>
                    <a:bodyPr/>
                    <a:lstStyle/>
                    <a:p>
                      <a:pPr marL="4445" algn="ctr">
                        <a:lnSpc>
                          <a:spcPts val="430"/>
                        </a:lnSpc>
                        <a:spcBef>
                          <a:spcPts val="30"/>
                        </a:spcBef>
                      </a:pPr>
                      <a:r>
                        <a:rPr sz="400" spc="-25" dirty="0">
                          <a:latin typeface="Calibri"/>
                          <a:cs typeface="Calibri"/>
                        </a:rPr>
                        <a:t>49</a:t>
                      </a:r>
                      <a:endParaRPr sz="400">
                        <a:latin typeface="Calibri"/>
                        <a:cs typeface="Calibri"/>
                      </a:endParaRPr>
                    </a:p>
                  </a:txBody>
                  <a:tcPr marL="0" marR="0" marT="3810" marB="0">
                    <a:lnT w="6350">
                      <a:solidFill>
                        <a:srgbClr val="000000"/>
                      </a:solidFill>
                      <a:prstDash val="solid"/>
                    </a:lnT>
                    <a:lnB w="6350">
                      <a:solidFill>
                        <a:srgbClr val="000000"/>
                      </a:solidFill>
                      <a:prstDash val="solid"/>
                    </a:lnB>
                  </a:tcPr>
                </a:tc>
                <a:tc>
                  <a:txBody>
                    <a:bodyPr/>
                    <a:lstStyle/>
                    <a:p>
                      <a:pPr marR="32384" algn="r">
                        <a:lnSpc>
                          <a:spcPct val="100000"/>
                        </a:lnSpc>
                        <a:spcBef>
                          <a:spcPts val="85"/>
                        </a:spcBef>
                      </a:pPr>
                      <a:r>
                        <a:rPr sz="300" b="1" spc="-25" dirty="0">
                          <a:latin typeface="Calibri"/>
                          <a:cs typeface="Calibri"/>
                        </a:rPr>
                        <a:t>300</a:t>
                      </a:r>
                      <a:endParaRPr sz="300">
                        <a:latin typeface="Calibri"/>
                        <a:cs typeface="Calibri"/>
                      </a:endParaRPr>
                    </a:p>
                  </a:txBody>
                  <a:tcPr marL="0" marR="0" marT="10795" marB="0"/>
                </a:tc>
                <a:extLst>
                  <a:ext uri="{0D108BD9-81ED-4DB2-BD59-A6C34878D82A}">
                    <a16:rowId xmlns:a16="http://schemas.microsoft.com/office/drawing/2014/main" val="10004"/>
                  </a:ext>
                </a:extLst>
              </a:tr>
              <a:tr h="71120">
                <a:tc>
                  <a:txBody>
                    <a:bodyPr/>
                    <a:lstStyle/>
                    <a:p>
                      <a:pPr marL="14604">
                        <a:lnSpc>
                          <a:spcPts val="430"/>
                        </a:lnSpc>
                        <a:spcBef>
                          <a:spcPts val="30"/>
                        </a:spcBef>
                      </a:pPr>
                      <a:r>
                        <a:rPr sz="400" spc="-25" dirty="0">
                          <a:latin typeface="Calibri"/>
                          <a:cs typeface="Calibri"/>
                        </a:rPr>
                        <a:t>ATG</a:t>
                      </a:r>
                      <a:endParaRPr sz="400">
                        <a:latin typeface="Calibri"/>
                        <a:cs typeface="Calibri"/>
                      </a:endParaRPr>
                    </a:p>
                  </a:txBody>
                  <a:tcPr marL="0" marR="0" marT="3810" marB="0">
                    <a:lnT w="6350">
                      <a:solidFill>
                        <a:srgbClr val="000000"/>
                      </a:solidFill>
                      <a:prstDash val="solid"/>
                    </a:lnT>
                    <a:lnB w="6350">
                      <a:solidFill>
                        <a:srgbClr val="000000"/>
                      </a:solidFill>
                      <a:prstDash val="solid"/>
                    </a:lnB>
                  </a:tcPr>
                </a:tc>
                <a:tc>
                  <a:txBody>
                    <a:bodyPr/>
                    <a:lstStyle/>
                    <a:p>
                      <a:pPr marL="4445" algn="ctr">
                        <a:lnSpc>
                          <a:spcPts val="430"/>
                        </a:lnSpc>
                        <a:spcBef>
                          <a:spcPts val="30"/>
                        </a:spcBef>
                      </a:pPr>
                      <a:r>
                        <a:rPr sz="400" spc="-25" dirty="0">
                          <a:latin typeface="Calibri"/>
                          <a:cs typeface="Calibri"/>
                        </a:rPr>
                        <a:t>28</a:t>
                      </a:r>
                      <a:endParaRPr sz="400">
                        <a:latin typeface="Calibri"/>
                        <a:cs typeface="Calibri"/>
                      </a:endParaRPr>
                    </a:p>
                  </a:txBody>
                  <a:tcPr marL="0" marR="0" marT="3810" marB="0">
                    <a:lnT w="6350">
                      <a:solidFill>
                        <a:srgbClr val="000000"/>
                      </a:solidFill>
                      <a:prstDash val="solid"/>
                    </a:lnT>
                    <a:lnB w="6350">
                      <a:solidFill>
                        <a:srgbClr val="000000"/>
                      </a:solidFill>
                      <a:prstDash val="solid"/>
                    </a:lnB>
                  </a:tcPr>
                </a:tc>
                <a:tc>
                  <a:txBody>
                    <a:bodyPr/>
                    <a:lstStyle/>
                    <a:p>
                      <a:pPr marR="32384" algn="r">
                        <a:lnSpc>
                          <a:spcPts val="340"/>
                        </a:lnSpc>
                        <a:spcBef>
                          <a:spcPts val="120"/>
                        </a:spcBef>
                      </a:pPr>
                      <a:r>
                        <a:rPr sz="300" b="1" spc="-25" dirty="0">
                          <a:latin typeface="Calibri"/>
                          <a:cs typeface="Calibri"/>
                        </a:rPr>
                        <a:t>250</a:t>
                      </a:r>
                      <a:endParaRPr sz="300">
                        <a:latin typeface="Calibri"/>
                        <a:cs typeface="Calibri"/>
                      </a:endParaRPr>
                    </a:p>
                  </a:txBody>
                  <a:tcPr marL="0" marR="0" marT="15240" marB="0"/>
                </a:tc>
                <a:extLst>
                  <a:ext uri="{0D108BD9-81ED-4DB2-BD59-A6C34878D82A}">
                    <a16:rowId xmlns:a16="http://schemas.microsoft.com/office/drawing/2014/main" val="10005"/>
                  </a:ext>
                </a:extLst>
              </a:tr>
              <a:tr h="71120">
                <a:tc>
                  <a:txBody>
                    <a:bodyPr/>
                    <a:lstStyle/>
                    <a:p>
                      <a:pPr marL="14604">
                        <a:lnSpc>
                          <a:spcPts val="430"/>
                        </a:lnSpc>
                        <a:spcBef>
                          <a:spcPts val="30"/>
                        </a:spcBef>
                      </a:pPr>
                      <a:r>
                        <a:rPr sz="400" dirty="0">
                          <a:latin typeface="Calibri"/>
                          <a:cs typeface="Calibri"/>
                        </a:rPr>
                        <a:t>EXPEDITE</a:t>
                      </a:r>
                      <a:r>
                        <a:rPr sz="400" spc="-10" dirty="0">
                          <a:latin typeface="Calibri"/>
                          <a:cs typeface="Calibri"/>
                        </a:rPr>
                        <a:t> REQUISITION</a:t>
                      </a:r>
                      <a:endParaRPr sz="400">
                        <a:latin typeface="Calibri"/>
                        <a:cs typeface="Calibri"/>
                      </a:endParaRPr>
                    </a:p>
                  </a:txBody>
                  <a:tcPr marL="0" marR="0" marT="3810" marB="0">
                    <a:lnT w="6350">
                      <a:solidFill>
                        <a:srgbClr val="000000"/>
                      </a:solidFill>
                      <a:prstDash val="solid"/>
                    </a:lnT>
                    <a:lnB w="6350">
                      <a:solidFill>
                        <a:srgbClr val="000000"/>
                      </a:solidFill>
                      <a:prstDash val="solid"/>
                    </a:lnB>
                  </a:tcPr>
                </a:tc>
                <a:tc>
                  <a:txBody>
                    <a:bodyPr/>
                    <a:lstStyle/>
                    <a:p>
                      <a:pPr marL="4445" algn="ctr">
                        <a:lnSpc>
                          <a:spcPts val="430"/>
                        </a:lnSpc>
                        <a:spcBef>
                          <a:spcPts val="30"/>
                        </a:spcBef>
                      </a:pPr>
                      <a:r>
                        <a:rPr sz="400" spc="-25" dirty="0">
                          <a:latin typeface="Calibri"/>
                          <a:cs typeface="Calibri"/>
                        </a:rPr>
                        <a:t>24</a:t>
                      </a:r>
                      <a:endParaRPr sz="400">
                        <a:latin typeface="Calibri"/>
                        <a:cs typeface="Calibri"/>
                      </a:endParaRPr>
                    </a:p>
                  </a:txBody>
                  <a:tcPr marL="0" marR="0" marT="3810" marB="0">
                    <a:lnT w="6350">
                      <a:solidFill>
                        <a:srgbClr val="000000"/>
                      </a:solidFill>
                      <a:prstDash val="solid"/>
                    </a:lnT>
                    <a:lnB w="6350">
                      <a:solidFill>
                        <a:srgbClr val="000000"/>
                      </a:solidFill>
                      <a:prstDash val="solid"/>
                    </a:lnB>
                  </a:tcPr>
                </a:tc>
                <a:tc>
                  <a:txBody>
                    <a:bodyPr/>
                    <a:lstStyle/>
                    <a:p>
                      <a:pPr marR="32384" algn="r">
                        <a:lnSpc>
                          <a:spcPts val="305"/>
                        </a:lnSpc>
                        <a:spcBef>
                          <a:spcPts val="155"/>
                        </a:spcBef>
                      </a:pPr>
                      <a:r>
                        <a:rPr sz="300" b="1" spc="-25" dirty="0">
                          <a:latin typeface="Calibri"/>
                          <a:cs typeface="Calibri"/>
                        </a:rPr>
                        <a:t>200</a:t>
                      </a:r>
                      <a:endParaRPr sz="300">
                        <a:latin typeface="Calibri"/>
                        <a:cs typeface="Calibri"/>
                      </a:endParaRPr>
                    </a:p>
                  </a:txBody>
                  <a:tcPr marL="0" marR="0" marT="19685" marB="0"/>
                </a:tc>
                <a:extLst>
                  <a:ext uri="{0D108BD9-81ED-4DB2-BD59-A6C34878D82A}">
                    <a16:rowId xmlns:a16="http://schemas.microsoft.com/office/drawing/2014/main" val="10006"/>
                  </a:ext>
                </a:extLst>
              </a:tr>
              <a:tr h="72390">
                <a:tc>
                  <a:txBody>
                    <a:bodyPr/>
                    <a:lstStyle/>
                    <a:p>
                      <a:pPr marL="14604">
                        <a:lnSpc>
                          <a:spcPts val="430"/>
                        </a:lnSpc>
                        <a:spcBef>
                          <a:spcPts val="30"/>
                        </a:spcBef>
                      </a:pPr>
                      <a:r>
                        <a:rPr sz="400" dirty="0">
                          <a:latin typeface="Calibri"/>
                          <a:cs typeface="Calibri"/>
                        </a:rPr>
                        <a:t>FUELSMANAGER DEFENSE </a:t>
                      </a:r>
                      <a:r>
                        <a:rPr sz="400" spc="-10" dirty="0">
                          <a:latin typeface="Calibri"/>
                          <a:cs typeface="Calibri"/>
                        </a:rPr>
                        <a:t>ENTERPRISE</a:t>
                      </a:r>
                      <a:endParaRPr sz="400">
                        <a:latin typeface="Calibri"/>
                        <a:cs typeface="Calibri"/>
                      </a:endParaRPr>
                    </a:p>
                  </a:txBody>
                  <a:tcPr marL="0" marR="0" marT="3810" marB="0">
                    <a:lnT w="6350">
                      <a:solidFill>
                        <a:srgbClr val="000000"/>
                      </a:solidFill>
                      <a:prstDash val="solid"/>
                    </a:lnT>
                    <a:lnB w="6350">
                      <a:solidFill>
                        <a:srgbClr val="000000"/>
                      </a:solidFill>
                      <a:prstDash val="solid"/>
                    </a:lnB>
                  </a:tcPr>
                </a:tc>
                <a:tc>
                  <a:txBody>
                    <a:bodyPr/>
                    <a:lstStyle/>
                    <a:p>
                      <a:pPr marL="4445" algn="ctr">
                        <a:lnSpc>
                          <a:spcPts val="430"/>
                        </a:lnSpc>
                        <a:spcBef>
                          <a:spcPts val="30"/>
                        </a:spcBef>
                      </a:pPr>
                      <a:r>
                        <a:rPr sz="400" spc="-25" dirty="0">
                          <a:latin typeface="Calibri"/>
                          <a:cs typeface="Calibri"/>
                        </a:rPr>
                        <a:t>19</a:t>
                      </a:r>
                      <a:endParaRPr sz="400">
                        <a:latin typeface="Calibri"/>
                        <a:cs typeface="Calibri"/>
                      </a:endParaRPr>
                    </a:p>
                  </a:txBody>
                  <a:tcPr marL="0" marR="0" marT="3810" marB="0">
                    <a:lnT w="6350">
                      <a:solidFill>
                        <a:srgbClr val="000000"/>
                      </a:solidFill>
                      <a:prstDash val="solid"/>
                    </a:lnT>
                    <a:lnB w="6350">
                      <a:solidFill>
                        <a:srgbClr val="000000"/>
                      </a:solidFill>
                      <a:prstDash val="solid"/>
                    </a:lnB>
                  </a:tcPr>
                </a:tc>
                <a:tc>
                  <a:txBody>
                    <a:bodyPr/>
                    <a:lstStyle/>
                    <a:p>
                      <a:pPr marR="32384" algn="r">
                        <a:lnSpc>
                          <a:spcPts val="270"/>
                        </a:lnSpc>
                        <a:spcBef>
                          <a:spcPts val="185"/>
                        </a:spcBef>
                      </a:pPr>
                      <a:r>
                        <a:rPr sz="300" b="1" spc="-25" dirty="0">
                          <a:latin typeface="Calibri"/>
                          <a:cs typeface="Calibri"/>
                        </a:rPr>
                        <a:t>150</a:t>
                      </a:r>
                      <a:endParaRPr sz="300">
                        <a:latin typeface="Calibri"/>
                        <a:cs typeface="Calibri"/>
                      </a:endParaRPr>
                    </a:p>
                  </a:txBody>
                  <a:tcPr marL="0" marR="0" marT="23495" marB="0"/>
                </a:tc>
                <a:extLst>
                  <a:ext uri="{0D108BD9-81ED-4DB2-BD59-A6C34878D82A}">
                    <a16:rowId xmlns:a16="http://schemas.microsoft.com/office/drawing/2014/main" val="10007"/>
                  </a:ext>
                </a:extLst>
              </a:tr>
              <a:tr h="69215">
                <a:tc>
                  <a:txBody>
                    <a:bodyPr/>
                    <a:lstStyle/>
                    <a:p>
                      <a:pPr marL="14604">
                        <a:lnSpc>
                          <a:spcPts val="430"/>
                        </a:lnSpc>
                        <a:spcBef>
                          <a:spcPts val="30"/>
                        </a:spcBef>
                      </a:pPr>
                      <a:r>
                        <a:rPr sz="400" dirty="0">
                          <a:latin typeface="Calibri"/>
                          <a:cs typeface="Calibri"/>
                        </a:rPr>
                        <a:t>FUELSMANAGER</a:t>
                      </a:r>
                      <a:r>
                        <a:rPr sz="400" spc="5" dirty="0">
                          <a:latin typeface="Calibri"/>
                          <a:cs typeface="Calibri"/>
                        </a:rPr>
                        <a:t> </a:t>
                      </a:r>
                      <a:r>
                        <a:rPr sz="400" dirty="0">
                          <a:latin typeface="Calibri"/>
                          <a:cs typeface="Calibri"/>
                        </a:rPr>
                        <a:t>DEFENSE BASE </a:t>
                      </a:r>
                      <a:r>
                        <a:rPr sz="400" spc="-10" dirty="0">
                          <a:latin typeface="Calibri"/>
                          <a:cs typeface="Calibri"/>
                        </a:rPr>
                        <a:t>LEVEL</a:t>
                      </a:r>
                      <a:endParaRPr sz="400">
                        <a:latin typeface="Calibri"/>
                        <a:cs typeface="Calibri"/>
                      </a:endParaRPr>
                    </a:p>
                  </a:txBody>
                  <a:tcPr marL="0" marR="0" marT="3810" marB="0">
                    <a:lnT w="6350">
                      <a:solidFill>
                        <a:srgbClr val="000000"/>
                      </a:solidFill>
                      <a:prstDash val="solid"/>
                    </a:lnT>
                    <a:lnB w="6350">
                      <a:solidFill>
                        <a:srgbClr val="000000"/>
                      </a:solidFill>
                      <a:prstDash val="solid"/>
                    </a:lnB>
                  </a:tcPr>
                </a:tc>
                <a:tc>
                  <a:txBody>
                    <a:bodyPr/>
                    <a:lstStyle/>
                    <a:p>
                      <a:pPr marL="4445" algn="ctr">
                        <a:lnSpc>
                          <a:spcPts val="430"/>
                        </a:lnSpc>
                        <a:spcBef>
                          <a:spcPts val="30"/>
                        </a:spcBef>
                      </a:pPr>
                      <a:r>
                        <a:rPr sz="400" spc="-25" dirty="0">
                          <a:latin typeface="Calibri"/>
                          <a:cs typeface="Calibri"/>
                        </a:rPr>
                        <a:t>15</a:t>
                      </a:r>
                      <a:endParaRPr sz="400">
                        <a:latin typeface="Calibri"/>
                        <a:cs typeface="Calibri"/>
                      </a:endParaRPr>
                    </a:p>
                  </a:txBody>
                  <a:tcPr marL="0" marR="0" marT="3810" marB="0">
                    <a:lnT w="6350">
                      <a:solidFill>
                        <a:srgbClr val="000000"/>
                      </a:solidFill>
                      <a:prstDash val="solid"/>
                    </a:lnT>
                    <a:lnB w="6350">
                      <a:solidFill>
                        <a:srgbClr val="000000"/>
                      </a:solidFill>
                      <a:prstDash val="solid"/>
                    </a:lnB>
                  </a:tcPr>
                </a:tc>
                <a:tc>
                  <a:txBody>
                    <a:bodyPr/>
                    <a:lstStyle/>
                    <a:p>
                      <a:pPr marR="32384" algn="r">
                        <a:lnSpc>
                          <a:spcPts val="240"/>
                        </a:lnSpc>
                        <a:spcBef>
                          <a:spcPts val="220"/>
                        </a:spcBef>
                      </a:pPr>
                      <a:r>
                        <a:rPr sz="300" b="1" spc="-25" dirty="0">
                          <a:latin typeface="Calibri"/>
                          <a:cs typeface="Calibri"/>
                        </a:rPr>
                        <a:t>100</a:t>
                      </a:r>
                      <a:endParaRPr sz="300">
                        <a:latin typeface="Calibri"/>
                        <a:cs typeface="Calibri"/>
                      </a:endParaRPr>
                    </a:p>
                  </a:txBody>
                  <a:tcPr marL="0" marR="0" marT="27940" marB="0"/>
                </a:tc>
                <a:extLst>
                  <a:ext uri="{0D108BD9-81ED-4DB2-BD59-A6C34878D82A}">
                    <a16:rowId xmlns:a16="http://schemas.microsoft.com/office/drawing/2014/main" val="10008"/>
                  </a:ext>
                </a:extLst>
              </a:tr>
            </a:tbl>
          </a:graphicData>
        </a:graphic>
      </p:graphicFrame>
      <p:grpSp>
        <p:nvGrpSpPr>
          <p:cNvPr id="105" name="object 105"/>
          <p:cNvGrpSpPr/>
          <p:nvPr/>
        </p:nvGrpSpPr>
        <p:grpSpPr>
          <a:xfrm>
            <a:off x="2216830" y="2372969"/>
            <a:ext cx="2715895" cy="4175760"/>
            <a:chOff x="2216830" y="2372969"/>
            <a:chExt cx="2715895" cy="4175760"/>
          </a:xfrm>
        </p:grpSpPr>
        <p:pic>
          <p:nvPicPr>
            <p:cNvPr id="106" name="object 106"/>
            <p:cNvPicPr/>
            <p:nvPr/>
          </p:nvPicPr>
          <p:blipFill>
            <a:blip r:embed="rId13" cstate="print"/>
            <a:stretch>
              <a:fillRect/>
            </a:stretch>
          </p:blipFill>
          <p:spPr>
            <a:xfrm>
              <a:off x="2216830" y="5989837"/>
              <a:ext cx="915506" cy="558587"/>
            </a:xfrm>
            <a:prstGeom prst="rect">
              <a:avLst/>
            </a:prstGeom>
          </p:spPr>
        </p:pic>
        <p:pic>
          <p:nvPicPr>
            <p:cNvPr id="107" name="object 107"/>
            <p:cNvPicPr/>
            <p:nvPr/>
          </p:nvPicPr>
          <p:blipFill>
            <a:blip r:embed="rId14" cstate="print"/>
            <a:stretch>
              <a:fillRect/>
            </a:stretch>
          </p:blipFill>
          <p:spPr>
            <a:xfrm>
              <a:off x="3245700" y="5993753"/>
              <a:ext cx="145271" cy="139546"/>
            </a:xfrm>
            <a:prstGeom prst="rect">
              <a:avLst/>
            </a:prstGeom>
          </p:spPr>
        </p:pic>
        <p:pic>
          <p:nvPicPr>
            <p:cNvPr id="108" name="object 108"/>
            <p:cNvPicPr/>
            <p:nvPr/>
          </p:nvPicPr>
          <p:blipFill>
            <a:blip r:embed="rId15" cstate="print"/>
            <a:stretch>
              <a:fillRect/>
            </a:stretch>
          </p:blipFill>
          <p:spPr>
            <a:xfrm>
              <a:off x="3586362" y="5992225"/>
              <a:ext cx="1087143" cy="500213"/>
            </a:xfrm>
            <a:prstGeom prst="rect">
              <a:avLst/>
            </a:prstGeom>
          </p:spPr>
        </p:pic>
        <p:pic>
          <p:nvPicPr>
            <p:cNvPr id="109" name="object 109"/>
            <p:cNvPicPr/>
            <p:nvPr/>
          </p:nvPicPr>
          <p:blipFill>
            <a:blip r:embed="rId16" cstate="print"/>
            <a:stretch>
              <a:fillRect/>
            </a:stretch>
          </p:blipFill>
          <p:spPr>
            <a:xfrm>
              <a:off x="4806422" y="5992978"/>
              <a:ext cx="126149" cy="127827"/>
            </a:xfrm>
            <a:prstGeom prst="rect">
              <a:avLst/>
            </a:prstGeom>
          </p:spPr>
        </p:pic>
        <p:pic>
          <p:nvPicPr>
            <p:cNvPr id="110" name="object 110"/>
            <p:cNvPicPr/>
            <p:nvPr/>
          </p:nvPicPr>
          <p:blipFill>
            <a:blip r:embed="rId17" cstate="print"/>
            <a:stretch>
              <a:fillRect/>
            </a:stretch>
          </p:blipFill>
          <p:spPr>
            <a:xfrm>
              <a:off x="2416394" y="2753741"/>
              <a:ext cx="800681" cy="419906"/>
            </a:xfrm>
            <a:prstGeom prst="rect">
              <a:avLst/>
            </a:prstGeom>
          </p:spPr>
        </p:pic>
        <p:pic>
          <p:nvPicPr>
            <p:cNvPr id="111" name="object 111"/>
            <p:cNvPicPr/>
            <p:nvPr/>
          </p:nvPicPr>
          <p:blipFill>
            <a:blip r:embed="rId18" cstate="print"/>
            <a:stretch>
              <a:fillRect/>
            </a:stretch>
          </p:blipFill>
          <p:spPr>
            <a:xfrm>
              <a:off x="2416394" y="2408555"/>
              <a:ext cx="419909" cy="402118"/>
            </a:xfrm>
            <a:prstGeom prst="rect">
              <a:avLst/>
            </a:prstGeom>
          </p:spPr>
        </p:pic>
        <p:pic>
          <p:nvPicPr>
            <p:cNvPr id="112" name="object 112"/>
            <p:cNvPicPr/>
            <p:nvPr/>
          </p:nvPicPr>
          <p:blipFill>
            <a:blip r:embed="rId19" cstate="print"/>
            <a:stretch>
              <a:fillRect/>
            </a:stretch>
          </p:blipFill>
          <p:spPr>
            <a:xfrm>
              <a:off x="2640585" y="2372969"/>
              <a:ext cx="444824" cy="423468"/>
            </a:xfrm>
            <a:prstGeom prst="rect">
              <a:avLst/>
            </a:prstGeom>
          </p:spPr>
        </p:pic>
        <p:pic>
          <p:nvPicPr>
            <p:cNvPr id="113" name="object 113"/>
            <p:cNvPicPr/>
            <p:nvPr/>
          </p:nvPicPr>
          <p:blipFill>
            <a:blip r:embed="rId20" cstate="print"/>
            <a:stretch>
              <a:fillRect/>
            </a:stretch>
          </p:blipFill>
          <p:spPr>
            <a:xfrm>
              <a:off x="2793606" y="2465492"/>
              <a:ext cx="412795" cy="330946"/>
            </a:xfrm>
            <a:prstGeom prst="rect">
              <a:avLst/>
            </a:prstGeom>
          </p:spPr>
        </p:pic>
        <p:pic>
          <p:nvPicPr>
            <p:cNvPr id="114" name="object 114"/>
            <p:cNvPicPr/>
            <p:nvPr/>
          </p:nvPicPr>
          <p:blipFill>
            <a:blip r:embed="rId21" cstate="print"/>
            <a:stretch>
              <a:fillRect/>
            </a:stretch>
          </p:blipFill>
          <p:spPr>
            <a:xfrm>
              <a:off x="2793606" y="2668333"/>
              <a:ext cx="423468" cy="128104"/>
            </a:xfrm>
            <a:prstGeom prst="rect">
              <a:avLst/>
            </a:prstGeom>
          </p:spPr>
        </p:pic>
        <p:pic>
          <p:nvPicPr>
            <p:cNvPr id="115" name="object 115"/>
            <p:cNvPicPr/>
            <p:nvPr/>
          </p:nvPicPr>
          <p:blipFill>
            <a:blip r:embed="rId22" cstate="print"/>
            <a:stretch>
              <a:fillRect/>
            </a:stretch>
          </p:blipFill>
          <p:spPr>
            <a:xfrm>
              <a:off x="2427071" y="2757297"/>
              <a:ext cx="775771" cy="394995"/>
            </a:xfrm>
            <a:prstGeom prst="rect">
              <a:avLst/>
            </a:prstGeom>
          </p:spPr>
        </p:pic>
        <p:pic>
          <p:nvPicPr>
            <p:cNvPr id="116" name="object 116"/>
            <p:cNvPicPr/>
            <p:nvPr/>
          </p:nvPicPr>
          <p:blipFill>
            <a:blip r:embed="rId23" cstate="print"/>
            <a:stretch>
              <a:fillRect/>
            </a:stretch>
          </p:blipFill>
          <p:spPr>
            <a:xfrm>
              <a:off x="2427071" y="2412113"/>
              <a:ext cx="398560" cy="377208"/>
            </a:xfrm>
            <a:prstGeom prst="rect">
              <a:avLst/>
            </a:prstGeom>
          </p:spPr>
        </p:pic>
        <p:pic>
          <p:nvPicPr>
            <p:cNvPr id="117" name="object 117"/>
            <p:cNvPicPr/>
            <p:nvPr/>
          </p:nvPicPr>
          <p:blipFill>
            <a:blip r:embed="rId24" cstate="print"/>
            <a:stretch>
              <a:fillRect/>
            </a:stretch>
          </p:blipFill>
          <p:spPr>
            <a:xfrm>
              <a:off x="2651264" y="2376527"/>
              <a:ext cx="419910" cy="398559"/>
            </a:xfrm>
            <a:prstGeom prst="rect">
              <a:avLst/>
            </a:prstGeom>
          </p:spPr>
        </p:pic>
        <p:pic>
          <p:nvPicPr>
            <p:cNvPr id="118" name="object 118"/>
            <p:cNvPicPr/>
            <p:nvPr/>
          </p:nvPicPr>
          <p:blipFill>
            <a:blip r:embed="rId25" cstate="print"/>
            <a:stretch>
              <a:fillRect/>
            </a:stretch>
          </p:blipFill>
          <p:spPr>
            <a:xfrm>
              <a:off x="2807843" y="2472613"/>
              <a:ext cx="384324" cy="302473"/>
            </a:xfrm>
            <a:prstGeom prst="rect">
              <a:avLst/>
            </a:prstGeom>
          </p:spPr>
        </p:pic>
        <p:pic>
          <p:nvPicPr>
            <p:cNvPr id="119" name="object 119"/>
            <p:cNvPicPr/>
            <p:nvPr/>
          </p:nvPicPr>
          <p:blipFill>
            <a:blip r:embed="rId26" cstate="print"/>
            <a:stretch>
              <a:fillRect/>
            </a:stretch>
          </p:blipFill>
          <p:spPr>
            <a:xfrm>
              <a:off x="2807843" y="2671889"/>
              <a:ext cx="395000" cy="103198"/>
            </a:xfrm>
            <a:prstGeom prst="rect">
              <a:avLst/>
            </a:prstGeom>
          </p:spPr>
        </p:pic>
        <p:sp>
          <p:nvSpPr>
            <p:cNvPr id="120" name="object 120"/>
            <p:cNvSpPr/>
            <p:nvPr/>
          </p:nvSpPr>
          <p:spPr>
            <a:xfrm>
              <a:off x="3190388" y="2645200"/>
              <a:ext cx="74930" cy="74930"/>
            </a:xfrm>
            <a:custGeom>
              <a:avLst/>
              <a:gdLst/>
              <a:ahLst/>
              <a:cxnLst/>
              <a:rect l="l" t="t" r="r" b="b"/>
              <a:pathLst>
                <a:path w="74929" h="74930">
                  <a:moveTo>
                    <a:pt x="0" y="74741"/>
                  </a:moveTo>
                  <a:lnTo>
                    <a:pt x="53386" y="0"/>
                  </a:lnTo>
                  <a:lnTo>
                    <a:pt x="74741" y="0"/>
                  </a:lnTo>
                </a:path>
              </a:pathLst>
            </a:custGeom>
            <a:ln w="3559">
              <a:solidFill>
                <a:srgbClr val="A6A6A6"/>
              </a:solidFill>
            </a:ln>
          </p:spPr>
          <p:txBody>
            <a:bodyPr wrap="square" lIns="0" tIns="0" rIns="0" bIns="0" rtlCol="0"/>
            <a:lstStyle/>
            <a:p>
              <a:endParaRPr/>
            </a:p>
          </p:txBody>
        </p:sp>
        <p:sp>
          <p:nvSpPr>
            <p:cNvPr id="121" name="object 121"/>
            <p:cNvSpPr/>
            <p:nvPr/>
          </p:nvSpPr>
          <p:spPr>
            <a:xfrm>
              <a:off x="3193947" y="2755516"/>
              <a:ext cx="74930" cy="3810"/>
            </a:xfrm>
            <a:custGeom>
              <a:avLst/>
              <a:gdLst/>
              <a:ahLst/>
              <a:cxnLst/>
              <a:rect l="l" t="t" r="r" b="b"/>
              <a:pathLst>
                <a:path w="74929" h="3810">
                  <a:moveTo>
                    <a:pt x="0" y="3558"/>
                  </a:moveTo>
                  <a:lnTo>
                    <a:pt x="53372" y="0"/>
                  </a:lnTo>
                  <a:lnTo>
                    <a:pt x="74721" y="0"/>
                  </a:lnTo>
                </a:path>
              </a:pathLst>
            </a:custGeom>
            <a:ln w="3558">
              <a:solidFill>
                <a:srgbClr val="A6A6A6"/>
              </a:solidFill>
            </a:ln>
          </p:spPr>
          <p:txBody>
            <a:bodyPr wrap="square" lIns="0" tIns="0" rIns="0" bIns="0" rtlCol="0"/>
            <a:lstStyle/>
            <a:p>
              <a:endParaRPr/>
            </a:p>
          </p:txBody>
        </p:sp>
        <p:sp>
          <p:nvSpPr>
            <p:cNvPr id="122" name="object 122"/>
            <p:cNvSpPr/>
            <p:nvPr/>
          </p:nvSpPr>
          <p:spPr>
            <a:xfrm>
              <a:off x="3193947" y="2762633"/>
              <a:ext cx="43180" cy="121285"/>
            </a:xfrm>
            <a:custGeom>
              <a:avLst/>
              <a:gdLst/>
              <a:ahLst/>
              <a:cxnLst/>
              <a:rect l="l" t="t" r="r" b="b"/>
              <a:pathLst>
                <a:path w="43180" h="121285">
                  <a:moveTo>
                    <a:pt x="0" y="0"/>
                  </a:moveTo>
                  <a:lnTo>
                    <a:pt x="21351" y="120993"/>
                  </a:lnTo>
                  <a:lnTo>
                    <a:pt x="42703" y="120993"/>
                  </a:lnTo>
                </a:path>
              </a:pathLst>
            </a:custGeom>
            <a:ln w="3558">
              <a:solidFill>
                <a:srgbClr val="A6A6A6"/>
              </a:solidFill>
            </a:ln>
          </p:spPr>
          <p:txBody>
            <a:bodyPr wrap="square" lIns="0" tIns="0" rIns="0" bIns="0" rtlCol="0"/>
            <a:lstStyle/>
            <a:p>
              <a:endParaRPr/>
            </a:p>
          </p:txBody>
        </p:sp>
      </p:grpSp>
      <p:sp>
        <p:nvSpPr>
          <p:cNvPr id="123" name="object 123"/>
          <p:cNvSpPr txBox="1"/>
          <p:nvPr/>
        </p:nvSpPr>
        <p:spPr>
          <a:xfrm>
            <a:off x="2799053" y="2966900"/>
            <a:ext cx="131445" cy="130175"/>
          </a:xfrm>
          <a:prstGeom prst="rect">
            <a:avLst/>
          </a:prstGeom>
        </p:spPr>
        <p:txBody>
          <a:bodyPr vert="horz" wrap="square" lIns="0" tIns="9525" rIns="0" bIns="0" rtlCol="0">
            <a:spAutoFit/>
          </a:bodyPr>
          <a:lstStyle/>
          <a:p>
            <a:pPr marL="12700" marR="5080" indent="3175">
              <a:lnSpc>
                <a:spcPct val="116799"/>
              </a:lnSpc>
              <a:spcBef>
                <a:spcPts val="75"/>
              </a:spcBef>
            </a:pPr>
            <a:r>
              <a:rPr sz="300" b="1" spc="-20" dirty="0">
                <a:latin typeface="Calibri"/>
                <a:cs typeface="Calibri"/>
              </a:rPr>
              <a:t>Army</a:t>
            </a:r>
            <a:r>
              <a:rPr sz="300" b="1" spc="500" dirty="0">
                <a:latin typeface="Calibri"/>
                <a:cs typeface="Calibri"/>
              </a:rPr>
              <a:t> </a:t>
            </a:r>
            <a:r>
              <a:rPr sz="300" b="1" spc="-10" dirty="0">
                <a:latin typeface="Calibri"/>
                <a:cs typeface="Calibri"/>
              </a:rPr>
              <a:t>49.3%</a:t>
            </a:r>
            <a:endParaRPr sz="300">
              <a:latin typeface="Calibri"/>
              <a:cs typeface="Calibri"/>
            </a:endParaRPr>
          </a:p>
        </p:txBody>
      </p:sp>
      <p:sp>
        <p:nvSpPr>
          <p:cNvPr id="124" name="object 124"/>
          <p:cNvSpPr txBox="1"/>
          <p:nvPr/>
        </p:nvSpPr>
        <p:spPr>
          <a:xfrm>
            <a:off x="2486419" y="2579015"/>
            <a:ext cx="182245" cy="130175"/>
          </a:xfrm>
          <a:prstGeom prst="rect">
            <a:avLst/>
          </a:prstGeom>
        </p:spPr>
        <p:txBody>
          <a:bodyPr vert="horz" wrap="square" lIns="0" tIns="9525" rIns="0" bIns="0" rtlCol="0">
            <a:spAutoFit/>
          </a:bodyPr>
          <a:lstStyle/>
          <a:p>
            <a:pPr marL="37465" marR="5080" indent="-25400">
              <a:lnSpc>
                <a:spcPct val="116799"/>
              </a:lnSpc>
              <a:spcBef>
                <a:spcPts val="75"/>
              </a:spcBef>
            </a:pPr>
            <a:r>
              <a:rPr sz="300" b="1" dirty="0">
                <a:latin typeface="Calibri"/>
                <a:cs typeface="Calibri"/>
              </a:rPr>
              <a:t>Air</a:t>
            </a:r>
            <a:r>
              <a:rPr sz="300" b="1" spc="20" dirty="0">
                <a:latin typeface="Calibri"/>
                <a:cs typeface="Calibri"/>
              </a:rPr>
              <a:t> </a:t>
            </a:r>
            <a:r>
              <a:rPr sz="300" b="1" spc="-20" dirty="0">
                <a:latin typeface="Calibri"/>
                <a:cs typeface="Calibri"/>
              </a:rPr>
              <a:t>Force</a:t>
            </a:r>
            <a:r>
              <a:rPr sz="300" b="1" spc="500" dirty="0">
                <a:latin typeface="Calibri"/>
                <a:cs typeface="Calibri"/>
              </a:rPr>
              <a:t> </a:t>
            </a:r>
            <a:r>
              <a:rPr sz="300" b="1" spc="-10" dirty="0">
                <a:latin typeface="Calibri"/>
                <a:cs typeface="Calibri"/>
              </a:rPr>
              <a:t>19.0%</a:t>
            </a:r>
            <a:endParaRPr sz="300">
              <a:latin typeface="Calibri"/>
              <a:cs typeface="Calibri"/>
            </a:endParaRPr>
          </a:p>
        </p:txBody>
      </p:sp>
      <p:sp>
        <p:nvSpPr>
          <p:cNvPr id="125" name="object 125"/>
          <p:cNvSpPr txBox="1"/>
          <p:nvPr/>
        </p:nvSpPr>
        <p:spPr>
          <a:xfrm>
            <a:off x="2788022" y="2401087"/>
            <a:ext cx="131445" cy="130175"/>
          </a:xfrm>
          <a:prstGeom prst="rect">
            <a:avLst/>
          </a:prstGeom>
        </p:spPr>
        <p:txBody>
          <a:bodyPr vert="horz" wrap="square" lIns="0" tIns="9525" rIns="0" bIns="0" rtlCol="0">
            <a:spAutoFit/>
          </a:bodyPr>
          <a:lstStyle/>
          <a:p>
            <a:pPr marL="12700" marR="5080" indent="17780">
              <a:lnSpc>
                <a:spcPct val="116799"/>
              </a:lnSpc>
              <a:spcBef>
                <a:spcPts val="75"/>
              </a:spcBef>
            </a:pPr>
            <a:r>
              <a:rPr sz="300" b="1" spc="-25" dirty="0">
                <a:latin typeface="Calibri"/>
                <a:cs typeface="Calibri"/>
              </a:rPr>
              <a:t>DLA</a:t>
            </a:r>
            <a:r>
              <a:rPr sz="300" b="1" spc="500" dirty="0">
                <a:latin typeface="Calibri"/>
                <a:cs typeface="Calibri"/>
              </a:rPr>
              <a:t> </a:t>
            </a:r>
            <a:r>
              <a:rPr sz="300" b="1" spc="-10" dirty="0">
                <a:latin typeface="Calibri"/>
                <a:cs typeface="Calibri"/>
              </a:rPr>
              <a:t>18.0%</a:t>
            </a:r>
            <a:endParaRPr sz="300">
              <a:latin typeface="Calibri"/>
              <a:cs typeface="Calibri"/>
            </a:endParaRPr>
          </a:p>
        </p:txBody>
      </p:sp>
      <p:sp>
        <p:nvSpPr>
          <p:cNvPr id="126" name="object 126"/>
          <p:cNvSpPr txBox="1"/>
          <p:nvPr/>
        </p:nvSpPr>
        <p:spPr>
          <a:xfrm>
            <a:off x="3001893" y="2550547"/>
            <a:ext cx="131445" cy="130175"/>
          </a:xfrm>
          <a:prstGeom prst="rect">
            <a:avLst/>
          </a:prstGeom>
        </p:spPr>
        <p:txBody>
          <a:bodyPr vert="horz" wrap="square" lIns="0" tIns="9525" rIns="0" bIns="0" rtlCol="0">
            <a:spAutoFit/>
          </a:bodyPr>
          <a:lstStyle/>
          <a:p>
            <a:pPr marL="12700" marR="5080" indent="6985">
              <a:lnSpc>
                <a:spcPct val="116799"/>
              </a:lnSpc>
              <a:spcBef>
                <a:spcPts val="75"/>
              </a:spcBef>
            </a:pPr>
            <a:r>
              <a:rPr sz="300" b="1" spc="-20" dirty="0">
                <a:latin typeface="Calibri"/>
                <a:cs typeface="Calibri"/>
              </a:rPr>
              <a:t>Navy</a:t>
            </a:r>
            <a:r>
              <a:rPr sz="300" b="1" spc="500" dirty="0">
                <a:latin typeface="Calibri"/>
                <a:cs typeface="Calibri"/>
              </a:rPr>
              <a:t> </a:t>
            </a:r>
            <a:r>
              <a:rPr sz="300" b="1" spc="-10" dirty="0">
                <a:latin typeface="Calibri"/>
                <a:cs typeface="Calibri"/>
              </a:rPr>
              <a:t>10.0%</a:t>
            </a:r>
            <a:endParaRPr sz="300">
              <a:latin typeface="Calibri"/>
              <a:cs typeface="Calibri"/>
            </a:endParaRPr>
          </a:p>
        </p:txBody>
      </p:sp>
      <p:sp>
        <p:nvSpPr>
          <p:cNvPr id="127" name="object 127"/>
          <p:cNvSpPr txBox="1"/>
          <p:nvPr/>
        </p:nvSpPr>
        <p:spPr>
          <a:xfrm>
            <a:off x="3258286" y="2470286"/>
            <a:ext cx="126364" cy="76835"/>
          </a:xfrm>
          <a:prstGeom prst="rect">
            <a:avLst/>
          </a:prstGeom>
        </p:spPr>
        <p:txBody>
          <a:bodyPr vert="horz" wrap="square" lIns="0" tIns="17145" rIns="0" bIns="0" rtlCol="0">
            <a:spAutoFit/>
          </a:bodyPr>
          <a:lstStyle/>
          <a:p>
            <a:pPr marL="12700">
              <a:lnSpc>
                <a:spcPct val="100000"/>
              </a:lnSpc>
              <a:spcBef>
                <a:spcPts val="135"/>
              </a:spcBef>
            </a:pPr>
            <a:r>
              <a:rPr sz="300" b="1" spc="-10" dirty="0">
                <a:latin typeface="Calibri"/>
                <a:cs typeface="Calibri"/>
              </a:rPr>
              <a:t>Other</a:t>
            </a:r>
            <a:endParaRPr sz="300">
              <a:latin typeface="Calibri"/>
              <a:cs typeface="Calibri"/>
            </a:endParaRPr>
          </a:p>
        </p:txBody>
      </p:sp>
      <p:sp>
        <p:nvSpPr>
          <p:cNvPr id="128" name="object 128"/>
          <p:cNvSpPr txBox="1"/>
          <p:nvPr/>
        </p:nvSpPr>
        <p:spPr>
          <a:xfrm>
            <a:off x="3265403" y="2523665"/>
            <a:ext cx="109855" cy="130175"/>
          </a:xfrm>
          <a:prstGeom prst="rect">
            <a:avLst/>
          </a:prstGeom>
        </p:spPr>
        <p:txBody>
          <a:bodyPr vert="horz" wrap="square" lIns="0" tIns="9525" rIns="0" bIns="0" rtlCol="0">
            <a:spAutoFit/>
          </a:bodyPr>
          <a:lstStyle/>
          <a:p>
            <a:pPr marL="12700" marR="5080" indent="3175">
              <a:lnSpc>
                <a:spcPct val="116799"/>
              </a:lnSpc>
              <a:spcBef>
                <a:spcPts val="75"/>
              </a:spcBef>
            </a:pPr>
            <a:r>
              <a:rPr sz="300" b="1" spc="-25" dirty="0">
                <a:latin typeface="Calibri"/>
                <a:cs typeface="Calibri"/>
              </a:rPr>
              <a:t>DoD</a:t>
            </a:r>
            <a:r>
              <a:rPr sz="300" b="1" spc="500" dirty="0">
                <a:latin typeface="Calibri"/>
                <a:cs typeface="Calibri"/>
              </a:rPr>
              <a:t> </a:t>
            </a:r>
            <a:r>
              <a:rPr sz="300" b="1" spc="-20" dirty="0">
                <a:latin typeface="Calibri"/>
                <a:cs typeface="Calibri"/>
              </a:rPr>
              <a:t>3.2%</a:t>
            </a:r>
            <a:endParaRPr sz="300">
              <a:latin typeface="Calibri"/>
              <a:cs typeface="Calibri"/>
            </a:endParaRPr>
          </a:p>
        </p:txBody>
      </p:sp>
      <p:sp>
        <p:nvSpPr>
          <p:cNvPr id="129" name="object 129"/>
          <p:cNvSpPr txBox="1"/>
          <p:nvPr/>
        </p:nvSpPr>
        <p:spPr>
          <a:xfrm>
            <a:off x="3278478" y="2681335"/>
            <a:ext cx="167005" cy="130175"/>
          </a:xfrm>
          <a:prstGeom prst="rect">
            <a:avLst/>
          </a:prstGeom>
        </p:spPr>
        <p:txBody>
          <a:bodyPr vert="horz" wrap="square" lIns="0" tIns="9525" rIns="0" bIns="0" rtlCol="0">
            <a:spAutoFit/>
          </a:bodyPr>
          <a:lstStyle/>
          <a:p>
            <a:pPr marL="40640" marR="5080" indent="-28575">
              <a:lnSpc>
                <a:spcPct val="116799"/>
              </a:lnSpc>
              <a:spcBef>
                <a:spcPts val="75"/>
              </a:spcBef>
            </a:pPr>
            <a:r>
              <a:rPr sz="300" b="1" spc="-10" dirty="0">
                <a:latin typeface="Calibri"/>
                <a:cs typeface="Calibri"/>
              </a:rPr>
              <a:t>Marines</a:t>
            </a:r>
            <a:r>
              <a:rPr sz="300" b="1" spc="500" dirty="0">
                <a:latin typeface="Calibri"/>
                <a:cs typeface="Calibri"/>
              </a:rPr>
              <a:t> </a:t>
            </a:r>
            <a:r>
              <a:rPr sz="300" b="1" spc="-20" dirty="0">
                <a:latin typeface="Calibri"/>
                <a:cs typeface="Calibri"/>
              </a:rPr>
              <a:t>0.2%</a:t>
            </a:r>
            <a:endParaRPr sz="300">
              <a:latin typeface="Calibri"/>
              <a:cs typeface="Calibri"/>
            </a:endParaRPr>
          </a:p>
        </p:txBody>
      </p:sp>
      <p:sp>
        <p:nvSpPr>
          <p:cNvPr id="130" name="object 130"/>
          <p:cNvSpPr txBox="1"/>
          <p:nvPr/>
        </p:nvSpPr>
        <p:spPr>
          <a:xfrm>
            <a:off x="3249110" y="2818000"/>
            <a:ext cx="187960" cy="76835"/>
          </a:xfrm>
          <a:prstGeom prst="rect">
            <a:avLst/>
          </a:prstGeom>
        </p:spPr>
        <p:txBody>
          <a:bodyPr vert="horz" wrap="square" lIns="0" tIns="17145" rIns="0" bIns="0" rtlCol="0">
            <a:spAutoFit/>
          </a:bodyPr>
          <a:lstStyle/>
          <a:p>
            <a:pPr marL="12700">
              <a:lnSpc>
                <a:spcPct val="100000"/>
              </a:lnSpc>
              <a:spcBef>
                <a:spcPts val="135"/>
              </a:spcBef>
            </a:pPr>
            <a:r>
              <a:rPr sz="300" b="1" dirty="0">
                <a:latin typeface="Calibri"/>
                <a:cs typeface="Calibri"/>
              </a:rPr>
              <a:t>Non-</a:t>
            </a:r>
            <a:r>
              <a:rPr sz="300" b="1" spc="-25" dirty="0">
                <a:latin typeface="Calibri"/>
                <a:cs typeface="Calibri"/>
              </a:rPr>
              <a:t>DoD</a:t>
            </a:r>
            <a:endParaRPr sz="300">
              <a:latin typeface="Calibri"/>
              <a:cs typeface="Calibri"/>
            </a:endParaRPr>
          </a:p>
        </p:txBody>
      </p:sp>
      <p:sp>
        <p:nvSpPr>
          <p:cNvPr id="131" name="object 131"/>
          <p:cNvSpPr txBox="1"/>
          <p:nvPr/>
        </p:nvSpPr>
        <p:spPr>
          <a:xfrm>
            <a:off x="3263346" y="2871378"/>
            <a:ext cx="156845" cy="130175"/>
          </a:xfrm>
          <a:prstGeom prst="rect">
            <a:avLst/>
          </a:prstGeom>
        </p:spPr>
        <p:txBody>
          <a:bodyPr vert="horz" wrap="square" lIns="0" tIns="9525" rIns="0" bIns="0" rtlCol="0">
            <a:spAutoFit/>
          </a:bodyPr>
          <a:lstStyle/>
          <a:p>
            <a:pPr marL="37465" marR="5080" indent="-25400">
              <a:lnSpc>
                <a:spcPct val="116799"/>
              </a:lnSpc>
              <a:spcBef>
                <a:spcPts val="75"/>
              </a:spcBef>
            </a:pPr>
            <a:r>
              <a:rPr sz="300" b="1" spc="-10" dirty="0">
                <a:latin typeface="Calibri"/>
                <a:cs typeface="Calibri"/>
              </a:rPr>
              <a:t>Entities</a:t>
            </a:r>
            <a:r>
              <a:rPr sz="300" b="1" spc="500" dirty="0">
                <a:latin typeface="Calibri"/>
                <a:cs typeface="Calibri"/>
              </a:rPr>
              <a:t> </a:t>
            </a:r>
            <a:r>
              <a:rPr sz="300" b="1" spc="-20" dirty="0">
                <a:latin typeface="Calibri"/>
                <a:cs typeface="Calibri"/>
              </a:rPr>
              <a:t>0.1%</a:t>
            </a:r>
            <a:endParaRPr sz="300">
              <a:latin typeface="Calibri"/>
              <a:cs typeface="Calibri"/>
            </a:endParaRPr>
          </a:p>
        </p:txBody>
      </p:sp>
      <p:sp>
        <p:nvSpPr>
          <p:cNvPr id="132" name="object 132"/>
          <p:cNvSpPr/>
          <p:nvPr/>
        </p:nvSpPr>
        <p:spPr>
          <a:xfrm>
            <a:off x="248005" y="1727669"/>
            <a:ext cx="5031105" cy="5102225"/>
          </a:xfrm>
          <a:custGeom>
            <a:avLst/>
            <a:gdLst/>
            <a:ahLst/>
            <a:cxnLst/>
            <a:rect l="l" t="t" r="r" b="b"/>
            <a:pathLst>
              <a:path w="5031105" h="5102225">
                <a:moveTo>
                  <a:pt x="0" y="0"/>
                </a:moveTo>
                <a:lnTo>
                  <a:pt x="5030698" y="0"/>
                </a:lnTo>
                <a:lnTo>
                  <a:pt x="5030698" y="5101869"/>
                </a:lnTo>
                <a:lnTo>
                  <a:pt x="0" y="5101869"/>
                </a:lnTo>
                <a:lnTo>
                  <a:pt x="0" y="0"/>
                </a:lnTo>
                <a:close/>
              </a:path>
            </a:pathLst>
          </a:custGeom>
          <a:ln w="9525">
            <a:solidFill>
              <a:srgbClr val="000000"/>
            </a:solidFill>
          </a:ln>
        </p:spPr>
        <p:txBody>
          <a:bodyPr wrap="square" lIns="0" tIns="0" rIns="0" bIns="0" rtlCol="0"/>
          <a:lstStyle/>
          <a:p>
            <a:endParaRPr/>
          </a:p>
        </p:txBody>
      </p:sp>
      <p:sp>
        <p:nvSpPr>
          <p:cNvPr id="133" name="object 133"/>
          <p:cNvSpPr txBox="1">
            <a:spLocks noGrp="1"/>
          </p:cNvSpPr>
          <p:nvPr>
            <p:ph type="sldNum" sz="quarter" idx="7"/>
          </p:nvPr>
        </p:nvSpPr>
        <p:spPr>
          <a:xfrm>
            <a:off x="10085975" y="7464755"/>
            <a:ext cx="234315" cy="163827"/>
          </a:xfrm>
          <a:prstGeom prst="rect">
            <a:avLst/>
          </a:prstGeom>
        </p:spPr>
        <p:txBody>
          <a:bodyPr vert="horz" wrap="square" lIns="0" tIns="0" rIns="0" bIns="0" rtlCol="0">
            <a:spAutoFit/>
          </a:bodyPr>
          <a:lstStyle/>
          <a:p>
            <a:pPr marL="12700">
              <a:lnSpc>
                <a:spcPts val="1425"/>
              </a:lnSpc>
            </a:pPr>
            <a:r>
              <a:rPr sz="1000" spc="-25" dirty="0">
                <a:solidFill>
                  <a:schemeClr val="bg1"/>
                </a:solidFill>
              </a:rPr>
              <a:t>10</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07017" rIns="0" bIns="0" rtlCol="0">
            <a:spAutoFit/>
          </a:bodyPr>
          <a:lstStyle/>
          <a:p>
            <a:pPr marL="4890770" marR="5080" indent="-1149350">
              <a:lnSpc>
                <a:spcPct val="100699"/>
              </a:lnSpc>
              <a:spcBef>
                <a:spcPts val="100"/>
              </a:spcBef>
            </a:pPr>
            <a:r>
              <a:rPr sz="2700" dirty="0">
                <a:solidFill>
                  <a:srgbClr val="C8AC61"/>
                </a:solidFill>
              </a:rPr>
              <a:t>CARE</a:t>
            </a:r>
            <a:r>
              <a:rPr sz="2700" spc="-35" dirty="0">
                <a:solidFill>
                  <a:srgbClr val="C8AC61"/>
                </a:solidFill>
              </a:rPr>
              <a:t> </a:t>
            </a:r>
            <a:r>
              <a:rPr sz="2700" dirty="0">
                <a:solidFill>
                  <a:srgbClr val="C8AC61"/>
                </a:solidFill>
              </a:rPr>
              <a:t>Summaries</a:t>
            </a:r>
            <a:r>
              <a:rPr sz="2700" spc="-30" dirty="0">
                <a:solidFill>
                  <a:srgbClr val="C8AC61"/>
                </a:solidFill>
              </a:rPr>
              <a:t> </a:t>
            </a:r>
            <a:r>
              <a:rPr sz="2700" dirty="0">
                <a:solidFill>
                  <a:srgbClr val="C8AC61"/>
                </a:solidFill>
              </a:rPr>
              <a:t>Non-</a:t>
            </a:r>
            <a:r>
              <a:rPr sz="2700" spc="-25" dirty="0">
                <a:solidFill>
                  <a:srgbClr val="C8AC61"/>
                </a:solidFill>
              </a:rPr>
              <a:t>Std </a:t>
            </a:r>
            <a:r>
              <a:rPr sz="2700" spc="-10" dirty="0">
                <a:solidFill>
                  <a:srgbClr val="C8AC61"/>
                </a:solidFill>
              </a:rPr>
              <a:t>Spreadsheet</a:t>
            </a:r>
            <a:endParaRPr sz="2700"/>
          </a:p>
        </p:txBody>
      </p:sp>
      <p:sp>
        <p:nvSpPr>
          <p:cNvPr id="3" name="object 3"/>
          <p:cNvSpPr/>
          <p:nvPr/>
        </p:nvSpPr>
        <p:spPr>
          <a:xfrm>
            <a:off x="584987" y="1546288"/>
            <a:ext cx="4679315" cy="3098800"/>
          </a:xfrm>
          <a:custGeom>
            <a:avLst/>
            <a:gdLst/>
            <a:ahLst/>
            <a:cxnLst/>
            <a:rect l="l" t="t" r="r" b="b"/>
            <a:pathLst>
              <a:path w="4679315" h="3098800">
                <a:moveTo>
                  <a:pt x="0" y="3098691"/>
                </a:moveTo>
                <a:lnTo>
                  <a:pt x="4678705" y="3098691"/>
                </a:lnTo>
                <a:lnTo>
                  <a:pt x="4678705" y="0"/>
                </a:lnTo>
                <a:lnTo>
                  <a:pt x="0" y="0"/>
                </a:lnTo>
                <a:lnTo>
                  <a:pt x="0" y="3098691"/>
                </a:lnTo>
                <a:close/>
              </a:path>
            </a:pathLst>
          </a:custGeom>
          <a:solidFill>
            <a:srgbClr val="FFFFFF"/>
          </a:solidFill>
        </p:spPr>
        <p:txBody>
          <a:bodyPr wrap="square" lIns="0" tIns="0" rIns="0" bIns="0" rtlCol="0"/>
          <a:lstStyle/>
          <a:p>
            <a:endParaRPr/>
          </a:p>
        </p:txBody>
      </p:sp>
      <p:sp>
        <p:nvSpPr>
          <p:cNvPr id="4" name="object 4"/>
          <p:cNvSpPr/>
          <p:nvPr/>
        </p:nvSpPr>
        <p:spPr>
          <a:xfrm>
            <a:off x="584987" y="4735034"/>
            <a:ext cx="4679315" cy="2382520"/>
          </a:xfrm>
          <a:custGeom>
            <a:avLst/>
            <a:gdLst/>
            <a:ahLst/>
            <a:cxnLst/>
            <a:rect l="l" t="t" r="r" b="b"/>
            <a:pathLst>
              <a:path w="4679315" h="2382520">
                <a:moveTo>
                  <a:pt x="0" y="2382299"/>
                </a:moveTo>
                <a:lnTo>
                  <a:pt x="4678705" y="2382299"/>
                </a:lnTo>
                <a:lnTo>
                  <a:pt x="4678705" y="0"/>
                </a:lnTo>
                <a:lnTo>
                  <a:pt x="0" y="0"/>
                </a:lnTo>
                <a:lnTo>
                  <a:pt x="0" y="2382299"/>
                </a:lnTo>
                <a:close/>
              </a:path>
            </a:pathLst>
          </a:custGeom>
          <a:solidFill>
            <a:srgbClr val="FFFFFF"/>
          </a:solidFill>
        </p:spPr>
        <p:txBody>
          <a:bodyPr wrap="square" lIns="0" tIns="0" rIns="0" bIns="0" rtlCol="0"/>
          <a:lstStyle/>
          <a:p>
            <a:endParaRPr/>
          </a:p>
        </p:txBody>
      </p:sp>
      <p:graphicFrame>
        <p:nvGraphicFramePr>
          <p:cNvPr id="5" name="object 5"/>
          <p:cNvGraphicFramePr>
            <a:graphicFrameLocks noGrp="1"/>
          </p:cNvGraphicFramePr>
          <p:nvPr/>
        </p:nvGraphicFramePr>
        <p:xfrm>
          <a:off x="573415" y="1536763"/>
          <a:ext cx="4686299" cy="5559425"/>
        </p:xfrm>
        <a:graphic>
          <a:graphicData uri="http://schemas.openxmlformats.org/drawingml/2006/table">
            <a:tbl>
              <a:tblPr firstRow="1" bandRow="1">
                <a:tableStyleId>{2D5ABB26-0587-4C30-8999-92F81FD0307C}</a:tableStyleId>
              </a:tblPr>
              <a:tblGrid>
                <a:gridCol w="984885">
                  <a:extLst>
                    <a:ext uri="{9D8B030D-6E8A-4147-A177-3AD203B41FA5}">
                      <a16:colId xmlns:a16="http://schemas.microsoft.com/office/drawing/2014/main" val="20000"/>
                    </a:ext>
                  </a:extLst>
                </a:gridCol>
                <a:gridCol w="1162050">
                  <a:extLst>
                    <a:ext uri="{9D8B030D-6E8A-4147-A177-3AD203B41FA5}">
                      <a16:colId xmlns:a16="http://schemas.microsoft.com/office/drawing/2014/main" val="20001"/>
                    </a:ext>
                  </a:extLst>
                </a:gridCol>
                <a:gridCol w="1353819">
                  <a:extLst>
                    <a:ext uri="{9D8B030D-6E8A-4147-A177-3AD203B41FA5}">
                      <a16:colId xmlns:a16="http://schemas.microsoft.com/office/drawing/2014/main" val="20002"/>
                    </a:ext>
                  </a:extLst>
                </a:gridCol>
                <a:gridCol w="625475">
                  <a:extLst>
                    <a:ext uri="{9D8B030D-6E8A-4147-A177-3AD203B41FA5}">
                      <a16:colId xmlns:a16="http://schemas.microsoft.com/office/drawing/2014/main" val="20003"/>
                    </a:ext>
                  </a:extLst>
                </a:gridCol>
                <a:gridCol w="560070">
                  <a:extLst>
                    <a:ext uri="{9D8B030D-6E8A-4147-A177-3AD203B41FA5}">
                      <a16:colId xmlns:a16="http://schemas.microsoft.com/office/drawing/2014/main" val="20004"/>
                    </a:ext>
                  </a:extLst>
                </a:gridCol>
              </a:tblGrid>
              <a:tr h="381000">
                <a:tc gridSpan="5">
                  <a:txBody>
                    <a:bodyPr/>
                    <a:lstStyle/>
                    <a:p>
                      <a:pPr>
                        <a:lnSpc>
                          <a:spcPct val="100000"/>
                        </a:lnSpc>
                      </a:pPr>
                      <a:endParaRPr sz="4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71450">
                <a:tc>
                  <a:txBody>
                    <a:bodyPr/>
                    <a:lstStyle/>
                    <a:p>
                      <a:pPr marL="6350" algn="ctr">
                        <a:lnSpc>
                          <a:spcPct val="100000"/>
                        </a:lnSpc>
                        <a:spcBef>
                          <a:spcPts val="420"/>
                        </a:spcBef>
                      </a:pPr>
                      <a:r>
                        <a:rPr sz="450" b="1" spc="-10" dirty="0">
                          <a:latin typeface="Calibri"/>
                          <a:cs typeface="Calibri"/>
                        </a:rPr>
                        <a:t>DODAAC</a:t>
                      </a:r>
                      <a:endParaRPr sz="450">
                        <a:latin typeface="Calibri"/>
                        <a:cs typeface="Calibri"/>
                      </a:endParaRPr>
                    </a:p>
                  </a:txBody>
                  <a:tcPr marL="0" marR="0" marT="53340" marB="0">
                    <a:lnL w="19050">
                      <a:solidFill>
                        <a:srgbClr val="000000"/>
                      </a:solidFill>
                      <a:prstDash val="solid"/>
                    </a:lnL>
                    <a:lnR w="6350">
                      <a:solidFill>
                        <a:srgbClr val="000000"/>
                      </a:solidFill>
                      <a:prstDash val="solid"/>
                    </a:lnR>
                    <a:lnB w="9525">
                      <a:solidFill>
                        <a:srgbClr val="000000"/>
                      </a:solidFill>
                      <a:prstDash val="solid"/>
                    </a:lnB>
                    <a:solidFill>
                      <a:srgbClr val="BEBEBE"/>
                    </a:solidFill>
                  </a:tcPr>
                </a:tc>
                <a:tc>
                  <a:txBody>
                    <a:bodyPr/>
                    <a:lstStyle/>
                    <a:p>
                      <a:pPr marL="1270" algn="ctr">
                        <a:lnSpc>
                          <a:spcPct val="100000"/>
                        </a:lnSpc>
                        <a:spcBef>
                          <a:spcPts val="420"/>
                        </a:spcBef>
                      </a:pPr>
                      <a:r>
                        <a:rPr sz="450" b="1" spc="-20" dirty="0">
                          <a:latin typeface="Calibri"/>
                          <a:cs typeface="Calibri"/>
                        </a:rPr>
                        <a:t>UNIT</a:t>
                      </a:r>
                      <a:endParaRPr sz="450">
                        <a:latin typeface="Calibri"/>
                        <a:cs typeface="Calibri"/>
                      </a:endParaRPr>
                    </a:p>
                  </a:txBody>
                  <a:tcPr marL="0" marR="0" marT="53340" marB="0">
                    <a:lnL w="6350">
                      <a:solidFill>
                        <a:srgbClr val="000000"/>
                      </a:solidFill>
                      <a:prstDash val="solid"/>
                    </a:lnL>
                    <a:lnR w="6350">
                      <a:solidFill>
                        <a:srgbClr val="000000"/>
                      </a:solidFill>
                      <a:prstDash val="solid"/>
                    </a:lnR>
                    <a:lnT w="9525">
                      <a:solidFill>
                        <a:srgbClr val="000000"/>
                      </a:solidFill>
                      <a:prstDash val="solid"/>
                    </a:lnT>
                    <a:lnB w="9525">
                      <a:solidFill>
                        <a:srgbClr val="000000"/>
                      </a:solidFill>
                      <a:prstDash val="solid"/>
                    </a:lnB>
                    <a:solidFill>
                      <a:srgbClr val="BEBEBE"/>
                    </a:solidFill>
                  </a:tcPr>
                </a:tc>
                <a:tc>
                  <a:txBody>
                    <a:bodyPr/>
                    <a:lstStyle/>
                    <a:p>
                      <a:pPr algn="ctr">
                        <a:lnSpc>
                          <a:spcPct val="100000"/>
                        </a:lnSpc>
                        <a:spcBef>
                          <a:spcPts val="420"/>
                        </a:spcBef>
                      </a:pPr>
                      <a:r>
                        <a:rPr sz="450" b="1" spc="-10" dirty="0">
                          <a:latin typeface="Calibri"/>
                          <a:cs typeface="Calibri"/>
                        </a:rPr>
                        <a:t>LOCATION</a:t>
                      </a:r>
                      <a:endParaRPr sz="450">
                        <a:latin typeface="Calibri"/>
                        <a:cs typeface="Calibri"/>
                      </a:endParaRPr>
                    </a:p>
                  </a:txBody>
                  <a:tcPr marL="0" marR="0" marT="53340" marB="0">
                    <a:lnL w="6350">
                      <a:solidFill>
                        <a:srgbClr val="000000"/>
                      </a:solidFill>
                      <a:prstDash val="solid"/>
                    </a:lnL>
                    <a:lnR w="6350">
                      <a:solidFill>
                        <a:srgbClr val="000000"/>
                      </a:solidFill>
                      <a:prstDash val="solid"/>
                    </a:lnR>
                    <a:lnT w="9525">
                      <a:solidFill>
                        <a:srgbClr val="000000"/>
                      </a:solidFill>
                      <a:prstDash val="solid"/>
                    </a:lnT>
                    <a:lnB w="9525">
                      <a:solidFill>
                        <a:srgbClr val="000000"/>
                      </a:solidFill>
                      <a:prstDash val="solid"/>
                    </a:lnB>
                    <a:solidFill>
                      <a:srgbClr val="BEBEBE"/>
                    </a:solidFill>
                  </a:tcPr>
                </a:tc>
                <a:tc>
                  <a:txBody>
                    <a:bodyPr/>
                    <a:lstStyle/>
                    <a:p>
                      <a:pPr marR="93345" algn="r">
                        <a:lnSpc>
                          <a:spcPct val="100000"/>
                        </a:lnSpc>
                        <a:spcBef>
                          <a:spcPts val="420"/>
                        </a:spcBef>
                      </a:pPr>
                      <a:r>
                        <a:rPr sz="450" b="1" dirty="0">
                          <a:latin typeface="Calibri"/>
                          <a:cs typeface="Calibri"/>
                        </a:rPr>
                        <a:t>CASES</a:t>
                      </a:r>
                      <a:r>
                        <a:rPr sz="450" b="1" spc="35" dirty="0">
                          <a:latin typeface="Calibri"/>
                          <a:cs typeface="Calibri"/>
                        </a:rPr>
                        <a:t> </a:t>
                      </a:r>
                      <a:r>
                        <a:rPr sz="450" b="1" spc="-10" dirty="0">
                          <a:latin typeface="Calibri"/>
                          <a:cs typeface="Calibri"/>
                        </a:rPr>
                        <a:t>INITIATED</a:t>
                      </a:r>
                      <a:endParaRPr sz="450">
                        <a:latin typeface="Calibri"/>
                        <a:cs typeface="Calibri"/>
                      </a:endParaRPr>
                    </a:p>
                  </a:txBody>
                  <a:tcPr marL="0" marR="0" marT="53340" marB="0">
                    <a:lnL w="6350">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BEBEBE"/>
                    </a:solidFill>
                  </a:tcPr>
                </a:tc>
                <a:tc rowSpan="18">
                  <a:txBody>
                    <a:bodyPr/>
                    <a:lstStyle/>
                    <a:p>
                      <a:pPr>
                        <a:lnSpc>
                          <a:spcPct val="100000"/>
                        </a:lnSpc>
                      </a:pPr>
                      <a:endParaRPr sz="400">
                        <a:latin typeface="Times New Roman"/>
                        <a:cs typeface="Times New Roman"/>
                      </a:endParaRPr>
                    </a:p>
                  </a:txBody>
                  <a:tcPr marL="0" marR="0" marT="0" marB="0">
                    <a:lnL w="9525">
                      <a:solidFill>
                        <a:srgbClr val="000000"/>
                      </a:solidFill>
                      <a:prstDash val="solid"/>
                    </a:lnL>
                    <a:lnR w="9525">
                      <a:solidFill>
                        <a:srgbClr val="000000"/>
                      </a:solidFill>
                      <a:prstDash val="solid"/>
                    </a:lnR>
                  </a:tcPr>
                </a:tc>
                <a:extLst>
                  <a:ext uri="{0D108BD9-81ED-4DB2-BD59-A6C34878D82A}">
                    <a16:rowId xmlns:a16="http://schemas.microsoft.com/office/drawing/2014/main" val="10001"/>
                  </a:ext>
                </a:extLst>
              </a:tr>
              <a:tr h="83820">
                <a:tc>
                  <a:txBody>
                    <a:bodyPr/>
                    <a:lstStyle/>
                    <a:p>
                      <a:pPr marL="10795" algn="ctr">
                        <a:lnSpc>
                          <a:spcPts val="495"/>
                        </a:lnSpc>
                        <a:spcBef>
                          <a:spcPts val="65"/>
                        </a:spcBef>
                      </a:pPr>
                      <a:r>
                        <a:rPr sz="450" spc="-10" dirty="0">
                          <a:latin typeface="Calibri"/>
                          <a:cs typeface="Calibri"/>
                        </a:rPr>
                        <a:t>FB3034</a:t>
                      </a:r>
                      <a:endParaRPr sz="450">
                        <a:latin typeface="Calibri"/>
                        <a:cs typeface="Calibri"/>
                      </a:endParaRPr>
                    </a:p>
                  </a:txBody>
                  <a:tcPr marL="0" marR="0" marT="8255" marB="0">
                    <a:lnL w="19050">
                      <a:solidFill>
                        <a:srgbClr val="000000"/>
                      </a:solidFill>
                      <a:prstDash val="solid"/>
                    </a:lnL>
                    <a:lnR w="6350">
                      <a:solidFill>
                        <a:srgbClr val="000000"/>
                      </a:solidFill>
                      <a:prstDash val="solid"/>
                    </a:lnR>
                    <a:lnT w="9525">
                      <a:solidFill>
                        <a:srgbClr val="000000"/>
                      </a:solidFill>
                      <a:prstDash val="solid"/>
                    </a:lnT>
                    <a:lnB w="6350">
                      <a:solidFill>
                        <a:srgbClr val="000000"/>
                      </a:solidFill>
                      <a:prstDash val="solid"/>
                    </a:lnB>
                  </a:tcPr>
                </a:tc>
                <a:tc>
                  <a:txBody>
                    <a:bodyPr/>
                    <a:lstStyle/>
                    <a:p>
                      <a:pPr marL="10160">
                        <a:lnSpc>
                          <a:spcPts val="495"/>
                        </a:lnSpc>
                        <a:spcBef>
                          <a:spcPts val="65"/>
                        </a:spcBef>
                      </a:pPr>
                      <a:r>
                        <a:rPr sz="450" spc="-20" dirty="0">
                          <a:latin typeface="Calibri"/>
                          <a:cs typeface="Calibri"/>
                        </a:rPr>
                        <a:t>UNIT</a:t>
                      </a:r>
                      <a:endParaRPr sz="450">
                        <a:latin typeface="Calibri"/>
                        <a:cs typeface="Calibri"/>
                      </a:endParaRPr>
                    </a:p>
                  </a:txBody>
                  <a:tcPr marL="0" marR="0" marT="8255" marB="0">
                    <a:lnL w="6350">
                      <a:solidFill>
                        <a:srgbClr val="000000"/>
                      </a:solidFill>
                      <a:prstDash val="solid"/>
                    </a:lnL>
                    <a:lnR w="6350">
                      <a:solidFill>
                        <a:srgbClr val="000000"/>
                      </a:solidFill>
                      <a:prstDash val="solid"/>
                    </a:lnR>
                    <a:lnT w="9525">
                      <a:solidFill>
                        <a:srgbClr val="000000"/>
                      </a:solidFill>
                      <a:prstDash val="solid"/>
                    </a:lnT>
                    <a:lnB w="6350">
                      <a:solidFill>
                        <a:srgbClr val="000000"/>
                      </a:solidFill>
                      <a:prstDash val="solid"/>
                    </a:lnB>
                  </a:tcPr>
                </a:tc>
                <a:tc>
                  <a:txBody>
                    <a:bodyPr/>
                    <a:lstStyle/>
                    <a:p>
                      <a:pPr marL="10160">
                        <a:lnSpc>
                          <a:spcPts val="495"/>
                        </a:lnSpc>
                        <a:spcBef>
                          <a:spcPts val="65"/>
                        </a:spcBef>
                      </a:pPr>
                      <a:r>
                        <a:rPr sz="450" dirty="0">
                          <a:latin typeface="Calibri"/>
                          <a:cs typeface="Calibri"/>
                        </a:rPr>
                        <a:t>FB3034 CITY,</a:t>
                      </a:r>
                      <a:r>
                        <a:rPr sz="450" spc="35" dirty="0">
                          <a:latin typeface="Calibri"/>
                          <a:cs typeface="Calibri"/>
                        </a:rPr>
                        <a:t> </a:t>
                      </a:r>
                      <a:r>
                        <a:rPr sz="450" spc="-25" dirty="0">
                          <a:latin typeface="Calibri"/>
                          <a:cs typeface="Calibri"/>
                        </a:rPr>
                        <a:t>ST</a:t>
                      </a:r>
                      <a:endParaRPr sz="450">
                        <a:latin typeface="Calibri"/>
                        <a:cs typeface="Calibri"/>
                      </a:endParaRPr>
                    </a:p>
                  </a:txBody>
                  <a:tcPr marL="0" marR="0" marT="8255" marB="0">
                    <a:lnL w="6350">
                      <a:solidFill>
                        <a:srgbClr val="000000"/>
                      </a:solidFill>
                      <a:prstDash val="solid"/>
                    </a:lnL>
                    <a:lnR w="6350">
                      <a:solidFill>
                        <a:srgbClr val="000000"/>
                      </a:solidFill>
                      <a:prstDash val="solid"/>
                    </a:lnR>
                    <a:lnT w="9525">
                      <a:solidFill>
                        <a:srgbClr val="000000"/>
                      </a:solidFill>
                      <a:prstDash val="solid"/>
                    </a:lnT>
                    <a:lnB w="6350">
                      <a:solidFill>
                        <a:srgbClr val="000000"/>
                      </a:solidFill>
                      <a:prstDash val="solid"/>
                    </a:lnB>
                  </a:tcPr>
                </a:tc>
                <a:tc>
                  <a:txBody>
                    <a:bodyPr/>
                    <a:lstStyle/>
                    <a:p>
                      <a:pPr marL="1270" algn="ctr">
                        <a:lnSpc>
                          <a:spcPts val="495"/>
                        </a:lnSpc>
                        <a:spcBef>
                          <a:spcPts val="65"/>
                        </a:spcBef>
                      </a:pPr>
                      <a:r>
                        <a:rPr sz="450" spc="-25" dirty="0">
                          <a:latin typeface="Calibri"/>
                          <a:cs typeface="Calibri"/>
                        </a:rPr>
                        <a:t>36</a:t>
                      </a:r>
                      <a:endParaRPr sz="450">
                        <a:latin typeface="Calibri"/>
                        <a:cs typeface="Calibri"/>
                      </a:endParaRPr>
                    </a:p>
                  </a:txBody>
                  <a:tcPr marL="0" marR="0" marT="8255" marB="0">
                    <a:lnL w="6350">
                      <a:solidFill>
                        <a:srgbClr val="000000"/>
                      </a:solidFill>
                      <a:prstDash val="solid"/>
                    </a:lnL>
                    <a:lnR w="9525">
                      <a:solidFill>
                        <a:srgbClr val="000000"/>
                      </a:solidFill>
                      <a:prstDash val="solid"/>
                    </a:lnR>
                    <a:lnT w="9525">
                      <a:solidFill>
                        <a:srgbClr val="000000"/>
                      </a:solidFill>
                      <a:prstDash val="solid"/>
                    </a:lnT>
                    <a:lnB w="6350">
                      <a:solidFill>
                        <a:srgbClr val="000000"/>
                      </a:solidFill>
                      <a:prstDash val="solid"/>
                    </a:lnB>
                  </a:tcPr>
                </a:tc>
                <a:tc vMerge="1">
                  <a:txBody>
                    <a:bodyPr/>
                    <a:lstStyle/>
                    <a:p>
                      <a:endParaRPr/>
                    </a:p>
                  </a:txBody>
                  <a:tcPr marL="0" marR="0" marT="0" marB="0">
                    <a:lnL w="9525">
                      <a:solidFill>
                        <a:srgbClr val="000000"/>
                      </a:solidFill>
                      <a:prstDash val="solid"/>
                    </a:lnL>
                    <a:lnR w="9525">
                      <a:solidFill>
                        <a:srgbClr val="000000"/>
                      </a:solidFill>
                      <a:prstDash val="solid"/>
                    </a:lnR>
                  </a:tcPr>
                </a:tc>
                <a:extLst>
                  <a:ext uri="{0D108BD9-81ED-4DB2-BD59-A6C34878D82A}">
                    <a16:rowId xmlns:a16="http://schemas.microsoft.com/office/drawing/2014/main" val="10002"/>
                  </a:ext>
                </a:extLst>
              </a:tr>
              <a:tr h="81280">
                <a:tc>
                  <a:txBody>
                    <a:bodyPr/>
                    <a:lstStyle/>
                    <a:p>
                      <a:pPr marL="10795" algn="ctr">
                        <a:lnSpc>
                          <a:spcPts val="495"/>
                        </a:lnSpc>
                        <a:spcBef>
                          <a:spcPts val="50"/>
                        </a:spcBef>
                      </a:pPr>
                      <a:r>
                        <a:rPr sz="450" spc="-10" dirty="0">
                          <a:latin typeface="Calibri"/>
                          <a:cs typeface="Calibri"/>
                        </a:rPr>
                        <a:t>FB4801</a:t>
                      </a:r>
                      <a:endParaRPr sz="450">
                        <a:latin typeface="Calibri"/>
                        <a:cs typeface="Calibri"/>
                      </a:endParaRPr>
                    </a:p>
                  </a:txBody>
                  <a:tcPr marL="0" marR="0" marT="6350" marB="0">
                    <a:lnL w="190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0160">
                        <a:lnSpc>
                          <a:spcPts val="495"/>
                        </a:lnSpc>
                        <a:spcBef>
                          <a:spcPts val="50"/>
                        </a:spcBef>
                      </a:pPr>
                      <a:r>
                        <a:rPr sz="450" dirty="0">
                          <a:latin typeface="Calibri"/>
                          <a:cs typeface="Calibri"/>
                        </a:rPr>
                        <a:t>49</a:t>
                      </a:r>
                      <a:r>
                        <a:rPr sz="450" spc="-10" dirty="0">
                          <a:latin typeface="Calibri"/>
                          <a:cs typeface="Calibri"/>
                        </a:rPr>
                        <a:t> </a:t>
                      </a:r>
                      <a:r>
                        <a:rPr sz="450" dirty="0">
                          <a:latin typeface="Calibri"/>
                          <a:cs typeface="Calibri"/>
                        </a:rPr>
                        <a:t>LRS</a:t>
                      </a:r>
                      <a:r>
                        <a:rPr sz="450" spc="15" dirty="0">
                          <a:latin typeface="Calibri"/>
                          <a:cs typeface="Calibri"/>
                        </a:rPr>
                        <a:t> </a:t>
                      </a:r>
                      <a:r>
                        <a:rPr sz="450" spc="-10" dirty="0">
                          <a:latin typeface="Calibri"/>
                          <a:cs typeface="Calibri"/>
                        </a:rPr>
                        <a:t>LGRDDR</a:t>
                      </a:r>
                      <a:endParaRPr sz="450">
                        <a:latin typeface="Calibri"/>
                        <a:cs typeface="Calibri"/>
                      </a:endParaRPr>
                    </a:p>
                  </a:txBody>
                  <a:tcPr marL="0" marR="0" marT="635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0160">
                        <a:lnSpc>
                          <a:spcPts val="495"/>
                        </a:lnSpc>
                        <a:spcBef>
                          <a:spcPts val="50"/>
                        </a:spcBef>
                      </a:pPr>
                      <a:r>
                        <a:rPr sz="450" dirty="0">
                          <a:latin typeface="Calibri"/>
                          <a:cs typeface="Calibri"/>
                        </a:rPr>
                        <a:t>FB4801 CITY,</a:t>
                      </a:r>
                      <a:r>
                        <a:rPr sz="450" spc="35" dirty="0">
                          <a:latin typeface="Calibri"/>
                          <a:cs typeface="Calibri"/>
                        </a:rPr>
                        <a:t> </a:t>
                      </a:r>
                      <a:r>
                        <a:rPr sz="450" spc="-25" dirty="0">
                          <a:latin typeface="Calibri"/>
                          <a:cs typeface="Calibri"/>
                        </a:rPr>
                        <a:t>ST</a:t>
                      </a:r>
                      <a:endParaRPr sz="450">
                        <a:latin typeface="Calibri"/>
                        <a:cs typeface="Calibri"/>
                      </a:endParaRPr>
                    </a:p>
                  </a:txBody>
                  <a:tcPr marL="0" marR="0" marT="635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270" algn="ctr">
                        <a:lnSpc>
                          <a:spcPts val="495"/>
                        </a:lnSpc>
                        <a:spcBef>
                          <a:spcPts val="50"/>
                        </a:spcBef>
                      </a:pPr>
                      <a:r>
                        <a:rPr sz="450" spc="-25" dirty="0">
                          <a:latin typeface="Calibri"/>
                          <a:cs typeface="Calibri"/>
                        </a:rPr>
                        <a:t>34</a:t>
                      </a:r>
                      <a:endParaRPr sz="450">
                        <a:latin typeface="Calibri"/>
                        <a:cs typeface="Calibri"/>
                      </a:endParaRPr>
                    </a:p>
                  </a:txBody>
                  <a:tcPr marL="0" marR="0" marT="6350" marB="0">
                    <a:lnL w="6350">
                      <a:solidFill>
                        <a:srgbClr val="000000"/>
                      </a:solidFill>
                      <a:prstDash val="solid"/>
                    </a:lnL>
                    <a:lnR w="9525">
                      <a:solidFill>
                        <a:srgbClr val="000000"/>
                      </a:solidFill>
                      <a:prstDash val="solid"/>
                    </a:lnR>
                    <a:lnT w="6350">
                      <a:solidFill>
                        <a:srgbClr val="000000"/>
                      </a:solidFill>
                      <a:prstDash val="solid"/>
                    </a:lnT>
                    <a:lnB w="6350">
                      <a:solidFill>
                        <a:srgbClr val="000000"/>
                      </a:solidFill>
                      <a:prstDash val="solid"/>
                    </a:lnB>
                  </a:tcPr>
                </a:tc>
                <a:tc vMerge="1">
                  <a:txBody>
                    <a:bodyPr/>
                    <a:lstStyle/>
                    <a:p>
                      <a:endParaRPr/>
                    </a:p>
                  </a:txBody>
                  <a:tcPr marL="0" marR="0" marT="0" marB="0">
                    <a:lnL w="9525">
                      <a:solidFill>
                        <a:srgbClr val="000000"/>
                      </a:solidFill>
                      <a:prstDash val="solid"/>
                    </a:lnL>
                    <a:lnR w="9525">
                      <a:solidFill>
                        <a:srgbClr val="000000"/>
                      </a:solidFill>
                      <a:prstDash val="solid"/>
                    </a:lnR>
                  </a:tcPr>
                </a:tc>
                <a:extLst>
                  <a:ext uri="{0D108BD9-81ED-4DB2-BD59-A6C34878D82A}">
                    <a16:rowId xmlns:a16="http://schemas.microsoft.com/office/drawing/2014/main" val="10003"/>
                  </a:ext>
                </a:extLst>
              </a:tr>
              <a:tr h="81280">
                <a:tc>
                  <a:txBody>
                    <a:bodyPr/>
                    <a:lstStyle/>
                    <a:p>
                      <a:pPr marL="10795" algn="ctr">
                        <a:lnSpc>
                          <a:spcPts val="495"/>
                        </a:lnSpc>
                        <a:spcBef>
                          <a:spcPts val="50"/>
                        </a:spcBef>
                      </a:pPr>
                      <a:r>
                        <a:rPr sz="450" spc="-10" dirty="0">
                          <a:latin typeface="Calibri"/>
                          <a:cs typeface="Calibri"/>
                        </a:rPr>
                        <a:t>FB4460</a:t>
                      </a:r>
                      <a:endParaRPr sz="450">
                        <a:latin typeface="Calibri"/>
                        <a:cs typeface="Calibri"/>
                      </a:endParaRPr>
                    </a:p>
                  </a:txBody>
                  <a:tcPr marL="0" marR="0" marT="6350" marB="0">
                    <a:lnL w="190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9525">
                        <a:lnSpc>
                          <a:spcPts val="495"/>
                        </a:lnSpc>
                        <a:spcBef>
                          <a:spcPts val="50"/>
                        </a:spcBef>
                      </a:pPr>
                      <a:r>
                        <a:rPr sz="450" dirty="0">
                          <a:latin typeface="Calibri"/>
                          <a:cs typeface="Calibri"/>
                        </a:rPr>
                        <a:t>19</a:t>
                      </a:r>
                      <a:r>
                        <a:rPr sz="450" spc="-10" dirty="0">
                          <a:latin typeface="Calibri"/>
                          <a:cs typeface="Calibri"/>
                        </a:rPr>
                        <a:t> </a:t>
                      </a:r>
                      <a:r>
                        <a:rPr sz="450" dirty="0">
                          <a:latin typeface="Calibri"/>
                          <a:cs typeface="Calibri"/>
                        </a:rPr>
                        <a:t>LRS</a:t>
                      </a:r>
                      <a:r>
                        <a:rPr sz="450" spc="15" dirty="0">
                          <a:latin typeface="Calibri"/>
                          <a:cs typeface="Calibri"/>
                        </a:rPr>
                        <a:t> </a:t>
                      </a:r>
                      <a:r>
                        <a:rPr sz="450" spc="-10" dirty="0">
                          <a:latin typeface="Calibri"/>
                          <a:cs typeface="Calibri"/>
                        </a:rPr>
                        <a:t>LGRDDC</a:t>
                      </a:r>
                      <a:endParaRPr sz="450">
                        <a:latin typeface="Calibri"/>
                        <a:cs typeface="Calibri"/>
                      </a:endParaRPr>
                    </a:p>
                  </a:txBody>
                  <a:tcPr marL="0" marR="0" marT="635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9525">
                        <a:lnSpc>
                          <a:spcPts val="495"/>
                        </a:lnSpc>
                        <a:spcBef>
                          <a:spcPts val="50"/>
                        </a:spcBef>
                      </a:pPr>
                      <a:r>
                        <a:rPr sz="450" dirty="0">
                          <a:latin typeface="Calibri"/>
                          <a:cs typeface="Calibri"/>
                        </a:rPr>
                        <a:t>FB4460 CITY,</a:t>
                      </a:r>
                      <a:r>
                        <a:rPr sz="450" spc="35" dirty="0">
                          <a:latin typeface="Calibri"/>
                          <a:cs typeface="Calibri"/>
                        </a:rPr>
                        <a:t> </a:t>
                      </a:r>
                      <a:r>
                        <a:rPr sz="450" spc="-25" dirty="0">
                          <a:latin typeface="Calibri"/>
                          <a:cs typeface="Calibri"/>
                        </a:rPr>
                        <a:t>ST</a:t>
                      </a:r>
                      <a:endParaRPr sz="450">
                        <a:latin typeface="Calibri"/>
                        <a:cs typeface="Calibri"/>
                      </a:endParaRPr>
                    </a:p>
                  </a:txBody>
                  <a:tcPr marL="0" marR="0" marT="635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270" algn="ctr">
                        <a:lnSpc>
                          <a:spcPts val="495"/>
                        </a:lnSpc>
                        <a:spcBef>
                          <a:spcPts val="50"/>
                        </a:spcBef>
                      </a:pPr>
                      <a:r>
                        <a:rPr sz="450" spc="-25" dirty="0">
                          <a:latin typeface="Calibri"/>
                          <a:cs typeface="Calibri"/>
                        </a:rPr>
                        <a:t>27</a:t>
                      </a:r>
                      <a:endParaRPr sz="450">
                        <a:latin typeface="Calibri"/>
                        <a:cs typeface="Calibri"/>
                      </a:endParaRPr>
                    </a:p>
                  </a:txBody>
                  <a:tcPr marL="0" marR="0" marT="6350" marB="0">
                    <a:lnL w="6350">
                      <a:solidFill>
                        <a:srgbClr val="000000"/>
                      </a:solidFill>
                      <a:prstDash val="solid"/>
                    </a:lnL>
                    <a:lnR w="9525">
                      <a:solidFill>
                        <a:srgbClr val="000000"/>
                      </a:solidFill>
                      <a:prstDash val="solid"/>
                    </a:lnR>
                    <a:lnT w="6350">
                      <a:solidFill>
                        <a:srgbClr val="000000"/>
                      </a:solidFill>
                      <a:prstDash val="solid"/>
                    </a:lnT>
                    <a:lnB w="6350">
                      <a:solidFill>
                        <a:srgbClr val="000000"/>
                      </a:solidFill>
                      <a:prstDash val="solid"/>
                    </a:lnB>
                  </a:tcPr>
                </a:tc>
                <a:tc vMerge="1">
                  <a:txBody>
                    <a:bodyPr/>
                    <a:lstStyle/>
                    <a:p>
                      <a:endParaRPr/>
                    </a:p>
                  </a:txBody>
                  <a:tcPr marL="0" marR="0" marT="0" marB="0">
                    <a:lnL w="9525">
                      <a:solidFill>
                        <a:srgbClr val="000000"/>
                      </a:solidFill>
                      <a:prstDash val="solid"/>
                    </a:lnL>
                    <a:lnR w="9525">
                      <a:solidFill>
                        <a:srgbClr val="000000"/>
                      </a:solidFill>
                      <a:prstDash val="solid"/>
                    </a:lnR>
                  </a:tcPr>
                </a:tc>
                <a:extLst>
                  <a:ext uri="{0D108BD9-81ED-4DB2-BD59-A6C34878D82A}">
                    <a16:rowId xmlns:a16="http://schemas.microsoft.com/office/drawing/2014/main" val="10004"/>
                  </a:ext>
                </a:extLst>
              </a:tr>
              <a:tr h="81280">
                <a:tc>
                  <a:txBody>
                    <a:bodyPr/>
                    <a:lstStyle/>
                    <a:p>
                      <a:pPr marL="10160" algn="ctr">
                        <a:lnSpc>
                          <a:spcPts val="495"/>
                        </a:lnSpc>
                        <a:spcBef>
                          <a:spcPts val="50"/>
                        </a:spcBef>
                      </a:pPr>
                      <a:r>
                        <a:rPr sz="450" spc="-10" dirty="0">
                          <a:latin typeface="Calibri"/>
                          <a:cs typeface="Calibri"/>
                        </a:rPr>
                        <a:t>FB2823</a:t>
                      </a:r>
                      <a:endParaRPr sz="450">
                        <a:latin typeface="Calibri"/>
                        <a:cs typeface="Calibri"/>
                      </a:endParaRPr>
                    </a:p>
                  </a:txBody>
                  <a:tcPr marL="0" marR="0" marT="6350" marB="0">
                    <a:lnL w="190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9525">
                        <a:lnSpc>
                          <a:spcPts val="495"/>
                        </a:lnSpc>
                        <a:spcBef>
                          <a:spcPts val="50"/>
                        </a:spcBef>
                      </a:pPr>
                      <a:r>
                        <a:rPr sz="450" dirty="0">
                          <a:latin typeface="Calibri"/>
                          <a:cs typeface="Calibri"/>
                        </a:rPr>
                        <a:t>96</a:t>
                      </a:r>
                      <a:r>
                        <a:rPr sz="450" spc="-10" dirty="0">
                          <a:latin typeface="Calibri"/>
                          <a:cs typeface="Calibri"/>
                        </a:rPr>
                        <a:t> </a:t>
                      </a:r>
                      <a:r>
                        <a:rPr sz="450" dirty="0">
                          <a:latin typeface="Calibri"/>
                          <a:cs typeface="Calibri"/>
                        </a:rPr>
                        <a:t>LRS</a:t>
                      </a:r>
                      <a:r>
                        <a:rPr sz="450" spc="15" dirty="0">
                          <a:latin typeface="Calibri"/>
                          <a:cs typeface="Calibri"/>
                        </a:rPr>
                        <a:t> </a:t>
                      </a:r>
                      <a:r>
                        <a:rPr sz="450" spc="-10" dirty="0">
                          <a:latin typeface="Calibri"/>
                          <a:cs typeface="Calibri"/>
                        </a:rPr>
                        <a:t>LGRDDC</a:t>
                      </a:r>
                      <a:endParaRPr sz="450">
                        <a:latin typeface="Calibri"/>
                        <a:cs typeface="Calibri"/>
                      </a:endParaRPr>
                    </a:p>
                  </a:txBody>
                  <a:tcPr marL="0" marR="0" marT="635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9525">
                        <a:lnSpc>
                          <a:spcPts val="495"/>
                        </a:lnSpc>
                        <a:spcBef>
                          <a:spcPts val="50"/>
                        </a:spcBef>
                      </a:pPr>
                      <a:r>
                        <a:rPr sz="450" dirty="0">
                          <a:latin typeface="Calibri"/>
                          <a:cs typeface="Calibri"/>
                        </a:rPr>
                        <a:t>FB2823 CITY,</a:t>
                      </a:r>
                      <a:r>
                        <a:rPr sz="450" spc="35" dirty="0">
                          <a:latin typeface="Calibri"/>
                          <a:cs typeface="Calibri"/>
                        </a:rPr>
                        <a:t> </a:t>
                      </a:r>
                      <a:r>
                        <a:rPr sz="450" spc="-25" dirty="0">
                          <a:latin typeface="Calibri"/>
                          <a:cs typeface="Calibri"/>
                        </a:rPr>
                        <a:t>ST</a:t>
                      </a:r>
                      <a:endParaRPr sz="450">
                        <a:latin typeface="Calibri"/>
                        <a:cs typeface="Calibri"/>
                      </a:endParaRPr>
                    </a:p>
                  </a:txBody>
                  <a:tcPr marL="0" marR="0" marT="635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270" algn="ctr">
                        <a:lnSpc>
                          <a:spcPts val="495"/>
                        </a:lnSpc>
                        <a:spcBef>
                          <a:spcPts val="50"/>
                        </a:spcBef>
                      </a:pPr>
                      <a:r>
                        <a:rPr sz="450" spc="-25" dirty="0">
                          <a:latin typeface="Calibri"/>
                          <a:cs typeface="Calibri"/>
                        </a:rPr>
                        <a:t>24</a:t>
                      </a:r>
                      <a:endParaRPr sz="450">
                        <a:latin typeface="Calibri"/>
                        <a:cs typeface="Calibri"/>
                      </a:endParaRPr>
                    </a:p>
                  </a:txBody>
                  <a:tcPr marL="0" marR="0" marT="6350" marB="0">
                    <a:lnL w="6350">
                      <a:solidFill>
                        <a:srgbClr val="000000"/>
                      </a:solidFill>
                      <a:prstDash val="solid"/>
                    </a:lnL>
                    <a:lnR w="9525">
                      <a:solidFill>
                        <a:srgbClr val="000000"/>
                      </a:solidFill>
                      <a:prstDash val="solid"/>
                    </a:lnR>
                    <a:lnT w="6350">
                      <a:solidFill>
                        <a:srgbClr val="000000"/>
                      </a:solidFill>
                      <a:prstDash val="solid"/>
                    </a:lnT>
                    <a:lnB w="6350">
                      <a:solidFill>
                        <a:srgbClr val="000000"/>
                      </a:solidFill>
                      <a:prstDash val="solid"/>
                    </a:lnB>
                  </a:tcPr>
                </a:tc>
                <a:tc vMerge="1">
                  <a:txBody>
                    <a:bodyPr/>
                    <a:lstStyle/>
                    <a:p>
                      <a:endParaRPr/>
                    </a:p>
                  </a:txBody>
                  <a:tcPr marL="0" marR="0" marT="0" marB="0">
                    <a:lnL w="9525">
                      <a:solidFill>
                        <a:srgbClr val="000000"/>
                      </a:solidFill>
                      <a:prstDash val="solid"/>
                    </a:lnL>
                    <a:lnR w="9525">
                      <a:solidFill>
                        <a:srgbClr val="000000"/>
                      </a:solidFill>
                      <a:prstDash val="solid"/>
                    </a:lnR>
                  </a:tcPr>
                </a:tc>
                <a:extLst>
                  <a:ext uri="{0D108BD9-81ED-4DB2-BD59-A6C34878D82A}">
                    <a16:rowId xmlns:a16="http://schemas.microsoft.com/office/drawing/2014/main" val="10005"/>
                  </a:ext>
                </a:extLst>
              </a:tr>
              <a:tr h="81280">
                <a:tc>
                  <a:txBody>
                    <a:bodyPr/>
                    <a:lstStyle/>
                    <a:p>
                      <a:pPr marL="10160" algn="ctr">
                        <a:lnSpc>
                          <a:spcPts val="495"/>
                        </a:lnSpc>
                        <a:spcBef>
                          <a:spcPts val="50"/>
                        </a:spcBef>
                      </a:pPr>
                      <a:r>
                        <a:rPr sz="450" spc="-10" dirty="0">
                          <a:latin typeface="Calibri"/>
                          <a:cs typeface="Calibri"/>
                        </a:rPr>
                        <a:t>FB3089</a:t>
                      </a:r>
                      <a:endParaRPr sz="450">
                        <a:latin typeface="Calibri"/>
                        <a:cs typeface="Calibri"/>
                      </a:endParaRPr>
                    </a:p>
                  </a:txBody>
                  <a:tcPr marL="0" marR="0" marT="6350" marB="0">
                    <a:lnL w="190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9525">
                        <a:lnSpc>
                          <a:spcPts val="495"/>
                        </a:lnSpc>
                        <a:spcBef>
                          <a:spcPts val="50"/>
                        </a:spcBef>
                      </a:pPr>
                      <a:r>
                        <a:rPr sz="450" dirty="0">
                          <a:latin typeface="Calibri"/>
                          <a:cs typeface="Calibri"/>
                        </a:rPr>
                        <a:t>502</a:t>
                      </a:r>
                      <a:r>
                        <a:rPr sz="450" spc="5" dirty="0">
                          <a:latin typeface="Calibri"/>
                          <a:cs typeface="Calibri"/>
                        </a:rPr>
                        <a:t> </a:t>
                      </a:r>
                      <a:r>
                        <a:rPr sz="450" dirty="0">
                          <a:latin typeface="Calibri"/>
                          <a:cs typeface="Calibri"/>
                        </a:rPr>
                        <a:t>LRS</a:t>
                      </a:r>
                      <a:r>
                        <a:rPr sz="450" spc="30" dirty="0">
                          <a:latin typeface="Calibri"/>
                          <a:cs typeface="Calibri"/>
                        </a:rPr>
                        <a:t> </a:t>
                      </a:r>
                      <a:r>
                        <a:rPr sz="450" dirty="0">
                          <a:latin typeface="Calibri"/>
                          <a:cs typeface="Calibri"/>
                        </a:rPr>
                        <a:t>RND</a:t>
                      </a:r>
                      <a:r>
                        <a:rPr sz="450" spc="20" dirty="0">
                          <a:latin typeface="Calibri"/>
                          <a:cs typeface="Calibri"/>
                        </a:rPr>
                        <a:t> </a:t>
                      </a:r>
                      <a:r>
                        <a:rPr sz="450" dirty="0">
                          <a:latin typeface="Calibri"/>
                          <a:cs typeface="Calibri"/>
                        </a:rPr>
                        <a:t>JBSA</a:t>
                      </a:r>
                      <a:r>
                        <a:rPr sz="450" spc="50" dirty="0">
                          <a:latin typeface="Calibri"/>
                          <a:cs typeface="Calibri"/>
                        </a:rPr>
                        <a:t> </a:t>
                      </a:r>
                      <a:r>
                        <a:rPr sz="450" spc="-10" dirty="0">
                          <a:latin typeface="Calibri"/>
                          <a:cs typeface="Calibri"/>
                        </a:rPr>
                        <a:t>LGRDDC</a:t>
                      </a:r>
                      <a:endParaRPr sz="450">
                        <a:latin typeface="Calibri"/>
                        <a:cs typeface="Calibri"/>
                      </a:endParaRPr>
                    </a:p>
                  </a:txBody>
                  <a:tcPr marL="0" marR="0" marT="635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9525">
                        <a:lnSpc>
                          <a:spcPts val="495"/>
                        </a:lnSpc>
                        <a:spcBef>
                          <a:spcPts val="50"/>
                        </a:spcBef>
                      </a:pPr>
                      <a:r>
                        <a:rPr sz="450" dirty="0">
                          <a:latin typeface="Calibri"/>
                          <a:cs typeface="Calibri"/>
                        </a:rPr>
                        <a:t>FB3089 CITY,</a:t>
                      </a:r>
                      <a:r>
                        <a:rPr sz="450" spc="35" dirty="0">
                          <a:latin typeface="Calibri"/>
                          <a:cs typeface="Calibri"/>
                        </a:rPr>
                        <a:t> </a:t>
                      </a:r>
                      <a:r>
                        <a:rPr sz="450" spc="-25" dirty="0">
                          <a:latin typeface="Calibri"/>
                          <a:cs typeface="Calibri"/>
                        </a:rPr>
                        <a:t>ST</a:t>
                      </a:r>
                      <a:endParaRPr sz="450">
                        <a:latin typeface="Calibri"/>
                        <a:cs typeface="Calibri"/>
                      </a:endParaRPr>
                    </a:p>
                  </a:txBody>
                  <a:tcPr marL="0" marR="0" marT="635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35" algn="ctr">
                        <a:lnSpc>
                          <a:spcPts val="495"/>
                        </a:lnSpc>
                        <a:spcBef>
                          <a:spcPts val="50"/>
                        </a:spcBef>
                      </a:pPr>
                      <a:r>
                        <a:rPr sz="450" spc="-25" dirty="0">
                          <a:latin typeface="Calibri"/>
                          <a:cs typeface="Calibri"/>
                        </a:rPr>
                        <a:t>23</a:t>
                      </a:r>
                      <a:endParaRPr sz="450">
                        <a:latin typeface="Calibri"/>
                        <a:cs typeface="Calibri"/>
                      </a:endParaRPr>
                    </a:p>
                  </a:txBody>
                  <a:tcPr marL="0" marR="0" marT="6350" marB="0">
                    <a:lnL w="6350">
                      <a:solidFill>
                        <a:srgbClr val="000000"/>
                      </a:solidFill>
                      <a:prstDash val="solid"/>
                    </a:lnL>
                    <a:lnR w="9525">
                      <a:solidFill>
                        <a:srgbClr val="000000"/>
                      </a:solidFill>
                      <a:prstDash val="solid"/>
                    </a:lnR>
                    <a:lnT w="6350">
                      <a:solidFill>
                        <a:srgbClr val="000000"/>
                      </a:solidFill>
                      <a:prstDash val="solid"/>
                    </a:lnT>
                    <a:lnB w="6350">
                      <a:solidFill>
                        <a:srgbClr val="000000"/>
                      </a:solidFill>
                      <a:prstDash val="solid"/>
                    </a:lnB>
                  </a:tcPr>
                </a:tc>
                <a:tc vMerge="1">
                  <a:txBody>
                    <a:bodyPr/>
                    <a:lstStyle/>
                    <a:p>
                      <a:endParaRPr/>
                    </a:p>
                  </a:txBody>
                  <a:tcPr marL="0" marR="0" marT="0" marB="0">
                    <a:lnL w="9525">
                      <a:solidFill>
                        <a:srgbClr val="000000"/>
                      </a:solidFill>
                      <a:prstDash val="solid"/>
                    </a:lnL>
                    <a:lnR w="9525">
                      <a:solidFill>
                        <a:srgbClr val="000000"/>
                      </a:solidFill>
                      <a:prstDash val="solid"/>
                    </a:lnR>
                  </a:tcPr>
                </a:tc>
                <a:extLst>
                  <a:ext uri="{0D108BD9-81ED-4DB2-BD59-A6C34878D82A}">
                    <a16:rowId xmlns:a16="http://schemas.microsoft.com/office/drawing/2014/main" val="10006"/>
                  </a:ext>
                </a:extLst>
              </a:tr>
              <a:tr h="81280">
                <a:tc>
                  <a:txBody>
                    <a:bodyPr/>
                    <a:lstStyle/>
                    <a:p>
                      <a:pPr marL="10160" algn="ctr">
                        <a:lnSpc>
                          <a:spcPts val="495"/>
                        </a:lnSpc>
                        <a:spcBef>
                          <a:spcPts val="45"/>
                        </a:spcBef>
                      </a:pPr>
                      <a:r>
                        <a:rPr sz="450" spc="-10" dirty="0">
                          <a:latin typeface="Calibri"/>
                          <a:cs typeface="Calibri"/>
                        </a:rPr>
                        <a:t>FB4469</a:t>
                      </a:r>
                      <a:endParaRPr sz="450">
                        <a:latin typeface="Calibri"/>
                        <a:cs typeface="Calibri"/>
                      </a:endParaRPr>
                    </a:p>
                  </a:txBody>
                  <a:tcPr marL="0" marR="0" marT="5715" marB="0">
                    <a:lnL w="190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9525">
                        <a:lnSpc>
                          <a:spcPts val="495"/>
                        </a:lnSpc>
                        <a:spcBef>
                          <a:spcPts val="45"/>
                        </a:spcBef>
                      </a:pPr>
                      <a:r>
                        <a:rPr sz="450" dirty="0">
                          <a:latin typeface="Calibri"/>
                          <a:cs typeface="Calibri"/>
                        </a:rPr>
                        <a:t>377</a:t>
                      </a:r>
                      <a:r>
                        <a:rPr sz="450" spc="-20" dirty="0">
                          <a:latin typeface="Calibri"/>
                          <a:cs typeface="Calibri"/>
                        </a:rPr>
                        <a:t> </a:t>
                      </a:r>
                      <a:r>
                        <a:rPr sz="450" dirty="0">
                          <a:latin typeface="Calibri"/>
                          <a:cs typeface="Calibri"/>
                        </a:rPr>
                        <a:t>LRS</a:t>
                      </a:r>
                      <a:r>
                        <a:rPr sz="450" spc="15" dirty="0">
                          <a:latin typeface="Calibri"/>
                          <a:cs typeface="Calibri"/>
                        </a:rPr>
                        <a:t> </a:t>
                      </a:r>
                      <a:r>
                        <a:rPr sz="450" spc="-10" dirty="0">
                          <a:latin typeface="Calibri"/>
                          <a:cs typeface="Calibri"/>
                        </a:rPr>
                        <a:t>LGRDDC</a:t>
                      </a:r>
                      <a:endParaRPr sz="450">
                        <a:latin typeface="Calibri"/>
                        <a:cs typeface="Calibri"/>
                      </a:endParaRPr>
                    </a:p>
                  </a:txBody>
                  <a:tcPr marL="0" marR="0" marT="571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9525">
                        <a:lnSpc>
                          <a:spcPts val="495"/>
                        </a:lnSpc>
                        <a:spcBef>
                          <a:spcPts val="45"/>
                        </a:spcBef>
                      </a:pPr>
                      <a:r>
                        <a:rPr sz="450" dirty="0">
                          <a:latin typeface="Calibri"/>
                          <a:cs typeface="Calibri"/>
                        </a:rPr>
                        <a:t>FB4469 CITY,</a:t>
                      </a:r>
                      <a:r>
                        <a:rPr sz="450" spc="35" dirty="0">
                          <a:latin typeface="Calibri"/>
                          <a:cs typeface="Calibri"/>
                        </a:rPr>
                        <a:t> </a:t>
                      </a:r>
                      <a:r>
                        <a:rPr sz="450" spc="-25" dirty="0">
                          <a:latin typeface="Calibri"/>
                          <a:cs typeface="Calibri"/>
                        </a:rPr>
                        <a:t>ST</a:t>
                      </a:r>
                      <a:endParaRPr sz="450">
                        <a:latin typeface="Calibri"/>
                        <a:cs typeface="Calibri"/>
                      </a:endParaRPr>
                    </a:p>
                  </a:txBody>
                  <a:tcPr marL="0" marR="0" marT="571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35" algn="ctr">
                        <a:lnSpc>
                          <a:spcPts val="495"/>
                        </a:lnSpc>
                        <a:spcBef>
                          <a:spcPts val="45"/>
                        </a:spcBef>
                      </a:pPr>
                      <a:r>
                        <a:rPr sz="450" spc="-25" dirty="0">
                          <a:latin typeface="Calibri"/>
                          <a:cs typeface="Calibri"/>
                        </a:rPr>
                        <a:t>21</a:t>
                      </a:r>
                      <a:endParaRPr sz="450">
                        <a:latin typeface="Calibri"/>
                        <a:cs typeface="Calibri"/>
                      </a:endParaRPr>
                    </a:p>
                  </a:txBody>
                  <a:tcPr marL="0" marR="0" marT="5715" marB="0">
                    <a:lnL w="6350">
                      <a:solidFill>
                        <a:srgbClr val="000000"/>
                      </a:solidFill>
                      <a:prstDash val="solid"/>
                    </a:lnL>
                    <a:lnR w="9525">
                      <a:solidFill>
                        <a:srgbClr val="000000"/>
                      </a:solidFill>
                      <a:prstDash val="solid"/>
                    </a:lnR>
                    <a:lnT w="6350">
                      <a:solidFill>
                        <a:srgbClr val="000000"/>
                      </a:solidFill>
                      <a:prstDash val="solid"/>
                    </a:lnT>
                    <a:lnB w="6350">
                      <a:solidFill>
                        <a:srgbClr val="000000"/>
                      </a:solidFill>
                      <a:prstDash val="solid"/>
                    </a:lnB>
                  </a:tcPr>
                </a:tc>
                <a:tc vMerge="1">
                  <a:txBody>
                    <a:bodyPr/>
                    <a:lstStyle/>
                    <a:p>
                      <a:endParaRPr/>
                    </a:p>
                  </a:txBody>
                  <a:tcPr marL="0" marR="0" marT="0" marB="0">
                    <a:lnL w="9525">
                      <a:solidFill>
                        <a:srgbClr val="000000"/>
                      </a:solidFill>
                      <a:prstDash val="solid"/>
                    </a:lnL>
                    <a:lnR w="9525">
                      <a:solidFill>
                        <a:srgbClr val="000000"/>
                      </a:solidFill>
                      <a:prstDash val="solid"/>
                    </a:lnR>
                  </a:tcPr>
                </a:tc>
                <a:extLst>
                  <a:ext uri="{0D108BD9-81ED-4DB2-BD59-A6C34878D82A}">
                    <a16:rowId xmlns:a16="http://schemas.microsoft.com/office/drawing/2014/main" val="10007"/>
                  </a:ext>
                </a:extLst>
              </a:tr>
              <a:tr h="81280">
                <a:tc>
                  <a:txBody>
                    <a:bodyPr/>
                    <a:lstStyle/>
                    <a:p>
                      <a:pPr marL="10160" algn="ctr">
                        <a:lnSpc>
                          <a:spcPts val="495"/>
                        </a:lnSpc>
                        <a:spcBef>
                          <a:spcPts val="45"/>
                        </a:spcBef>
                      </a:pPr>
                      <a:r>
                        <a:rPr sz="450" spc="-10" dirty="0">
                          <a:latin typeface="Calibri"/>
                          <a:cs typeface="Calibri"/>
                        </a:rPr>
                        <a:t>FB4419</a:t>
                      </a:r>
                      <a:endParaRPr sz="450">
                        <a:latin typeface="Calibri"/>
                        <a:cs typeface="Calibri"/>
                      </a:endParaRPr>
                    </a:p>
                  </a:txBody>
                  <a:tcPr marL="0" marR="0" marT="5715" marB="0">
                    <a:lnL w="190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9525">
                        <a:lnSpc>
                          <a:spcPts val="495"/>
                        </a:lnSpc>
                        <a:spcBef>
                          <a:spcPts val="45"/>
                        </a:spcBef>
                      </a:pPr>
                      <a:r>
                        <a:rPr sz="450" dirty="0">
                          <a:latin typeface="Calibri"/>
                          <a:cs typeface="Calibri"/>
                        </a:rPr>
                        <a:t>97</a:t>
                      </a:r>
                      <a:r>
                        <a:rPr sz="450" spc="-10" dirty="0">
                          <a:latin typeface="Calibri"/>
                          <a:cs typeface="Calibri"/>
                        </a:rPr>
                        <a:t> </a:t>
                      </a:r>
                      <a:r>
                        <a:rPr sz="450" dirty="0">
                          <a:latin typeface="Calibri"/>
                          <a:cs typeface="Calibri"/>
                        </a:rPr>
                        <a:t>LRS</a:t>
                      </a:r>
                      <a:r>
                        <a:rPr sz="450" spc="15" dirty="0">
                          <a:latin typeface="Calibri"/>
                          <a:cs typeface="Calibri"/>
                        </a:rPr>
                        <a:t> </a:t>
                      </a:r>
                      <a:r>
                        <a:rPr sz="450" spc="-20" dirty="0">
                          <a:latin typeface="Calibri"/>
                          <a:cs typeface="Calibri"/>
                        </a:rPr>
                        <a:t>LGRD</a:t>
                      </a:r>
                      <a:endParaRPr sz="450">
                        <a:latin typeface="Calibri"/>
                        <a:cs typeface="Calibri"/>
                      </a:endParaRPr>
                    </a:p>
                  </a:txBody>
                  <a:tcPr marL="0" marR="0" marT="571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9525">
                        <a:lnSpc>
                          <a:spcPts val="495"/>
                        </a:lnSpc>
                        <a:spcBef>
                          <a:spcPts val="45"/>
                        </a:spcBef>
                      </a:pPr>
                      <a:r>
                        <a:rPr sz="450" dirty="0">
                          <a:latin typeface="Calibri"/>
                          <a:cs typeface="Calibri"/>
                        </a:rPr>
                        <a:t>FB4419 CITY,</a:t>
                      </a:r>
                      <a:r>
                        <a:rPr sz="450" spc="35" dirty="0">
                          <a:latin typeface="Calibri"/>
                          <a:cs typeface="Calibri"/>
                        </a:rPr>
                        <a:t> </a:t>
                      </a:r>
                      <a:r>
                        <a:rPr sz="450" spc="-25" dirty="0">
                          <a:latin typeface="Calibri"/>
                          <a:cs typeface="Calibri"/>
                        </a:rPr>
                        <a:t>ST</a:t>
                      </a:r>
                      <a:endParaRPr sz="450">
                        <a:latin typeface="Calibri"/>
                        <a:cs typeface="Calibri"/>
                      </a:endParaRPr>
                    </a:p>
                  </a:txBody>
                  <a:tcPr marL="0" marR="0" marT="571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35" algn="ctr">
                        <a:lnSpc>
                          <a:spcPts val="495"/>
                        </a:lnSpc>
                        <a:spcBef>
                          <a:spcPts val="45"/>
                        </a:spcBef>
                      </a:pPr>
                      <a:r>
                        <a:rPr sz="450" spc="-25" dirty="0">
                          <a:latin typeface="Calibri"/>
                          <a:cs typeface="Calibri"/>
                        </a:rPr>
                        <a:t>16</a:t>
                      </a:r>
                      <a:endParaRPr sz="450">
                        <a:latin typeface="Calibri"/>
                        <a:cs typeface="Calibri"/>
                      </a:endParaRPr>
                    </a:p>
                  </a:txBody>
                  <a:tcPr marL="0" marR="0" marT="5715" marB="0">
                    <a:lnL w="6350">
                      <a:solidFill>
                        <a:srgbClr val="000000"/>
                      </a:solidFill>
                      <a:prstDash val="solid"/>
                    </a:lnL>
                    <a:lnR w="9525">
                      <a:solidFill>
                        <a:srgbClr val="000000"/>
                      </a:solidFill>
                      <a:prstDash val="solid"/>
                    </a:lnR>
                    <a:lnT w="6350">
                      <a:solidFill>
                        <a:srgbClr val="000000"/>
                      </a:solidFill>
                      <a:prstDash val="solid"/>
                    </a:lnT>
                    <a:lnB w="6350">
                      <a:solidFill>
                        <a:srgbClr val="000000"/>
                      </a:solidFill>
                      <a:prstDash val="solid"/>
                    </a:lnB>
                  </a:tcPr>
                </a:tc>
                <a:tc vMerge="1">
                  <a:txBody>
                    <a:bodyPr/>
                    <a:lstStyle/>
                    <a:p>
                      <a:endParaRPr/>
                    </a:p>
                  </a:txBody>
                  <a:tcPr marL="0" marR="0" marT="0" marB="0">
                    <a:lnL w="9525">
                      <a:solidFill>
                        <a:srgbClr val="000000"/>
                      </a:solidFill>
                      <a:prstDash val="solid"/>
                    </a:lnL>
                    <a:lnR w="9525">
                      <a:solidFill>
                        <a:srgbClr val="000000"/>
                      </a:solidFill>
                      <a:prstDash val="solid"/>
                    </a:lnR>
                  </a:tcPr>
                </a:tc>
                <a:extLst>
                  <a:ext uri="{0D108BD9-81ED-4DB2-BD59-A6C34878D82A}">
                    <a16:rowId xmlns:a16="http://schemas.microsoft.com/office/drawing/2014/main" val="10008"/>
                  </a:ext>
                </a:extLst>
              </a:tr>
              <a:tr h="81280">
                <a:tc>
                  <a:txBody>
                    <a:bodyPr/>
                    <a:lstStyle/>
                    <a:p>
                      <a:pPr marL="10160" algn="ctr">
                        <a:lnSpc>
                          <a:spcPts val="495"/>
                        </a:lnSpc>
                        <a:spcBef>
                          <a:spcPts val="45"/>
                        </a:spcBef>
                      </a:pPr>
                      <a:r>
                        <a:rPr sz="450" spc="-10" dirty="0">
                          <a:latin typeface="Calibri"/>
                          <a:cs typeface="Calibri"/>
                        </a:rPr>
                        <a:t>FB3047</a:t>
                      </a:r>
                      <a:endParaRPr sz="450">
                        <a:latin typeface="Calibri"/>
                        <a:cs typeface="Calibri"/>
                      </a:endParaRPr>
                    </a:p>
                  </a:txBody>
                  <a:tcPr marL="0" marR="0" marT="5715" marB="0">
                    <a:lnL w="190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9525">
                        <a:lnSpc>
                          <a:spcPts val="495"/>
                        </a:lnSpc>
                        <a:spcBef>
                          <a:spcPts val="45"/>
                        </a:spcBef>
                      </a:pPr>
                      <a:r>
                        <a:rPr sz="450" dirty="0">
                          <a:latin typeface="Calibri"/>
                          <a:cs typeface="Calibri"/>
                        </a:rPr>
                        <a:t>502</a:t>
                      </a:r>
                      <a:r>
                        <a:rPr sz="450" spc="-20" dirty="0">
                          <a:latin typeface="Calibri"/>
                          <a:cs typeface="Calibri"/>
                        </a:rPr>
                        <a:t> </a:t>
                      </a:r>
                      <a:r>
                        <a:rPr sz="450" dirty="0">
                          <a:latin typeface="Calibri"/>
                          <a:cs typeface="Calibri"/>
                        </a:rPr>
                        <a:t>LRS</a:t>
                      </a:r>
                      <a:r>
                        <a:rPr sz="450" spc="15" dirty="0">
                          <a:latin typeface="Calibri"/>
                          <a:cs typeface="Calibri"/>
                        </a:rPr>
                        <a:t> </a:t>
                      </a:r>
                      <a:r>
                        <a:rPr sz="450" spc="-10" dirty="0">
                          <a:latin typeface="Calibri"/>
                          <a:cs typeface="Calibri"/>
                        </a:rPr>
                        <a:t>LGRDDC</a:t>
                      </a:r>
                      <a:endParaRPr sz="450">
                        <a:latin typeface="Calibri"/>
                        <a:cs typeface="Calibri"/>
                      </a:endParaRPr>
                    </a:p>
                  </a:txBody>
                  <a:tcPr marL="0" marR="0" marT="571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9525">
                        <a:lnSpc>
                          <a:spcPts val="495"/>
                        </a:lnSpc>
                        <a:spcBef>
                          <a:spcPts val="45"/>
                        </a:spcBef>
                      </a:pPr>
                      <a:r>
                        <a:rPr sz="450" dirty="0">
                          <a:latin typeface="Calibri"/>
                          <a:cs typeface="Calibri"/>
                        </a:rPr>
                        <a:t>FB3047 CITY,</a:t>
                      </a:r>
                      <a:r>
                        <a:rPr sz="450" spc="35" dirty="0">
                          <a:latin typeface="Calibri"/>
                          <a:cs typeface="Calibri"/>
                        </a:rPr>
                        <a:t> </a:t>
                      </a:r>
                      <a:r>
                        <a:rPr sz="450" spc="-25" dirty="0">
                          <a:latin typeface="Calibri"/>
                          <a:cs typeface="Calibri"/>
                        </a:rPr>
                        <a:t>ST</a:t>
                      </a:r>
                      <a:endParaRPr sz="450">
                        <a:latin typeface="Calibri"/>
                        <a:cs typeface="Calibri"/>
                      </a:endParaRPr>
                    </a:p>
                  </a:txBody>
                  <a:tcPr marL="0" marR="0" marT="571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35" algn="ctr">
                        <a:lnSpc>
                          <a:spcPts val="495"/>
                        </a:lnSpc>
                        <a:spcBef>
                          <a:spcPts val="45"/>
                        </a:spcBef>
                      </a:pPr>
                      <a:r>
                        <a:rPr sz="450" spc="-25" dirty="0">
                          <a:latin typeface="Calibri"/>
                          <a:cs typeface="Calibri"/>
                        </a:rPr>
                        <a:t>14</a:t>
                      </a:r>
                      <a:endParaRPr sz="450">
                        <a:latin typeface="Calibri"/>
                        <a:cs typeface="Calibri"/>
                      </a:endParaRPr>
                    </a:p>
                  </a:txBody>
                  <a:tcPr marL="0" marR="0" marT="5715" marB="0">
                    <a:lnL w="6350">
                      <a:solidFill>
                        <a:srgbClr val="000000"/>
                      </a:solidFill>
                      <a:prstDash val="solid"/>
                    </a:lnL>
                    <a:lnR w="9525">
                      <a:solidFill>
                        <a:srgbClr val="000000"/>
                      </a:solidFill>
                      <a:prstDash val="solid"/>
                    </a:lnR>
                    <a:lnT w="6350">
                      <a:solidFill>
                        <a:srgbClr val="000000"/>
                      </a:solidFill>
                      <a:prstDash val="solid"/>
                    </a:lnT>
                    <a:lnB w="6350">
                      <a:solidFill>
                        <a:srgbClr val="000000"/>
                      </a:solidFill>
                      <a:prstDash val="solid"/>
                    </a:lnB>
                  </a:tcPr>
                </a:tc>
                <a:tc vMerge="1">
                  <a:txBody>
                    <a:bodyPr/>
                    <a:lstStyle/>
                    <a:p>
                      <a:endParaRPr/>
                    </a:p>
                  </a:txBody>
                  <a:tcPr marL="0" marR="0" marT="0" marB="0">
                    <a:lnL w="9525">
                      <a:solidFill>
                        <a:srgbClr val="000000"/>
                      </a:solidFill>
                      <a:prstDash val="solid"/>
                    </a:lnL>
                    <a:lnR w="9525">
                      <a:solidFill>
                        <a:srgbClr val="000000"/>
                      </a:solidFill>
                      <a:prstDash val="solid"/>
                    </a:lnR>
                  </a:tcPr>
                </a:tc>
                <a:extLst>
                  <a:ext uri="{0D108BD9-81ED-4DB2-BD59-A6C34878D82A}">
                    <a16:rowId xmlns:a16="http://schemas.microsoft.com/office/drawing/2014/main" val="10009"/>
                  </a:ext>
                </a:extLst>
              </a:tr>
              <a:tr h="81280">
                <a:tc>
                  <a:txBody>
                    <a:bodyPr/>
                    <a:lstStyle/>
                    <a:p>
                      <a:pPr marL="9525" algn="ctr">
                        <a:lnSpc>
                          <a:spcPts val="495"/>
                        </a:lnSpc>
                        <a:spcBef>
                          <a:spcPts val="45"/>
                        </a:spcBef>
                      </a:pPr>
                      <a:r>
                        <a:rPr sz="450" spc="-10" dirty="0">
                          <a:latin typeface="Calibri"/>
                          <a:cs typeface="Calibri"/>
                        </a:rPr>
                        <a:t>FB4620</a:t>
                      </a:r>
                      <a:endParaRPr sz="450">
                        <a:latin typeface="Calibri"/>
                        <a:cs typeface="Calibri"/>
                      </a:endParaRPr>
                    </a:p>
                  </a:txBody>
                  <a:tcPr marL="0" marR="0" marT="5715" marB="0">
                    <a:lnL w="190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9525">
                        <a:lnSpc>
                          <a:spcPts val="495"/>
                        </a:lnSpc>
                        <a:spcBef>
                          <a:spcPts val="45"/>
                        </a:spcBef>
                      </a:pPr>
                      <a:r>
                        <a:rPr sz="450" dirty="0">
                          <a:latin typeface="Calibri"/>
                          <a:cs typeface="Calibri"/>
                        </a:rPr>
                        <a:t>92</a:t>
                      </a:r>
                      <a:r>
                        <a:rPr sz="450" spc="-10" dirty="0">
                          <a:latin typeface="Calibri"/>
                          <a:cs typeface="Calibri"/>
                        </a:rPr>
                        <a:t> </a:t>
                      </a:r>
                      <a:r>
                        <a:rPr sz="450" dirty="0">
                          <a:latin typeface="Calibri"/>
                          <a:cs typeface="Calibri"/>
                        </a:rPr>
                        <a:t>LRS</a:t>
                      </a:r>
                      <a:r>
                        <a:rPr sz="450" spc="15" dirty="0">
                          <a:latin typeface="Calibri"/>
                          <a:cs typeface="Calibri"/>
                        </a:rPr>
                        <a:t> </a:t>
                      </a:r>
                      <a:r>
                        <a:rPr sz="450" spc="-10" dirty="0">
                          <a:latin typeface="Calibri"/>
                          <a:cs typeface="Calibri"/>
                        </a:rPr>
                        <a:t>LGRDDC</a:t>
                      </a:r>
                      <a:endParaRPr sz="450">
                        <a:latin typeface="Calibri"/>
                        <a:cs typeface="Calibri"/>
                      </a:endParaRPr>
                    </a:p>
                  </a:txBody>
                  <a:tcPr marL="0" marR="0" marT="571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9525">
                        <a:lnSpc>
                          <a:spcPts val="495"/>
                        </a:lnSpc>
                        <a:spcBef>
                          <a:spcPts val="45"/>
                        </a:spcBef>
                      </a:pPr>
                      <a:r>
                        <a:rPr sz="450" dirty="0">
                          <a:latin typeface="Calibri"/>
                          <a:cs typeface="Calibri"/>
                        </a:rPr>
                        <a:t>FB4620 CITY,</a:t>
                      </a:r>
                      <a:r>
                        <a:rPr sz="450" spc="35" dirty="0">
                          <a:latin typeface="Calibri"/>
                          <a:cs typeface="Calibri"/>
                        </a:rPr>
                        <a:t> </a:t>
                      </a:r>
                      <a:r>
                        <a:rPr sz="450" spc="-25" dirty="0">
                          <a:latin typeface="Calibri"/>
                          <a:cs typeface="Calibri"/>
                        </a:rPr>
                        <a:t>ST</a:t>
                      </a:r>
                      <a:endParaRPr sz="450">
                        <a:latin typeface="Calibri"/>
                        <a:cs typeface="Calibri"/>
                      </a:endParaRPr>
                    </a:p>
                  </a:txBody>
                  <a:tcPr marL="0" marR="0" marT="571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35" algn="ctr">
                        <a:lnSpc>
                          <a:spcPts val="495"/>
                        </a:lnSpc>
                        <a:spcBef>
                          <a:spcPts val="45"/>
                        </a:spcBef>
                      </a:pPr>
                      <a:r>
                        <a:rPr sz="450" spc="-25" dirty="0">
                          <a:latin typeface="Calibri"/>
                          <a:cs typeface="Calibri"/>
                        </a:rPr>
                        <a:t>12</a:t>
                      </a:r>
                      <a:endParaRPr sz="450">
                        <a:latin typeface="Calibri"/>
                        <a:cs typeface="Calibri"/>
                      </a:endParaRPr>
                    </a:p>
                  </a:txBody>
                  <a:tcPr marL="0" marR="0" marT="5715" marB="0">
                    <a:lnL w="6350">
                      <a:solidFill>
                        <a:srgbClr val="000000"/>
                      </a:solidFill>
                      <a:prstDash val="solid"/>
                    </a:lnL>
                    <a:lnR w="9525">
                      <a:solidFill>
                        <a:srgbClr val="000000"/>
                      </a:solidFill>
                      <a:prstDash val="solid"/>
                    </a:lnR>
                    <a:lnT w="6350">
                      <a:solidFill>
                        <a:srgbClr val="000000"/>
                      </a:solidFill>
                      <a:prstDash val="solid"/>
                    </a:lnT>
                    <a:lnB w="6350">
                      <a:solidFill>
                        <a:srgbClr val="000000"/>
                      </a:solidFill>
                      <a:prstDash val="solid"/>
                    </a:lnB>
                  </a:tcPr>
                </a:tc>
                <a:tc vMerge="1">
                  <a:txBody>
                    <a:bodyPr/>
                    <a:lstStyle/>
                    <a:p>
                      <a:endParaRPr/>
                    </a:p>
                  </a:txBody>
                  <a:tcPr marL="0" marR="0" marT="0" marB="0">
                    <a:lnL w="9525">
                      <a:solidFill>
                        <a:srgbClr val="000000"/>
                      </a:solidFill>
                      <a:prstDash val="solid"/>
                    </a:lnL>
                    <a:lnR w="9525">
                      <a:solidFill>
                        <a:srgbClr val="000000"/>
                      </a:solidFill>
                      <a:prstDash val="solid"/>
                    </a:lnR>
                  </a:tcPr>
                </a:tc>
                <a:extLst>
                  <a:ext uri="{0D108BD9-81ED-4DB2-BD59-A6C34878D82A}">
                    <a16:rowId xmlns:a16="http://schemas.microsoft.com/office/drawing/2014/main" val="10010"/>
                  </a:ext>
                </a:extLst>
              </a:tr>
              <a:tr h="81280">
                <a:tc>
                  <a:txBody>
                    <a:bodyPr/>
                    <a:lstStyle/>
                    <a:p>
                      <a:pPr marL="9525" algn="ctr">
                        <a:lnSpc>
                          <a:spcPts val="495"/>
                        </a:lnSpc>
                        <a:spcBef>
                          <a:spcPts val="45"/>
                        </a:spcBef>
                      </a:pPr>
                      <a:r>
                        <a:rPr sz="450" spc="-10" dirty="0">
                          <a:latin typeface="Calibri"/>
                          <a:cs typeface="Calibri"/>
                        </a:rPr>
                        <a:t>FB3020</a:t>
                      </a:r>
                      <a:endParaRPr sz="450">
                        <a:latin typeface="Calibri"/>
                        <a:cs typeface="Calibri"/>
                      </a:endParaRPr>
                    </a:p>
                  </a:txBody>
                  <a:tcPr marL="0" marR="0" marT="5715" marB="0">
                    <a:lnL w="190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9525">
                        <a:lnSpc>
                          <a:spcPts val="495"/>
                        </a:lnSpc>
                        <a:spcBef>
                          <a:spcPts val="45"/>
                        </a:spcBef>
                      </a:pPr>
                      <a:r>
                        <a:rPr sz="450" dirty="0">
                          <a:latin typeface="Calibri"/>
                          <a:cs typeface="Calibri"/>
                        </a:rPr>
                        <a:t>82</a:t>
                      </a:r>
                      <a:r>
                        <a:rPr sz="450" spc="-10" dirty="0">
                          <a:latin typeface="Calibri"/>
                          <a:cs typeface="Calibri"/>
                        </a:rPr>
                        <a:t> </a:t>
                      </a:r>
                      <a:r>
                        <a:rPr sz="450" dirty="0">
                          <a:latin typeface="Calibri"/>
                          <a:cs typeface="Calibri"/>
                        </a:rPr>
                        <a:t>LRS</a:t>
                      </a:r>
                      <a:r>
                        <a:rPr sz="450" spc="15" dirty="0">
                          <a:latin typeface="Calibri"/>
                          <a:cs typeface="Calibri"/>
                        </a:rPr>
                        <a:t> </a:t>
                      </a:r>
                      <a:r>
                        <a:rPr sz="450" spc="-10" dirty="0">
                          <a:latin typeface="Calibri"/>
                          <a:cs typeface="Calibri"/>
                        </a:rPr>
                        <a:t>LGRTDDC</a:t>
                      </a:r>
                      <a:endParaRPr sz="450">
                        <a:latin typeface="Calibri"/>
                        <a:cs typeface="Calibri"/>
                      </a:endParaRPr>
                    </a:p>
                  </a:txBody>
                  <a:tcPr marL="0" marR="0" marT="571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9525">
                        <a:lnSpc>
                          <a:spcPts val="495"/>
                        </a:lnSpc>
                        <a:spcBef>
                          <a:spcPts val="45"/>
                        </a:spcBef>
                      </a:pPr>
                      <a:r>
                        <a:rPr sz="450" dirty="0">
                          <a:latin typeface="Calibri"/>
                          <a:cs typeface="Calibri"/>
                        </a:rPr>
                        <a:t>FB3020 CITY,</a:t>
                      </a:r>
                      <a:r>
                        <a:rPr sz="450" spc="35" dirty="0">
                          <a:latin typeface="Calibri"/>
                          <a:cs typeface="Calibri"/>
                        </a:rPr>
                        <a:t> </a:t>
                      </a:r>
                      <a:r>
                        <a:rPr sz="450" spc="-25" dirty="0">
                          <a:latin typeface="Calibri"/>
                          <a:cs typeface="Calibri"/>
                        </a:rPr>
                        <a:t>ST</a:t>
                      </a:r>
                      <a:endParaRPr sz="450">
                        <a:latin typeface="Calibri"/>
                        <a:cs typeface="Calibri"/>
                      </a:endParaRPr>
                    </a:p>
                  </a:txBody>
                  <a:tcPr marL="0" marR="0" marT="571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ts val="495"/>
                        </a:lnSpc>
                        <a:spcBef>
                          <a:spcPts val="45"/>
                        </a:spcBef>
                      </a:pPr>
                      <a:r>
                        <a:rPr sz="450" spc="-25" dirty="0">
                          <a:latin typeface="Calibri"/>
                          <a:cs typeface="Calibri"/>
                        </a:rPr>
                        <a:t>10</a:t>
                      </a:r>
                      <a:endParaRPr sz="450">
                        <a:latin typeface="Calibri"/>
                        <a:cs typeface="Calibri"/>
                      </a:endParaRPr>
                    </a:p>
                  </a:txBody>
                  <a:tcPr marL="0" marR="0" marT="5715" marB="0">
                    <a:lnL w="6350">
                      <a:solidFill>
                        <a:srgbClr val="000000"/>
                      </a:solidFill>
                      <a:prstDash val="solid"/>
                    </a:lnL>
                    <a:lnR w="9525">
                      <a:solidFill>
                        <a:srgbClr val="000000"/>
                      </a:solidFill>
                      <a:prstDash val="solid"/>
                    </a:lnR>
                    <a:lnT w="6350">
                      <a:solidFill>
                        <a:srgbClr val="000000"/>
                      </a:solidFill>
                      <a:prstDash val="solid"/>
                    </a:lnT>
                    <a:lnB w="6350">
                      <a:solidFill>
                        <a:srgbClr val="000000"/>
                      </a:solidFill>
                      <a:prstDash val="solid"/>
                    </a:lnB>
                  </a:tcPr>
                </a:tc>
                <a:tc vMerge="1">
                  <a:txBody>
                    <a:bodyPr/>
                    <a:lstStyle/>
                    <a:p>
                      <a:endParaRPr/>
                    </a:p>
                  </a:txBody>
                  <a:tcPr marL="0" marR="0" marT="0" marB="0">
                    <a:lnL w="9525">
                      <a:solidFill>
                        <a:srgbClr val="000000"/>
                      </a:solidFill>
                      <a:prstDash val="solid"/>
                    </a:lnL>
                    <a:lnR w="9525">
                      <a:solidFill>
                        <a:srgbClr val="000000"/>
                      </a:solidFill>
                      <a:prstDash val="solid"/>
                    </a:lnR>
                  </a:tcPr>
                </a:tc>
                <a:extLst>
                  <a:ext uri="{0D108BD9-81ED-4DB2-BD59-A6C34878D82A}">
                    <a16:rowId xmlns:a16="http://schemas.microsoft.com/office/drawing/2014/main" val="10011"/>
                  </a:ext>
                </a:extLst>
              </a:tr>
              <a:tr h="81280">
                <a:tc>
                  <a:txBody>
                    <a:bodyPr/>
                    <a:lstStyle/>
                    <a:p>
                      <a:pPr marL="9525" algn="ctr">
                        <a:lnSpc>
                          <a:spcPts val="495"/>
                        </a:lnSpc>
                        <a:spcBef>
                          <a:spcPts val="45"/>
                        </a:spcBef>
                      </a:pPr>
                      <a:r>
                        <a:rPr sz="450" spc="-10" dirty="0">
                          <a:latin typeface="Calibri"/>
                          <a:cs typeface="Calibri"/>
                        </a:rPr>
                        <a:t>FB3029</a:t>
                      </a:r>
                      <a:endParaRPr sz="450">
                        <a:latin typeface="Calibri"/>
                        <a:cs typeface="Calibri"/>
                      </a:endParaRPr>
                    </a:p>
                  </a:txBody>
                  <a:tcPr marL="0" marR="0" marT="5715" marB="0">
                    <a:lnL w="190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9525">
                        <a:lnSpc>
                          <a:spcPts val="495"/>
                        </a:lnSpc>
                        <a:spcBef>
                          <a:spcPts val="45"/>
                        </a:spcBef>
                      </a:pPr>
                      <a:r>
                        <a:rPr sz="450" dirty="0">
                          <a:latin typeface="Calibri"/>
                          <a:cs typeface="Calibri"/>
                        </a:rPr>
                        <a:t>71</a:t>
                      </a:r>
                      <a:r>
                        <a:rPr sz="450" spc="-5" dirty="0">
                          <a:latin typeface="Calibri"/>
                          <a:cs typeface="Calibri"/>
                        </a:rPr>
                        <a:t> </a:t>
                      </a:r>
                      <a:r>
                        <a:rPr sz="450" dirty="0">
                          <a:latin typeface="Calibri"/>
                          <a:cs typeface="Calibri"/>
                        </a:rPr>
                        <a:t>ISS</a:t>
                      </a:r>
                      <a:r>
                        <a:rPr sz="450" spc="20" dirty="0">
                          <a:latin typeface="Calibri"/>
                          <a:cs typeface="Calibri"/>
                        </a:rPr>
                        <a:t> </a:t>
                      </a:r>
                      <a:r>
                        <a:rPr sz="450" spc="-25" dirty="0">
                          <a:latin typeface="Calibri"/>
                          <a:cs typeface="Calibri"/>
                        </a:rPr>
                        <a:t>LGS</a:t>
                      </a:r>
                      <a:endParaRPr sz="450">
                        <a:latin typeface="Calibri"/>
                        <a:cs typeface="Calibri"/>
                      </a:endParaRPr>
                    </a:p>
                  </a:txBody>
                  <a:tcPr marL="0" marR="0" marT="571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9525">
                        <a:lnSpc>
                          <a:spcPts val="495"/>
                        </a:lnSpc>
                        <a:spcBef>
                          <a:spcPts val="45"/>
                        </a:spcBef>
                      </a:pPr>
                      <a:r>
                        <a:rPr sz="450" dirty="0">
                          <a:latin typeface="Calibri"/>
                          <a:cs typeface="Calibri"/>
                        </a:rPr>
                        <a:t>FB3029 CITY,</a:t>
                      </a:r>
                      <a:r>
                        <a:rPr sz="450" spc="35" dirty="0">
                          <a:latin typeface="Calibri"/>
                          <a:cs typeface="Calibri"/>
                        </a:rPr>
                        <a:t> </a:t>
                      </a:r>
                      <a:r>
                        <a:rPr sz="450" spc="-25" dirty="0">
                          <a:latin typeface="Calibri"/>
                          <a:cs typeface="Calibri"/>
                        </a:rPr>
                        <a:t>ST</a:t>
                      </a:r>
                      <a:endParaRPr sz="450">
                        <a:latin typeface="Calibri"/>
                        <a:cs typeface="Calibri"/>
                      </a:endParaRPr>
                    </a:p>
                  </a:txBody>
                  <a:tcPr marL="0" marR="0" marT="571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985" algn="ctr">
                        <a:lnSpc>
                          <a:spcPts val="495"/>
                        </a:lnSpc>
                        <a:spcBef>
                          <a:spcPts val="45"/>
                        </a:spcBef>
                      </a:pPr>
                      <a:r>
                        <a:rPr sz="450" spc="-50" dirty="0">
                          <a:latin typeface="Calibri"/>
                          <a:cs typeface="Calibri"/>
                        </a:rPr>
                        <a:t>9</a:t>
                      </a:r>
                      <a:endParaRPr sz="450">
                        <a:latin typeface="Calibri"/>
                        <a:cs typeface="Calibri"/>
                      </a:endParaRPr>
                    </a:p>
                  </a:txBody>
                  <a:tcPr marL="0" marR="0" marT="5715" marB="0">
                    <a:lnL w="6350">
                      <a:solidFill>
                        <a:srgbClr val="000000"/>
                      </a:solidFill>
                      <a:prstDash val="solid"/>
                    </a:lnL>
                    <a:lnR w="9525">
                      <a:solidFill>
                        <a:srgbClr val="000000"/>
                      </a:solidFill>
                      <a:prstDash val="solid"/>
                    </a:lnR>
                    <a:lnT w="6350">
                      <a:solidFill>
                        <a:srgbClr val="000000"/>
                      </a:solidFill>
                      <a:prstDash val="solid"/>
                    </a:lnT>
                    <a:lnB w="6350">
                      <a:solidFill>
                        <a:srgbClr val="000000"/>
                      </a:solidFill>
                      <a:prstDash val="solid"/>
                    </a:lnB>
                  </a:tcPr>
                </a:tc>
                <a:tc vMerge="1">
                  <a:txBody>
                    <a:bodyPr/>
                    <a:lstStyle/>
                    <a:p>
                      <a:endParaRPr/>
                    </a:p>
                  </a:txBody>
                  <a:tcPr marL="0" marR="0" marT="0" marB="0">
                    <a:lnL w="9525">
                      <a:solidFill>
                        <a:srgbClr val="000000"/>
                      </a:solidFill>
                      <a:prstDash val="solid"/>
                    </a:lnL>
                    <a:lnR w="9525">
                      <a:solidFill>
                        <a:srgbClr val="000000"/>
                      </a:solidFill>
                      <a:prstDash val="solid"/>
                    </a:lnR>
                  </a:tcPr>
                </a:tc>
                <a:extLst>
                  <a:ext uri="{0D108BD9-81ED-4DB2-BD59-A6C34878D82A}">
                    <a16:rowId xmlns:a16="http://schemas.microsoft.com/office/drawing/2014/main" val="10012"/>
                  </a:ext>
                </a:extLst>
              </a:tr>
              <a:tr h="81280">
                <a:tc>
                  <a:txBody>
                    <a:bodyPr/>
                    <a:lstStyle/>
                    <a:p>
                      <a:pPr marL="9525" algn="ctr">
                        <a:lnSpc>
                          <a:spcPts val="495"/>
                        </a:lnSpc>
                        <a:spcBef>
                          <a:spcPts val="45"/>
                        </a:spcBef>
                      </a:pPr>
                      <a:r>
                        <a:rPr sz="450" spc="-10" dirty="0">
                          <a:latin typeface="Calibri"/>
                          <a:cs typeface="Calibri"/>
                        </a:rPr>
                        <a:t>FB3099</a:t>
                      </a:r>
                      <a:endParaRPr sz="450">
                        <a:latin typeface="Calibri"/>
                        <a:cs typeface="Calibri"/>
                      </a:endParaRPr>
                    </a:p>
                  </a:txBody>
                  <a:tcPr marL="0" marR="0" marT="5715" marB="0">
                    <a:lnL w="190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9525">
                        <a:lnSpc>
                          <a:spcPts val="495"/>
                        </a:lnSpc>
                        <a:spcBef>
                          <a:spcPts val="45"/>
                        </a:spcBef>
                      </a:pPr>
                      <a:r>
                        <a:rPr sz="450" dirty="0">
                          <a:latin typeface="Calibri"/>
                          <a:cs typeface="Calibri"/>
                        </a:rPr>
                        <a:t>47</a:t>
                      </a:r>
                      <a:r>
                        <a:rPr sz="450" spc="-10" dirty="0">
                          <a:latin typeface="Calibri"/>
                          <a:cs typeface="Calibri"/>
                        </a:rPr>
                        <a:t> </a:t>
                      </a:r>
                      <a:r>
                        <a:rPr sz="450" dirty="0">
                          <a:latin typeface="Calibri"/>
                          <a:cs typeface="Calibri"/>
                        </a:rPr>
                        <a:t>LRF</a:t>
                      </a:r>
                      <a:r>
                        <a:rPr sz="450" spc="15" dirty="0">
                          <a:latin typeface="Calibri"/>
                          <a:cs typeface="Calibri"/>
                        </a:rPr>
                        <a:t> </a:t>
                      </a:r>
                      <a:r>
                        <a:rPr sz="450" spc="-25" dirty="0">
                          <a:latin typeface="Calibri"/>
                          <a:cs typeface="Calibri"/>
                        </a:rPr>
                        <a:t>LGS</a:t>
                      </a:r>
                      <a:endParaRPr sz="450">
                        <a:latin typeface="Calibri"/>
                        <a:cs typeface="Calibri"/>
                      </a:endParaRPr>
                    </a:p>
                  </a:txBody>
                  <a:tcPr marL="0" marR="0" marT="571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9525">
                        <a:lnSpc>
                          <a:spcPts val="495"/>
                        </a:lnSpc>
                        <a:spcBef>
                          <a:spcPts val="45"/>
                        </a:spcBef>
                      </a:pPr>
                      <a:r>
                        <a:rPr sz="450" dirty="0">
                          <a:latin typeface="Calibri"/>
                          <a:cs typeface="Calibri"/>
                        </a:rPr>
                        <a:t>FB3099 CITY,</a:t>
                      </a:r>
                      <a:r>
                        <a:rPr sz="450" spc="35" dirty="0">
                          <a:latin typeface="Calibri"/>
                          <a:cs typeface="Calibri"/>
                        </a:rPr>
                        <a:t> </a:t>
                      </a:r>
                      <a:r>
                        <a:rPr sz="450" spc="-25" dirty="0">
                          <a:latin typeface="Calibri"/>
                          <a:cs typeface="Calibri"/>
                        </a:rPr>
                        <a:t>ST</a:t>
                      </a:r>
                      <a:endParaRPr sz="450">
                        <a:latin typeface="Calibri"/>
                        <a:cs typeface="Calibri"/>
                      </a:endParaRPr>
                    </a:p>
                  </a:txBody>
                  <a:tcPr marL="0" marR="0" marT="571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985" algn="ctr">
                        <a:lnSpc>
                          <a:spcPts val="495"/>
                        </a:lnSpc>
                        <a:spcBef>
                          <a:spcPts val="45"/>
                        </a:spcBef>
                      </a:pPr>
                      <a:r>
                        <a:rPr sz="450" spc="-50" dirty="0">
                          <a:latin typeface="Calibri"/>
                          <a:cs typeface="Calibri"/>
                        </a:rPr>
                        <a:t>9</a:t>
                      </a:r>
                      <a:endParaRPr sz="450">
                        <a:latin typeface="Calibri"/>
                        <a:cs typeface="Calibri"/>
                      </a:endParaRPr>
                    </a:p>
                  </a:txBody>
                  <a:tcPr marL="0" marR="0" marT="5715" marB="0">
                    <a:lnL w="6350">
                      <a:solidFill>
                        <a:srgbClr val="000000"/>
                      </a:solidFill>
                      <a:prstDash val="solid"/>
                    </a:lnL>
                    <a:lnR w="9525">
                      <a:solidFill>
                        <a:srgbClr val="000000"/>
                      </a:solidFill>
                      <a:prstDash val="solid"/>
                    </a:lnR>
                    <a:lnT w="6350">
                      <a:solidFill>
                        <a:srgbClr val="000000"/>
                      </a:solidFill>
                      <a:prstDash val="solid"/>
                    </a:lnT>
                    <a:lnB w="6350">
                      <a:solidFill>
                        <a:srgbClr val="000000"/>
                      </a:solidFill>
                      <a:prstDash val="solid"/>
                    </a:lnB>
                  </a:tcPr>
                </a:tc>
                <a:tc vMerge="1">
                  <a:txBody>
                    <a:bodyPr/>
                    <a:lstStyle/>
                    <a:p>
                      <a:endParaRPr/>
                    </a:p>
                  </a:txBody>
                  <a:tcPr marL="0" marR="0" marT="0" marB="0">
                    <a:lnL w="9525">
                      <a:solidFill>
                        <a:srgbClr val="000000"/>
                      </a:solidFill>
                      <a:prstDash val="solid"/>
                    </a:lnL>
                    <a:lnR w="9525">
                      <a:solidFill>
                        <a:srgbClr val="000000"/>
                      </a:solidFill>
                      <a:prstDash val="solid"/>
                    </a:lnR>
                  </a:tcPr>
                </a:tc>
                <a:extLst>
                  <a:ext uri="{0D108BD9-81ED-4DB2-BD59-A6C34878D82A}">
                    <a16:rowId xmlns:a16="http://schemas.microsoft.com/office/drawing/2014/main" val="10013"/>
                  </a:ext>
                </a:extLst>
              </a:tr>
              <a:tr h="81280">
                <a:tc>
                  <a:txBody>
                    <a:bodyPr/>
                    <a:lstStyle/>
                    <a:p>
                      <a:pPr marL="9525" algn="ctr">
                        <a:lnSpc>
                          <a:spcPts val="495"/>
                        </a:lnSpc>
                        <a:spcBef>
                          <a:spcPts val="45"/>
                        </a:spcBef>
                      </a:pPr>
                      <a:r>
                        <a:rPr sz="450" spc="-10" dirty="0">
                          <a:latin typeface="Calibri"/>
                          <a:cs typeface="Calibri"/>
                        </a:rPr>
                        <a:t>FB4887</a:t>
                      </a:r>
                      <a:endParaRPr sz="450">
                        <a:latin typeface="Calibri"/>
                        <a:cs typeface="Calibri"/>
                      </a:endParaRPr>
                    </a:p>
                  </a:txBody>
                  <a:tcPr marL="0" marR="0" marT="5715" marB="0">
                    <a:lnL w="190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9525">
                        <a:lnSpc>
                          <a:spcPts val="495"/>
                        </a:lnSpc>
                        <a:spcBef>
                          <a:spcPts val="45"/>
                        </a:spcBef>
                      </a:pPr>
                      <a:r>
                        <a:rPr sz="450" dirty="0">
                          <a:latin typeface="Calibri"/>
                          <a:cs typeface="Calibri"/>
                        </a:rPr>
                        <a:t>56</a:t>
                      </a:r>
                      <a:r>
                        <a:rPr sz="450" spc="-10" dirty="0">
                          <a:latin typeface="Calibri"/>
                          <a:cs typeface="Calibri"/>
                        </a:rPr>
                        <a:t> </a:t>
                      </a:r>
                      <a:r>
                        <a:rPr sz="450" dirty="0">
                          <a:latin typeface="Calibri"/>
                          <a:cs typeface="Calibri"/>
                        </a:rPr>
                        <a:t>LRS</a:t>
                      </a:r>
                      <a:r>
                        <a:rPr sz="450" spc="15" dirty="0">
                          <a:latin typeface="Calibri"/>
                          <a:cs typeface="Calibri"/>
                        </a:rPr>
                        <a:t> </a:t>
                      </a:r>
                      <a:r>
                        <a:rPr sz="450" spc="-25" dirty="0">
                          <a:latin typeface="Calibri"/>
                          <a:cs typeface="Calibri"/>
                        </a:rPr>
                        <a:t>SCM</a:t>
                      </a:r>
                      <a:endParaRPr sz="450">
                        <a:latin typeface="Calibri"/>
                        <a:cs typeface="Calibri"/>
                      </a:endParaRPr>
                    </a:p>
                  </a:txBody>
                  <a:tcPr marL="0" marR="0" marT="571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9525">
                        <a:lnSpc>
                          <a:spcPts val="495"/>
                        </a:lnSpc>
                        <a:spcBef>
                          <a:spcPts val="45"/>
                        </a:spcBef>
                      </a:pPr>
                      <a:r>
                        <a:rPr sz="450" dirty="0">
                          <a:latin typeface="Calibri"/>
                          <a:cs typeface="Calibri"/>
                        </a:rPr>
                        <a:t>FB4887 CITY,</a:t>
                      </a:r>
                      <a:r>
                        <a:rPr sz="450" spc="35" dirty="0">
                          <a:latin typeface="Calibri"/>
                          <a:cs typeface="Calibri"/>
                        </a:rPr>
                        <a:t> </a:t>
                      </a:r>
                      <a:r>
                        <a:rPr sz="450" spc="-25" dirty="0">
                          <a:latin typeface="Calibri"/>
                          <a:cs typeface="Calibri"/>
                        </a:rPr>
                        <a:t>ST</a:t>
                      </a:r>
                      <a:endParaRPr sz="450">
                        <a:latin typeface="Calibri"/>
                        <a:cs typeface="Calibri"/>
                      </a:endParaRPr>
                    </a:p>
                  </a:txBody>
                  <a:tcPr marL="0" marR="0" marT="571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985" algn="ctr">
                        <a:lnSpc>
                          <a:spcPts val="495"/>
                        </a:lnSpc>
                        <a:spcBef>
                          <a:spcPts val="45"/>
                        </a:spcBef>
                      </a:pPr>
                      <a:r>
                        <a:rPr sz="450" spc="-50" dirty="0">
                          <a:latin typeface="Calibri"/>
                          <a:cs typeface="Calibri"/>
                        </a:rPr>
                        <a:t>7</a:t>
                      </a:r>
                      <a:endParaRPr sz="450">
                        <a:latin typeface="Calibri"/>
                        <a:cs typeface="Calibri"/>
                      </a:endParaRPr>
                    </a:p>
                  </a:txBody>
                  <a:tcPr marL="0" marR="0" marT="5715" marB="0">
                    <a:lnL w="6350">
                      <a:solidFill>
                        <a:srgbClr val="000000"/>
                      </a:solidFill>
                      <a:prstDash val="solid"/>
                    </a:lnL>
                    <a:lnR w="9525">
                      <a:solidFill>
                        <a:srgbClr val="000000"/>
                      </a:solidFill>
                      <a:prstDash val="solid"/>
                    </a:lnR>
                    <a:lnT w="6350">
                      <a:solidFill>
                        <a:srgbClr val="000000"/>
                      </a:solidFill>
                      <a:prstDash val="solid"/>
                    </a:lnT>
                    <a:lnB w="6350">
                      <a:solidFill>
                        <a:srgbClr val="000000"/>
                      </a:solidFill>
                      <a:prstDash val="solid"/>
                    </a:lnB>
                  </a:tcPr>
                </a:tc>
                <a:tc vMerge="1">
                  <a:txBody>
                    <a:bodyPr/>
                    <a:lstStyle/>
                    <a:p>
                      <a:endParaRPr/>
                    </a:p>
                  </a:txBody>
                  <a:tcPr marL="0" marR="0" marT="0" marB="0">
                    <a:lnL w="9525">
                      <a:solidFill>
                        <a:srgbClr val="000000"/>
                      </a:solidFill>
                      <a:prstDash val="solid"/>
                    </a:lnL>
                    <a:lnR w="9525">
                      <a:solidFill>
                        <a:srgbClr val="000000"/>
                      </a:solidFill>
                      <a:prstDash val="solid"/>
                    </a:lnR>
                  </a:tcPr>
                </a:tc>
                <a:extLst>
                  <a:ext uri="{0D108BD9-81ED-4DB2-BD59-A6C34878D82A}">
                    <a16:rowId xmlns:a16="http://schemas.microsoft.com/office/drawing/2014/main" val="10014"/>
                  </a:ext>
                </a:extLst>
              </a:tr>
              <a:tr h="81280">
                <a:tc>
                  <a:txBody>
                    <a:bodyPr/>
                    <a:lstStyle/>
                    <a:p>
                      <a:pPr marL="9525" algn="ctr">
                        <a:lnSpc>
                          <a:spcPts val="495"/>
                        </a:lnSpc>
                        <a:spcBef>
                          <a:spcPts val="45"/>
                        </a:spcBef>
                      </a:pPr>
                      <a:r>
                        <a:rPr sz="450" spc="-10" dirty="0">
                          <a:latin typeface="Calibri"/>
                          <a:cs typeface="Calibri"/>
                        </a:rPr>
                        <a:t>FB3022</a:t>
                      </a:r>
                      <a:endParaRPr sz="450">
                        <a:latin typeface="Calibri"/>
                        <a:cs typeface="Calibri"/>
                      </a:endParaRPr>
                    </a:p>
                  </a:txBody>
                  <a:tcPr marL="0" marR="0" marT="5715" marB="0">
                    <a:lnL w="190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9525">
                        <a:lnSpc>
                          <a:spcPts val="495"/>
                        </a:lnSpc>
                        <a:spcBef>
                          <a:spcPts val="45"/>
                        </a:spcBef>
                      </a:pPr>
                      <a:r>
                        <a:rPr sz="450" dirty="0">
                          <a:latin typeface="Calibri"/>
                          <a:cs typeface="Calibri"/>
                        </a:rPr>
                        <a:t>14</a:t>
                      </a:r>
                      <a:r>
                        <a:rPr sz="450" spc="-10" dirty="0">
                          <a:latin typeface="Calibri"/>
                          <a:cs typeface="Calibri"/>
                        </a:rPr>
                        <a:t> </a:t>
                      </a:r>
                      <a:r>
                        <a:rPr sz="450" spc="-25" dirty="0">
                          <a:latin typeface="Calibri"/>
                          <a:cs typeface="Calibri"/>
                        </a:rPr>
                        <a:t>LRS</a:t>
                      </a:r>
                      <a:endParaRPr sz="450">
                        <a:latin typeface="Calibri"/>
                        <a:cs typeface="Calibri"/>
                      </a:endParaRPr>
                    </a:p>
                  </a:txBody>
                  <a:tcPr marL="0" marR="0" marT="571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9525">
                        <a:lnSpc>
                          <a:spcPts val="495"/>
                        </a:lnSpc>
                        <a:spcBef>
                          <a:spcPts val="45"/>
                        </a:spcBef>
                      </a:pPr>
                      <a:r>
                        <a:rPr sz="450" dirty="0">
                          <a:latin typeface="Calibri"/>
                          <a:cs typeface="Calibri"/>
                        </a:rPr>
                        <a:t>FB3022 CITY,</a:t>
                      </a:r>
                      <a:r>
                        <a:rPr sz="450" spc="35" dirty="0">
                          <a:latin typeface="Calibri"/>
                          <a:cs typeface="Calibri"/>
                        </a:rPr>
                        <a:t> </a:t>
                      </a:r>
                      <a:r>
                        <a:rPr sz="450" spc="-25" dirty="0">
                          <a:latin typeface="Calibri"/>
                          <a:cs typeface="Calibri"/>
                        </a:rPr>
                        <a:t>ST</a:t>
                      </a:r>
                      <a:endParaRPr sz="450">
                        <a:latin typeface="Calibri"/>
                        <a:cs typeface="Calibri"/>
                      </a:endParaRPr>
                    </a:p>
                  </a:txBody>
                  <a:tcPr marL="0" marR="0" marT="571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985" algn="ctr">
                        <a:lnSpc>
                          <a:spcPts val="495"/>
                        </a:lnSpc>
                        <a:spcBef>
                          <a:spcPts val="45"/>
                        </a:spcBef>
                      </a:pPr>
                      <a:r>
                        <a:rPr sz="450" spc="-50" dirty="0">
                          <a:latin typeface="Calibri"/>
                          <a:cs typeface="Calibri"/>
                        </a:rPr>
                        <a:t>7</a:t>
                      </a:r>
                      <a:endParaRPr sz="450">
                        <a:latin typeface="Calibri"/>
                        <a:cs typeface="Calibri"/>
                      </a:endParaRPr>
                    </a:p>
                  </a:txBody>
                  <a:tcPr marL="0" marR="0" marT="5715" marB="0">
                    <a:lnL w="6350">
                      <a:solidFill>
                        <a:srgbClr val="000000"/>
                      </a:solidFill>
                      <a:prstDash val="solid"/>
                    </a:lnL>
                    <a:lnR w="9525">
                      <a:solidFill>
                        <a:srgbClr val="000000"/>
                      </a:solidFill>
                      <a:prstDash val="solid"/>
                    </a:lnR>
                    <a:lnT w="6350">
                      <a:solidFill>
                        <a:srgbClr val="000000"/>
                      </a:solidFill>
                      <a:prstDash val="solid"/>
                    </a:lnT>
                    <a:lnB w="6350">
                      <a:solidFill>
                        <a:srgbClr val="000000"/>
                      </a:solidFill>
                      <a:prstDash val="solid"/>
                    </a:lnB>
                  </a:tcPr>
                </a:tc>
                <a:tc vMerge="1">
                  <a:txBody>
                    <a:bodyPr/>
                    <a:lstStyle/>
                    <a:p>
                      <a:endParaRPr/>
                    </a:p>
                  </a:txBody>
                  <a:tcPr marL="0" marR="0" marT="0" marB="0">
                    <a:lnL w="9525">
                      <a:solidFill>
                        <a:srgbClr val="000000"/>
                      </a:solidFill>
                      <a:prstDash val="solid"/>
                    </a:lnL>
                    <a:lnR w="9525">
                      <a:solidFill>
                        <a:srgbClr val="000000"/>
                      </a:solidFill>
                      <a:prstDash val="solid"/>
                    </a:lnR>
                  </a:tcPr>
                </a:tc>
                <a:extLst>
                  <a:ext uri="{0D108BD9-81ED-4DB2-BD59-A6C34878D82A}">
                    <a16:rowId xmlns:a16="http://schemas.microsoft.com/office/drawing/2014/main" val="10015"/>
                  </a:ext>
                </a:extLst>
              </a:tr>
              <a:tr h="81280">
                <a:tc>
                  <a:txBody>
                    <a:bodyPr/>
                    <a:lstStyle/>
                    <a:p>
                      <a:pPr marL="9525" algn="ctr">
                        <a:lnSpc>
                          <a:spcPts val="495"/>
                        </a:lnSpc>
                        <a:spcBef>
                          <a:spcPts val="45"/>
                        </a:spcBef>
                      </a:pPr>
                      <a:r>
                        <a:rPr sz="450" spc="-10" dirty="0">
                          <a:latin typeface="Calibri"/>
                          <a:cs typeface="Calibri"/>
                        </a:rPr>
                        <a:t>FB4888</a:t>
                      </a:r>
                      <a:endParaRPr sz="450">
                        <a:latin typeface="Calibri"/>
                        <a:cs typeface="Calibri"/>
                      </a:endParaRPr>
                    </a:p>
                  </a:txBody>
                  <a:tcPr marL="0" marR="0" marT="5715" marB="0">
                    <a:lnL w="190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9525">
                        <a:lnSpc>
                          <a:spcPts val="495"/>
                        </a:lnSpc>
                        <a:spcBef>
                          <a:spcPts val="45"/>
                        </a:spcBef>
                      </a:pPr>
                      <a:r>
                        <a:rPr sz="450" dirty="0">
                          <a:latin typeface="Calibri"/>
                          <a:cs typeface="Calibri"/>
                        </a:rPr>
                        <a:t>56</a:t>
                      </a:r>
                      <a:r>
                        <a:rPr sz="450" spc="-10" dirty="0">
                          <a:latin typeface="Calibri"/>
                          <a:cs typeface="Calibri"/>
                        </a:rPr>
                        <a:t> </a:t>
                      </a:r>
                      <a:r>
                        <a:rPr sz="450" dirty="0">
                          <a:latin typeface="Calibri"/>
                          <a:cs typeface="Calibri"/>
                        </a:rPr>
                        <a:t>LRS</a:t>
                      </a:r>
                      <a:r>
                        <a:rPr sz="450" spc="15" dirty="0">
                          <a:latin typeface="Calibri"/>
                          <a:cs typeface="Calibri"/>
                        </a:rPr>
                        <a:t> </a:t>
                      </a:r>
                      <a:r>
                        <a:rPr sz="450" spc="-25" dirty="0">
                          <a:latin typeface="Calibri"/>
                          <a:cs typeface="Calibri"/>
                        </a:rPr>
                        <a:t>RNI</a:t>
                      </a:r>
                      <a:endParaRPr sz="450">
                        <a:latin typeface="Calibri"/>
                        <a:cs typeface="Calibri"/>
                      </a:endParaRPr>
                    </a:p>
                  </a:txBody>
                  <a:tcPr marL="0" marR="0" marT="571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9525">
                        <a:lnSpc>
                          <a:spcPts val="495"/>
                        </a:lnSpc>
                        <a:spcBef>
                          <a:spcPts val="45"/>
                        </a:spcBef>
                      </a:pPr>
                      <a:r>
                        <a:rPr sz="450" dirty="0">
                          <a:latin typeface="Calibri"/>
                          <a:cs typeface="Calibri"/>
                        </a:rPr>
                        <a:t>FB4888 CITY,</a:t>
                      </a:r>
                      <a:r>
                        <a:rPr sz="450" spc="35" dirty="0">
                          <a:latin typeface="Calibri"/>
                          <a:cs typeface="Calibri"/>
                        </a:rPr>
                        <a:t> </a:t>
                      </a:r>
                      <a:r>
                        <a:rPr sz="450" spc="-25" dirty="0">
                          <a:latin typeface="Calibri"/>
                          <a:cs typeface="Calibri"/>
                        </a:rPr>
                        <a:t>ST</a:t>
                      </a:r>
                      <a:endParaRPr sz="450">
                        <a:latin typeface="Calibri"/>
                        <a:cs typeface="Calibri"/>
                      </a:endParaRPr>
                    </a:p>
                  </a:txBody>
                  <a:tcPr marL="0" marR="0" marT="571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985" algn="ctr">
                        <a:lnSpc>
                          <a:spcPts val="495"/>
                        </a:lnSpc>
                        <a:spcBef>
                          <a:spcPts val="45"/>
                        </a:spcBef>
                      </a:pPr>
                      <a:r>
                        <a:rPr sz="450" spc="-50" dirty="0">
                          <a:latin typeface="Calibri"/>
                          <a:cs typeface="Calibri"/>
                        </a:rPr>
                        <a:t>3</a:t>
                      </a:r>
                      <a:endParaRPr sz="450">
                        <a:latin typeface="Calibri"/>
                        <a:cs typeface="Calibri"/>
                      </a:endParaRPr>
                    </a:p>
                  </a:txBody>
                  <a:tcPr marL="0" marR="0" marT="5715" marB="0">
                    <a:lnL w="6350">
                      <a:solidFill>
                        <a:srgbClr val="000000"/>
                      </a:solidFill>
                      <a:prstDash val="solid"/>
                    </a:lnL>
                    <a:lnR w="9525">
                      <a:solidFill>
                        <a:srgbClr val="000000"/>
                      </a:solidFill>
                      <a:prstDash val="solid"/>
                    </a:lnR>
                    <a:lnT w="6350">
                      <a:solidFill>
                        <a:srgbClr val="000000"/>
                      </a:solidFill>
                      <a:prstDash val="solid"/>
                    </a:lnT>
                    <a:lnB w="6350">
                      <a:solidFill>
                        <a:srgbClr val="000000"/>
                      </a:solidFill>
                      <a:prstDash val="solid"/>
                    </a:lnB>
                  </a:tcPr>
                </a:tc>
                <a:tc vMerge="1">
                  <a:txBody>
                    <a:bodyPr/>
                    <a:lstStyle/>
                    <a:p>
                      <a:endParaRPr/>
                    </a:p>
                  </a:txBody>
                  <a:tcPr marL="0" marR="0" marT="0" marB="0">
                    <a:lnL w="9525">
                      <a:solidFill>
                        <a:srgbClr val="000000"/>
                      </a:solidFill>
                      <a:prstDash val="solid"/>
                    </a:lnL>
                    <a:lnR w="9525">
                      <a:solidFill>
                        <a:srgbClr val="000000"/>
                      </a:solidFill>
                      <a:prstDash val="solid"/>
                    </a:lnR>
                  </a:tcPr>
                </a:tc>
                <a:extLst>
                  <a:ext uri="{0D108BD9-81ED-4DB2-BD59-A6C34878D82A}">
                    <a16:rowId xmlns:a16="http://schemas.microsoft.com/office/drawing/2014/main" val="10016"/>
                  </a:ext>
                </a:extLst>
              </a:tr>
              <a:tr h="81280">
                <a:tc>
                  <a:txBody>
                    <a:bodyPr/>
                    <a:lstStyle/>
                    <a:p>
                      <a:pPr marL="9525" algn="ctr">
                        <a:lnSpc>
                          <a:spcPts val="495"/>
                        </a:lnSpc>
                        <a:spcBef>
                          <a:spcPts val="45"/>
                        </a:spcBef>
                      </a:pPr>
                      <a:r>
                        <a:rPr sz="450" spc="-10" dirty="0">
                          <a:latin typeface="Calibri"/>
                          <a:cs typeface="Calibri"/>
                        </a:rPr>
                        <a:t>FB3010</a:t>
                      </a:r>
                      <a:endParaRPr sz="450">
                        <a:latin typeface="Calibri"/>
                        <a:cs typeface="Calibri"/>
                      </a:endParaRPr>
                    </a:p>
                  </a:txBody>
                  <a:tcPr marL="0" marR="0" marT="5715" marB="0">
                    <a:lnL w="190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9525">
                        <a:lnSpc>
                          <a:spcPts val="495"/>
                        </a:lnSpc>
                        <a:spcBef>
                          <a:spcPts val="45"/>
                        </a:spcBef>
                      </a:pPr>
                      <a:r>
                        <a:rPr sz="450" dirty="0">
                          <a:latin typeface="Calibri"/>
                          <a:cs typeface="Calibri"/>
                        </a:rPr>
                        <a:t>81</a:t>
                      </a:r>
                      <a:r>
                        <a:rPr sz="450" spc="-10" dirty="0">
                          <a:latin typeface="Calibri"/>
                          <a:cs typeface="Calibri"/>
                        </a:rPr>
                        <a:t> </a:t>
                      </a:r>
                      <a:r>
                        <a:rPr sz="450" dirty="0">
                          <a:latin typeface="Calibri"/>
                          <a:cs typeface="Calibri"/>
                        </a:rPr>
                        <a:t>SUPS</a:t>
                      </a:r>
                      <a:r>
                        <a:rPr sz="450" spc="25" dirty="0">
                          <a:latin typeface="Calibri"/>
                          <a:cs typeface="Calibri"/>
                        </a:rPr>
                        <a:t> </a:t>
                      </a:r>
                      <a:r>
                        <a:rPr sz="450" spc="-25" dirty="0">
                          <a:latin typeface="Calibri"/>
                          <a:cs typeface="Calibri"/>
                        </a:rPr>
                        <a:t>LGS</a:t>
                      </a:r>
                      <a:endParaRPr sz="450">
                        <a:latin typeface="Calibri"/>
                        <a:cs typeface="Calibri"/>
                      </a:endParaRPr>
                    </a:p>
                  </a:txBody>
                  <a:tcPr marL="0" marR="0" marT="571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9525">
                        <a:lnSpc>
                          <a:spcPts val="495"/>
                        </a:lnSpc>
                        <a:spcBef>
                          <a:spcPts val="45"/>
                        </a:spcBef>
                      </a:pPr>
                      <a:r>
                        <a:rPr sz="450" dirty="0">
                          <a:latin typeface="Calibri"/>
                          <a:cs typeface="Calibri"/>
                        </a:rPr>
                        <a:t>FB3010 CITY,</a:t>
                      </a:r>
                      <a:r>
                        <a:rPr sz="450" spc="35" dirty="0">
                          <a:latin typeface="Calibri"/>
                          <a:cs typeface="Calibri"/>
                        </a:rPr>
                        <a:t> </a:t>
                      </a:r>
                      <a:r>
                        <a:rPr sz="450" spc="-25" dirty="0">
                          <a:latin typeface="Calibri"/>
                          <a:cs typeface="Calibri"/>
                        </a:rPr>
                        <a:t>ST</a:t>
                      </a:r>
                      <a:endParaRPr sz="450">
                        <a:latin typeface="Calibri"/>
                        <a:cs typeface="Calibri"/>
                      </a:endParaRPr>
                    </a:p>
                  </a:txBody>
                  <a:tcPr marL="0" marR="0" marT="571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985" algn="ctr">
                        <a:lnSpc>
                          <a:spcPts val="495"/>
                        </a:lnSpc>
                        <a:spcBef>
                          <a:spcPts val="45"/>
                        </a:spcBef>
                      </a:pPr>
                      <a:r>
                        <a:rPr sz="450" spc="-50" dirty="0">
                          <a:latin typeface="Calibri"/>
                          <a:cs typeface="Calibri"/>
                        </a:rPr>
                        <a:t>3</a:t>
                      </a:r>
                      <a:endParaRPr sz="450">
                        <a:latin typeface="Calibri"/>
                        <a:cs typeface="Calibri"/>
                      </a:endParaRPr>
                    </a:p>
                  </a:txBody>
                  <a:tcPr marL="0" marR="0" marT="5715" marB="0">
                    <a:lnL w="6350">
                      <a:solidFill>
                        <a:srgbClr val="000000"/>
                      </a:solidFill>
                      <a:prstDash val="solid"/>
                    </a:lnL>
                    <a:lnR w="9525">
                      <a:solidFill>
                        <a:srgbClr val="000000"/>
                      </a:solidFill>
                      <a:prstDash val="solid"/>
                    </a:lnR>
                    <a:lnT w="6350">
                      <a:solidFill>
                        <a:srgbClr val="000000"/>
                      </a:solidFill>
                      <a:prstDash val="solid"/>
                    </a:lnT>
                    <a:lnB w="6350">
                      <a:solidFill>
                        <a:srgbClr val="000000"/>
                      </a:solidFill>
                      <a:prstDash val="solid"/>
                    </a:lnB>
                  </a:tcPr>
                </a:tc>
                <a:tc vMerge="1">
                  <a:txBody>
                    <a:bodyPr/>
                    <a:lstStyle/>
                    <a:p>
                      <a:endParaRPr/>
                    </a:p>
                  </a:txBody>
                  <a:tcPr marL="0" marR="0" marT="0" marB="0">
                    <a:lnL w="9525">
                      <a:solidFill>
                        <a:srgbClr val="000000"/>
                      </a:solidFill>
                      <a:prstDash val="solid"/>
                    </a:lnL>
                    <a:lnR w="9525">
                      <a:solidFill>
                        <a:srgbClr val="000000"/>
                      </a:solidFill>
                      <a:prstDash val="solid"/>
                    </a:lnR>
                  </a:tcPr>
                </a:tc>
                <a:extLst>
                  <a:ext uri="{0D108BD9-81ED-4DB2-BD59-A6C34878D82A}">
                    <a16:rowId xmlns:a16="http://schemas.microsoft.com/office/drawing/2014/main" val="10017"/>
                  </a:ext>
                </a:extLst>
              </a:tr>
              <a:tr h="79375">
                <a:tc>
                  <a:txBody>
                    <a:bodyPr/>
                    <a:lstStyle/>
                    <a:p>
                      <a:pPr marL="9525" algn="ctr">
                        <a:lnSpc>
                          <a:spcPts val="480"/>
                        </a:lnSpc>
                        <a:spcBef>
                          <a:spcPts val="45"/>
                        </a:spcBef>
                      </a:pPr>
                      <a:r>
                        <a:rPr sz="450" spc="-10" dirty="0">
                          <a:latin typeface="Calibri"/>
                          <a:cs typeface="Calibri"/>
                        </a:rPr>
                        <a:t>FB3300</a:t>
                      </a:r>
                      <a:endParaRPr sz="450">
                        <a:latin typeface="Calibri"/>
                        <a:cs typeface="Calibri"/>
                      </a:endParaRPr>
                    </a:p>
                  </a:txBody>
                  <a:tcPr marL="0" marR="0" marT="5715" marB="0">
                    <a:lnL w="19050">
                      <a:solidFill>
                        <a:srgbClr val="000000"/>
                      </a:solidFill>
                      <a:prstDash val="solid"/>
                    </a:lnL>
                    <a:lnR w="6350">
                      <a:solidFill>
                        <a:srgbClr val="000000"/>
                      </a:solidFill>
                      <a:prstDash val="solid"/>
                    </a:lnR>
                    <a:lnT w="6350">
                      <a:solidFill>
                        <a:srgbClr val="000000"/>
                      </a:solidFill>
                      <a:prstDash val="solid"/>
                    </a:lnT>
                    <a:lnB w="9525">
                      <a:solidFill>
                        <a:srgbClr val="000000"/>
                      </a:solidFill>
                      <a:prstDash val="solid"/>
                    </a:lnB>
                  </a:tcPr>
                </a:tc>
                <a:tc>
                  <a:txBody>
                    <a:bodyPr/>
                    <a:lstStyle/>
                    <a:p>
                      <a:pPr marL="9525">
                        <a:lnSpc>
                          <a:spcPts val="480"/>
                        </a:lnSpc>
                        <a:spcBef>
                          <a:spcPts val="45"/>
                        </a:spcBef>
                      </a:pPr>
                      <a:r>
                        <a:rPr sz="450" dirty="0">
                          <a:latin typeface="Calibri"/>
                          <a:cs typeface="Calibri"/>
                        </a:rPr>
                        <a:t>42</a:t>
                      </a:r>
                      <a:r>
                        <a:rPr sz="450" spc="-10" dirty="0">
                          <a:latin typeface="Calibri"/>
                          <a:cs typeface="Calibri"/>
                        </a:rPr>
                        <a:t> </a:t>
                      </a:r>
                      <a:r>
                        <a:rPr sz="450" dirty="0">
                          <a:latin typeface="Calibri"/>
                          <a:cs typeface="Calibri"/>
                        </a:rPr>
                        <a:t>LRS</a:t>
                      </a:r>
                      <a:r>
                        <a:rPr sz="450" spc="15" dirty="0">
                          <a:latin typeface="Calibri"/>
                          <a:cs typeface="Calibri"/>
                        </a:rPr>
                        <a:t> </a:t>
                      </a:r>
                      <a:r>
                        <a:rPr sz="450" spc="-20" dirty="0">
                          <a:latin typeface="Calibri"/>
                          <a:cs typeface="Calibri"/>
                        </a:rPr>
                        <a:t>LGRM</a:t>
                      </a:r>
                      <a:endParaRPr sz="450">
                        <a:latin typeface="Calibri"/>
                        <a:cs typeface="Calibri"/>
                      </a:endParaRPr>
                    </a:p>
                  </a:txBody>
                  <a:tcPr marL="0" marR="0" marT="5715" marB="0">
                    <a:lnL w="6350">
                      <a:solidFill>
                        <a:srgbClr val="000000"/>
                      </a:solidFill>
                      <a:prstDash val="solid"/>
                    </a:lnL>
                    <a:lnR w="6350">
                      <a:solidFill>
                        <a:srgbClr val="000000"/>
                      </a:solidFill>
                      <a:prstDash val="solid"/>
                    </a:lnR>
                    <a:lnT w="6350">
                      <a:solidFill>
                        <a:srgbClr val="000000"/>
                      </a:solidFill>
                      <a:prstDash val="solid"/>
                    </a:lnT>
                    <a:lnB w="9525">
                      <a:solidFill>
                        <a:srgbClr val="000000"/>
                      </a:solidFill>
                      <a:prstDash val="solid"/>
                    </a:lnB>
                  </a:tcPr>
                </a:tc>
                <a:tc>
                  <a:txBody>
                    <a:bodyPr/>
                    <a:lstStyle/>
                    <a:p>
                      <a:pPr marL="9525">
                        <a:lnSpc>
                          <a:spcPts val="480"/>
                        </a:lnSpc>
                        <a:spcBef>
                          <a:spcPts val="45"/>
                        </a:spcBef>
                      </a:pPr>
                      <a:r>
                        <a:rPr sz="450" dirty="0">
                          <a:latin typeface="Calibri"/>
                          <a:cs typeface="Calibri"/>
                        </a:rPr>
                        <a:t>FB3300 CITY,</a:t>
                      </a:r>
                      <a:r>
                        <a:rPr sz="450" spc="35" dirty="0">
                          <a:latin typeface="Calibri"/>
                          <a:cs typeface="Calibri"/>
                        </a:rPr>
                        <a:t> </a:t>
                      </a:r>
                      <a:r>
                        <a:rPr sz="450" spc="-25" dirty="0">
                          <a:latin typeface="Calibri"/>
                          <a:cs typeface="Calibri"/>
                        </a:rPr>
                        <a:t>ST</a:t>
                      </a:r>
                      <a:endParaRPr sz="450">
                        <a:latin typeface="Calibri"/>
                        <a:cs typeface="Calibri"/>
                      </a:endParaRPr>
                    </a:p>
                  </a:txBody>
                  <a:tcPr marL="0" marR="0" marT="5715" marB="0">
                    <a:lnL w="6350">
                      <a:solidFill>
                        <a:srgbClr val="000000"/>
                      </a:solidFill>
                      <a:prstDash val="solid"/>
                    </a:lnL>
                    <a:lnR w="6350">
                      <a:solidFill>
                        <a:srgbClr val="000000"/>
                      </a:solidFill>
                      <a:prstDash val="solid"/>
                    </a:lnR>
                    <a:lnT w="6350">
                      <a:solidFill>
                        <a:srgbClr val="000000"/>
                      </a:solidFill>
                      <a:prstDash val="solid"/>
                    </a:lnT>
                    <a:lnB w="9525">
                      <a:solidFill>
                        <a:srgbClr val="000000"/>
                      </a:solidFill>
                      <a:prstDash val="solid"/>
                    </a:lnB>
                  </a:tcPr>
                </a:tc>
                <a:tc>
                  <a:txBody>
                    <a:bodyPr/>
                    <a:lstStyle/>
                    <a:p>
                      <a:pPr marL="6985" algn="ctr">
                        <a:lnSpc>
                          <a:spcPts val="480"/>
                        </a:lnSpc>
                        <a:spcBef>
                          <a:spcPts val="45"/>
                        </a:spcBef>
                      </a:pPr>
                      <a:r>
                        <a:rPr sz="450" spc="-50" dirty="0">
                          <a:latin typeface="Calibri"/>
                          <a:cs typeface="Calibri"/>
                        </a:rPr>
                        <a:t>1</a:t>
                      </a:r>
                      <a:endParaRPr sz="450">
                        <a:latin typeface="Calibri"/>
                        <a:cs typeface="Calibri"/>
                      </a:endParaRPr>
                    </a:p>
                  </a:txBody>
                  <a:tcPr marL="0" marR="0" marT="5715" marB="0">
                    <a:lnL w="6350">
                      <a:solidFill>
                        <a:srgbClr val="000000"/>
                      </a:solidFill>
                      <a:prstDash val="solid"/>
                    </a:lnL>
                    <a:lnR w="9525">
                      <a:solidFill>
                        <a:srgbClr val="000000"/>
                      </a:solidFill>
                      <a:prstDash val="solid"/>
                    </a:lnR>
                    <a:lnT w="6350">
                      <a:solidFill>
                        <a:srgbClr val="000000"/>
                      </a:solidFill>
                      <a:prstDash val="solid"/>
                    </a:lnT>
                    <a:lnB w="9525">
                      <a:solidFill>
                        <a:srgbClr val="000000"/>
                      </a:solidFill>
                      <a:prstDash val="solid"/>
                    </a:lnB>
                  </a:tcPr>
                </a:tc>
                <a:tc vMerge="1">
                  <a:txBody>
                    <a:bodyPr/>
                    <a:lstStyle/>
                    <a:p>
                      <a:endParaRPr/>
                    </a:p>
                  </a:txBody>
                  <a:tcPr marL="0" marR="0" marT="0" marB="0">
                    <a:lnL w="9525">
                      <a:solidFill>
                        <a:srgbClr val="000000"/>
                      </a:solidFill>
                      <a:prstDash val="solid"/>
                    </a:lnL>
                    <a:lnR w="9525">
                      <a:solidFill>
                        <a:srgbClr val="000000"/>
                      </a:solidFill>
                      <a:prstDash val="solid"/>
                    </a:lnR>
                  </a:tcPr>
                </a:tc>
                <a:extLst>
                  <a:ext uri="{0D108BD9-81ED-4DB2-BD59-A6C34878D82A}">
                    <a16:rowId xmlns:a16="http://schemas.microsoft.com/office/drawing/2014/main" val="10018"/>
                  </a:ext>
                </a:extLst>
              </a:tr>
              <a:tr h="171450">
                <a:tc gridSpan="5">
                  <a:txBody>
                    <a:bodyPr/>
                    <a:lstStyle/>
                    <a:p>
                      <a:pPr>
                        <a:lnSpc>
                          <a:spcPct val="100000"/>
                        </a:lnSpc>
                      </a:pPr>
                      <a:endParaRPr sz="400">
                        <a:latin typeface="Times New Roman"/>
                        <a:cs typeface="Times New Roman"/>
                      </a:endParaRPr>
                    </a:p>
                  </a:txBody>
                  <a:tcPr marL="0" marR="0" marT="0" marB="0">
                    <a:lnL w="9525">
                      <a:solidFill>
                        <a:srgbClr val="000000"/>
                      </a:solidFill>
                      <a:prstDash val="solid"/>
                    </a:lnL>
                    <a:lnR w="9525">
                      <a:solidFill>
                        <a:srgbClr val="000000"/>
                      </a:solidFill>
                      <a:prstDash val="solid"/>
                    </a:lnR>
                    <a:lnT w="9525" cap="flat" cmpd="sng" algn="ctr">
                      <a:solidFill>
                        <a:srgbClr val="000000"/>
                      </a:solidFill>
                      <a:prstDash val="solid"/>
                      <a:round/>
                      <a:headEnd type="none" w="med" len="med"/>
                      <a:tailEnd type="none" w="med" len="med"/>
                    </a:lnT>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19"/>
                  </a:ext>
                </a:extLst>
              </a:tr>
              <a:tr h="85725">
                <a:tc>
                  <a:txBody>
                    <a:bodyPr/>
                    <a:lstStyle/>
                    <a:p>
                      <a:pPr marL="266065">
                        <a:lnSpc>
                          <a:spcPts val="515"/>
                        </a:lnSpc>
                        <a:spcBef>
                          <a:spcPts val="60"/>
                        </a:spcBef>
                      </a:pPr>
                      <a:r>
                        <a:rPr sz="450" b="1" spc="10" dirty="0">
                          <a:latin typeface="Calibri"/>
                          <a:cs typeface="Calibri"/>
                        </a:rPr>
                        <a:t>CONTACT</a:t>
                      </a:r>
                      <a:r>
                        <a:rPr sz="450" b="1" spc="5" dirty="0">
                          <a:latin typeface="Calibri"/>
                          <a:cs typeface="Calibri"/>
                        </a:rPr>
                        <a:t> </a:t>
                      </a:r>
                      <a:r>
                        <a:rPr sz="450" b="1" spc="-10" dirty="0">
                          <a:latin typeface="Calibri"/>
                          <a:cs typeface="Calibri"/>
                        </a:rPr>
                        <a:t>REASON</a:t>
                      </a:r>
                      <a:endParaRPr sz="450">
                        <a:latin typeface="Calibri"/>
                        <a:cs typeface="Calibri"/>
                      </a:endParaRPr>
                    </a:p>
                  </a:txBody>
                  <a:tcPr marL="0" marR="0" marT="7620" marB="0">
                    <a:lnL w="19050">
                      <a:solidFill>
                        <a:srgbClr val="000000"/>
                      </a:solidFill>
                      <a:prstDash val="solid"/>
                    </a:lnL>
                    <a:lnR w="6350">
                      <a:solidFill>
                        <a:srgbClr val="000000"/>
                      </a:solidFill>
                      <a:prstDash val="solid"/>
                    </a:lnR>
                    <a:lnB w="9525">
                      <a:solidFill>
                        <a:srgbClr val="000000"/>
                      </a:solidFill>
                      <a:prstDash val="solid"/>
                    </a:lnB>
                    <a:solidFill>
                      <a:srgbClr val="BEBEBE"/>
                    </a:solidFill>
                  </a:tcPr>
                </a:tc>
                <a:tc>
                  <a:txBody>
                    <a:bodyPr/>
                    <a:lstStyle/>
                    <a:p>
                      <a:pPr marL="370205">
                        <a:lnSpc>
                          <a:spcPts val="509"/>
                        </a:lnSpc>
                        <a:spcBef>
                          <a:spcPts val="65"/>
                        </a:spcBef>
                      </a:pPr>
                      <a:r>
                        <a:rPr sz="450" b="1" dirty="0">
                          <a:latin typeface="Calibri"/>
                          <a:cs typeface="Calibri"/>
                        </a:rPr>
                        <a:t>CASES</a:t>
                      </a:r>
                      <a:r>
                        <a:rPr sz="450" b="1" spc="35" dirty="0">
                          <a:latin typeface="Calibri"/>
                          <a:cs typeface="Calibri"/>
                        </a:rPr>
                        <a:t> </a:t>
                      </a:r>
                      <a:r>
                        <a:rPr sz="450" b="1" spc="-10" dirty="0">
                          <a:latin typeface="Calibri"/>
                          <a:cs typeface="Calibri"/>
                        </a:rPr>
                        <a:t>INITIATED</a:t>
                      </a:r>
                      <a:endParaRPr sz="450">
                        <a:latin typeface="Calibri"/>
                        <a:cs typeface="Calibri"/>
                      </a:endParaRPr>
                    </a:p>
                  </a:txBody>
                  <a:tcPr marL="0" marR="0" marT="8255" marB="0">
                    <a:lnL w="6350">
                      <a:solidFill>
                        <a:srgbClr val="000000"/>
                      </a:solidFill>
                      <a:prstDash val="solid"/>
                    </a:lnL>
                    <a:lnR w="6350">
                      <a:solidFill>
                        <a:srgbClr val="000000"/>
                      </a:solidFill>
                      <a:prstDash val="solid"/>
                    </a:lnR>
                    <a:lnT w="9525">
                      <a:solidFill>
                        <a:srgbClr val="000000"/>
                      </a:solidFill>
                      <a:prstDash val="solid"/>
                    </a:lnT>
                    <a:lnB w="9525">
                      <a:solidFill>
                        <a:srgbClr val="000000"/>
                      </a:solidFill>
                      <a:prstDash val="solid"/>
                    </a:lnB>
                    <a:solidFill>
                      <a:srgbClr val="BEBEBE"/>
                    </a:solidFill>
                  </a:tcPr>
                </a:tc>
                <a:tc>
                  <a:txBody>
                    <a:bodyPr/>
                    <a:lstStyle/>
                    <a:p>
                      <a:pPr marL="34290">
                        <a:lnSpc>
                          <a:spcPts val="509"/>
                        </a:lnSpc>
                        <a:spcBef>
                          <a:spcPts val="65"/>
                        </a:spcBef>
                      </a:pPr>
                      <a:r>
                        <a:rPr sz="450" b="1" spc="10" dirty="0">
                          <a:latin typeface="Calibri"/>
                          <a:cs typeface="Calibri"/>
                        </a:rPr>
                        <a:t>PERCENTAGE</a:t>
                      </a:r>
                      <a:r>
                        <a:rPr sz="450" b="1" spc="-5" dirty="0">
                          <a:latin typeface="Calibri"/>
                          <a:cs typeface="Calibri"/>
                        </a:rPr>
                        <a:t> </a:t>
                      </a:r>
                      <a:r>
                        <a:rPr sz="450" b="1" spc="10" dirty="0">
                          <a:latin typeface="Calibri"/>
                          <a:cs typeface="Calibri"/>
                        </a:rPr>
                        <a:t>OF</a:t>
                      </a:r>
                      <a:r>
                        <a:rPr sz="450" b="1" spc="15" dirty="0">
                          <a:latin typeface="Calibri"/>
                          <a:cs typeface="Calibri"/>
                        </a:rPr>
                        <a:t> </a:t>
                      </a:r>
                      <a:r>
                        <a:rPr sz="450" b="1" dirty="0">
                          <a:latin typeface="Calibri"/>
                          <a:cs typeface="Calibri"/>
                        </a:rPr>
                        <a:t>TOTAL </a:t>
                      </a:r>
                      <a:r>
                        <a:rPr sz="450" b="1" spc="10" dirty="0">
                          <a:latin typeface="Calibri"/>
                          <a:cs typeface="Calibri"/>
                        </a:rPr>
                        <a:t>VOLUME</a:t>
                      </a:r>
                      <a:r>
                        <a:rPr sz="450" b="1" spc="-5" dirty="0">
                          <a:latin typeface="Calibri"/>
                          <a:cs typeface="Calibri"/>
                        </a:rPr>
                        <a:t> </a:t>
                      </a:r>
                      <a:r>
                        <a:rPr sz="450" b="1" spc="10" dirty="0">
                          <a:latin typeface="Calibri"/>
                          <a:cs typeface="Calibri"/>
                        </a:rPr>
                        <a:t>OF</a:t>
                      </a:r>
                      <a:r>
                        <a:rPr sz="450" b="1" spc="20" dirty="0">
                          <a:latin typeface="Calibri"/>
                          <a:cs typeface="Calibri"/>
                        </a:rPr>
                        <a:t> </a:t>
                      </a:r>
                      <a:r>
                        <a:rPr sz="450" b="1" spc="-10" dirty="0">
                          <a:latin typeface="Calibri"/>
                          <a:cs typeface="Calibri"/>
                        </a:rPr>
                        <a:t>INTERACTIONS</a:t>
                      </a:r>
                      <a:endParaRPr sz="450">
                        <a:latin typeface="Calibri"/>
                        <a:cs typeface="Calibri"/>
                      </a:endParaRPr>
                    </a:p>
                  </a:txBody>
                  <a:tcPr marL="0" marR="0" marT="8255" marB="0">
                    <a:lnL w="6350">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BEBEBE"/>
                    </a:solidFill>
                  </a:tcPr>
                </a:tc>
                <a:tc rowSpan="10" gridSpan="2">
                  <a:txBody>
                    <a:bodyPr/>
                    <a:lstStyle/>
                    <a:p>
                      <a:pPr>
                        <a:lnSpc>
                          <a:spcPct val="100000"/>
                        </a:lnSpc>
                      </a:pPr>
                      <a:endParaRPr sz="400">
                        <a:latin typeface="Times New Roman"/>
                        <a:cs typeface="Times New Roman"/>
                      </a:endParaRPr>
                    </a:p>
                  </a:txBody>
                  <a:tcPr marL="0" marR="0" marT="0" marB="0">
                    <a:lnL w="9525">
                      <a:solidFill>
                        <a:srgbClr val="000000"/>
                      </a:solidFill>
                      <a:prstDash val="solid"/>
                    </a:lnL>
                    <a:lnR w="9525">
                      <a:solidFill>
                        <a:srgbClr val="000000"/>
                      </a:solidFill>
                      <a:prstDash val="solid"/>
                    </a:lnR>
                  </a:tcPr>
                </a:tc>
                <a:tc rowSpan="10" hMerge="1">
                  <a:txBody>
                    <a:bodyPr/>
                    <a:lstStyle/>
                    <a:p>
                      <a:endParaRPr/>
                    </a:p>
                  </a:txBody>
                  <a:tcPr marL="0" marR="0" marT="0" marB="0"/>
                </a:tc>
                <a:extLst>
                  <a:ext uri="{0D108BD9-81ED-4DB2-BD59-A6C34878D82A}">
                    <a16:rowId xmlns:a16="http://schemas.microsoft.com/office/drawing/2014/main" val="10020"/>
                  </a:ext>
                </a:extLst>
              </a:tr>
              <a:tr h="83820">
                <a:tc>
                  <a:txBody>
                    <a:bodyPr/>
                    <a:lstStyle/>
                    <a:p>
                      <a:pPr marL="90170">
                        <a:lnSpc>
                          <a:spcPts val="495"/>
                        </a:lnSpc>
                        <a:spcBef>
                          <a:spcPts val="65"/>
                        </a:spcBef>
                      </a:pPr>
                      <a:r>
                        <a:rPr sz="450" spc="-10" dirty="0">
                          <a:latin typeface="Calibri"/>
                          <a:cs typeface="Calibri"/>
                        </a:rPr>
                        <a:t>REQUISITION</a:t>
                      </a:r>
                      <a:endParaRPr sz="450">
                        <a:latin typeface="Calibri"/>
                        <a:cs typeface="Calibri"/>
                      </a:endParaRPr>
                    </a:p>
                  </a:txBody>
                  <a:tcPr marL="0" marR="0" marT="8255" marB="0">
                    <a:lnL w="19050">
                      <a:solidFill>
                        <a:srgbClr val="000000"/>
                      </a:solidFill>
                      <a:prstDash val="solid"/>
                    </a:lnL>
                    <a:lnR w="6350">
                      <a:solidFill>
                        <a:srgbClr val="000000"/>
                      </a:solidFill>
                      <a:prstDash val="solid"/>
                    </a:lnR>
                    <a:lnT w="9525">
                      <a:solidFill>
                        <a:srgbClr val="000000"/>
                      </a:solidFill>
                      <a:prstDash val="solid"/>
                    </a:lnT>
                    <a:lnB w="6350">
                      <a:solidFill>
                        <a:srgbClr val="000000"/>
                      </a:solidFill>
                      <a:prstDash val="solid"/>
                    </a:lnB>
                  </a:tcPr>
                </a:tc>
                <a:tc>
                  <a:txBody>
                    <a:bodyPr/>
                    <a:lstStyle/>
                    <a:p>
                      <a:pPr algn="ctr">
                        <a:lnSpc>
                          <a:spcPts val="495"/>
                        </a:lnSpc>
                        <a:spcBef>
                          <a:spcPts val="65"/>
                        </a:spcBef>
                      </a:pPr>
                      <a:r>
                        <a:rPr sz="450" spc="-25" dirty="0">
                          <a:latin typeface="Calibri"/>
                          <a:cs typeface="Calibri"/>
                        </a:rPr>
                        <a:t>220</a:t>
                      </a:r>
                      <a:endParaRPr sz="450">
                        <a:latin typeface="Calibri"/>
                        <a:cs typeface="Calibri"/>
                      </a:endParaRPr>
                    </a:p>
                  </a:txBody>
                  <a:tcPr marL="0" marR="0" marT="8255" marB="0">
                    <a:lnL w="6350">
                      <a:solidFill>
                        <a:srgbClr val="000000"/>
                      </a:solidFill>
                      <a:prstDash val="solid"/>
                    </a:lnL>
                    <a:lnR w="6350">
                      <a:solidFill>
                        <a:srgbClr val="000000"/>
                      </a:solidFill>
                      <a:prstDash val="solid"/>
                    </a:lnR>
                    <a:lnT w="9525">
                      <a:solidFill>
                        <a:srgbClr val="000000"/>
                      </a:solidFill>
                      <a:prstDash val="solid"/>
                    </a:lnT>
                    <a:lnB w="6350">
                      <a:solidFill>
                        <a:srgbClr val="000000"/>
                      </a:solidFill>
                      <a:prstDash val="solid"/>
                    </a:lnB>
                  </a:tcPr>
                </a:tc>
                <a:tc>
                  <a:txBody>
                    <a:bodyPr/>
                    <a:lstStyle/>
                    <a:p>
                      <a:pPr marL="635" algn="ctr">
                        <a:lnSpc>
                          <a:spcPts val="495"/>
                        </a:lnSpc>
                        <a:spcBef>
                          <a:spcPts val="65"/>
                        </a:spcBef>
                      </a:pPr>
                      <a:r>
                        <a:rPr sz="450" spc="-10" dirty="0">
                          <a:latin typeface="Calibri"/>
                          <a:cs typeface="Calibri"/>
                        </a:rPr>
                        <a:t>85.94%</a:t>
                      </a:r>
                      <a:endParaRPr sz="450">
                        <a:latin typeface="Calibri"/>
                        <a:cs typeface="Calibri"/>
                      </a:endParaRPr>
                    </a:p>
                  </a:txBody>
                  <a:tcPr marL="0" marR="0" marT="8255" marB="0">
                    <a:lnL w="6350">
                      <a:solidFill>
                        <a:srgbClr val="000000"/>
                      </a:solidFill>
                      <a:prstDash val="solid"/>
                    </a:lnL>
                    <a:lnR w="9525">
                      <a:solidFill>
                        <a:srgbClr val="000000"/>
                      </a:solidFill>
                      <a:prstDash val="solid"/>
                    </a:lnR>
                    <a:lnT w="9525">
                      <a:solidFill>
                        <a:srgbClr val="000000"/>
                      </a:solidFill>
                      <a:prstDash val="solid"/>
                    </a:lnT>
                    <a:lnB w="6350">
                      <a:solidFill>
                        <a:srgbClr val="000000"/>
                      </a:solidFill>
                      <a:prstDash val="solid"/>
                    </a:lnB>
                  </a:tcPr>
                </a:tc>
                <a:tc gridSpan="2" vMerge="1">
                  <a:txBody>
                    <a:bodyPr/>
                    <a:lstStyle/>
                    <a:p>
                      <a:endParaRPr/>
                    </a:p>
                  </a:txBody>
                  <a:tcPr marL="0" marR="0" marT="0" marB="0">
                    <a:lnL w="9525">
                      <a:solidFill>
                        <a:srgbClr val="000000"/>
                      </a:solidFill>
                      <a:prstDash val="solid"/>
                    </a:lnL>
                    <a:lnR w="9525">
                      <a:solidFill>
                        <a:srgbClr val="000000"/>
                      </a:solidFill>
                      <a:prstDash val="solid"/>
                    </a:lnR>
                  </a:tcPr>
                </a:tc>
                <a:tc hMerge="1" vMerge="1">
                  <a:txBody>
                    <a:bodyPr/>
                    <a:lstStyle/>
                    <a:p>
                      <a:endParaRPr/>
                    </a:p>
                  </a:txBody>
                  <a:tcPr marL="0" marR="0" marT="0" marB="0"/>
                </a:tc>
                <a:extLst>
                  <a:ext uri="{0D108BD9-81ED-4DB2-BD59-A6C34878D82A}">
                    <a16:rowId xmlns:a16="http://schemas.microsoft.com/office/drawing/2014/main" val="10021"/>
                  </a:ext>
                </a:extLst>
              </a:tr>
              <a:tr h="81280">
                <a:tc>
                  <a:txBody>
                    <a:bodyPr/>
                    <a:lstStyle/>
                    <a:p>
                      <a:pPr marL="90170">
                        <a:lnSpc>
                          <a:spcPts val="495"/>
                        </a:lnSpc>
                        <a:spcBef>
                          <a:spcPts val="50"/>
                        </a:spcBef>
                      </a:pPr>
                      <a:r>
                        <a:rPr sz="450" dirty="0">
                          <a:latin typeface="Calibri"/>
                          <a:cs typeface="Calibri"/>
                        </a:rPr>
                        <a:t>MISSION</a:t>
                      </a:r>
                      <a:r>
                        <a:rPr sz="450" spc="45" dirty="0">
                          <a:latin typeface="Calibri"/>
                          <a:cs typeface="Calibri"/>
                        </a:rPr>
                        <a:t> </a:t>
                      </a:r>
                      <a:r>
                        <a:rPr sz="450" dirty="0">
                          <a:latin typeface="Calibri"/>
                          <a:cs typeface="Calibri"/>
                        </a:rPr>
                        <a:t>ISS</a:t>
                      </a:r>
                      <a:r>
                        <a:rPr sz="450" spc="30" dirty="0">
                          <a:latin typeface="Calibri"/>
                          <a:cs typeface="Calibri"/>
                        </a:rPr>
                        <a:t> </a:t>
                      </a:r>
                      <a:r>
                        <a:rPr sz="450" dirty="0">
                          <a:latin typeface="Calibri"/>
                          <a:cs typeface="Calibri"/>
                        </a:rPr>
                        <a:t>-</a:t>
                      </a:r>
                      <a:r>
                        <a:rPr sz="450" spc="45" dirty="0">
                          <a:latin typeface="Calibri"/>
                          <a:cs typeface="Calibri"/>
                        </a:rPr>
                        <a:t> </a:t>
                      </a:r>
                      <a:r>
                        <a:rPr sz="450" spc="-25" dirty="0">
                          <a:latin typeface="Calibri"/>
                          <a:cs typeface="Calibri"/>
                        </a:rPr>
                        <a:t>MRO</a:t>
                      </a:r>
                      <a:endParaRPr sz="450">
                        <a:latin typeface="Calibri"/>
                        <a:cs typeface="Calibri"/>
                      </a:endParaRPr>
                    </a:p>
                  </a:txBody>
                  <a:tcPr marL="0" marR="0" marT="6350" marB="0">
                    <a:lnL w="190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3810" algn="ctr">
                        <a:lnSpc>
                          <a:spcPts val="495"/>
                        </a:lnSpc>
                        <a:spcBef>
                          <a:spcPts val="50"/>
                        </a:spcBef>
                      </a:pPr>
                      <a:r>
                        <a:rPr sz="450" spc="-25" dirty="0">
                          <a:latin typeface="Calibri"/>
                          <a:cs typeface="Calibri"/>
                        </a:rPr>
                        <a:t>12</a:t>
                      </a:r>
                      <a:endParaRPr sz="450">
                        <a:latin typeface="Calibri"/>
                        <a:cs typeface="Calibri"/>
                      </a:endParaRPr>
                    </a:p>
                  </a:txBody>
                  <a:tcPr marL="0" marR="0" marT="635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ts val="495"/>
                        </a:lnSpc>
                        <a:spcBef>
                          <a:spcPts val="50"/>
                        </a:spcBef>
                      </a:pPr>
                      <a:r>
                        <a:rPr sz="450" spc="-10" dirty="0">
                          <a:latin typeface="Calibri"/>
                          <a:cs typeface="Calibri"/>
                        </a:rPr>
                        <a:t>4.69%</a:t>
                      </a:r>
                      <a:endParaRPr sz="450">
                        <a:latin typeface="Calibri"/>
                        <a:cs typeface="Calibri"/>
                      </a:endParaRPr>
                    </a:p>
                  </a:txBody>
                  <a:tcPr marL="0" marR="0" marT="6350" marB="0">
                    <a:lnL w="6350">
                      <a:solidFill>
                        <a:srgbClr val="000000"/>
                      </a:solidFill>
                      <a:prstDash val="solid"/>
                    </a:lnL>
                    <a:lnR w="9525">
                      <a:solidFill>
                        <a:srgbClr val="000000"/>
                      </a:solidFill>
                      <a:prstDash val="solid"/>
                    </a:lnR>
                    <a:lnT w="6350">
                      <a:solidFill>
                        <a:srgbClr val="000000"/>
                      </a:solidFill>
                      <a:prstDash val="solid"/>
                    </a:lnT>
                    <a:lnB w="6350">
                      <a:solidFill>
                        <a:srgbClr val="000000"/>
                      </a:solidFill>
                      <a:prstDash val="solid"/>
                    </a:lnB>
                  </a:tcPr>
                </a:tc>
                <a:tc gridSpan="2" vMerge="1">
                  <a:txBody>
                    <a:bodyPr/>
                    <a:lstStyle/>
                    <a:p>
                      <a:endParaRPr/>
                    </a:p>
                  </a:txBody>
                  <a:tcPr marL="0" marR="0" marT="0" marB="0">
                    <a:lnL w="9525">
                      <a:solidFill>
                        <a:srgbClr val="000000"/>
                      </a:solidFill>
                      <a:prstDash val="solid"/>
                    </a:lnL>
                    <a:lnR w="9525">
                      <a:solidFill>
                        <a:srgbClr val="000000"/>
                      </a:solidFill>
                      <a:prstDash val="solid"/>
                    </a:lnR>
                  </a:tcPr>
                </a:tc>
                <a:tc hMerge="1" vMerge="1">
                  <a:txBody>
                    <a:bodyPr/>
                    <a:lstStyle/>
                    <a:p>
                      <a:endParaRPr/>
                    </a:p>
                  </a:txBody>
                  <a:tcPr marL="0" marR="0" marT="0" marB="0"/>
                </a:tc>
                <a:extLst>
                  <a:ext uri="{0D108BD9-81ED-4DB2-BD59-A6C34878D82A}">
                    <a16:rowId xmlns:a16="http://schemas.microsoft.com/office/drawing/2014/main" val="10022"/>
                  </a:ext>
                </a:extLst>
              </a:tr>
              <a:tr h="81280">
                <a:tc>
                  <a:txBody>
                    <a:bodyPr/>
                    <a:lstStyle/>
                    <a:p>
                      <a:pPr marL="90170">
                        <a:lnSpc>
                          <a:spcPts val="495"/>
                        </a:lnSpc>
                        <a:spcBef>
                          <a:spcPts val="50"/>
                        </a:spcBef>
                      </a:pPr>
                      <a:r>
                        <a:rPr sz="450" spc="-10" dirty="0">
                          <a:latin typeface="Calibri"/>
                          <a:cs typeface="Calibri"/>
                        </a:rPr>
                        <a:t>NSN/CATALOGING</a:t>
                      </a:r>
                      <a:endParaRPr sz="450">
                        <a:latin typeface="Calibri"/>
                        <a:cs typeface="Calibri"/>
                      </a:endParaRPr>
                    </a:p>
                  </a:txBody>
                  <a:tcPr marL="0" marR="0" marT="6350" marB="0">
                    <a:lnL w="190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3810" algn="ctr">
                        <a:lnSpc>
                          <a:spcPts val="495"/>
                        </a:lnSpc>
                        <a:spcBef>
                          <a:spcPts val="50"/>
                        </a:spcBef>
                      </a:pPr>
                      <a:r>
                        <a:rPr sz="450" spc="-25" dirty="0">
                          <a:latin typeface="Calibri"/>
                          <a:cs typeface="Calibri"/>
                        </a:rPr>
                        <a:t>10</a:t>
                      </a:r>
                      <a:endParaRPr sz="450">
                        <a:latin typeface="Calibri"/>
                        <a:cs typeface="Calibri"/>
                      </a:endParaRPr>
                    </a:p>
                  </a:txBody>
                  <a:tcPr marL="0" marR="0" marT="635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ts val="495"/>
                        </a:lnSpc>
                        <a:spcBef>
                          <a:spcPts val="50"/>
                        </a:spcBef>
                      </a:pPr>
                      <a:r>
                        <a:rPr sz="450" spc="-10" dirty="0">
                          <a:latin typeface="Calibri"/>
                          <a:cs typeface="Calibri"/>
                        </a:rPr>
                        <a:t>3.91%</a:t>
                      </a:r>
                      <a:endParaRPr sz="450">
                        <a:latin typeface="Calibri"/>
                        <a:cs typeface="Calibri"/>
                      </a:endParaRPr>
                    </a:p>
                  </a:txBody>
                  <a:tcPr marL="0" marR="0" marT="6350" marB="0">
                    <a:lnL w="6350">
                      <a:solidFill>
                        <a:srgbClr val="000000"/>
                      </a:solidFill>
                      <a:prstDash val="solid"/>
                    </a:lnL>
                    <a:lnR w="9525">
                      <a:solidFill>
                        <a:srgbClr val="000000"/>
                      </a:solidFill>
                      <a:prstDash val="solid"/>
                    </a:lnR>
                    <a:lnT w="6350">
                      <a:solidFill>
                        <a:srgbClr val="000000"/>
                      </a:solidFill>
                      <a:prstDash val="solid"/>
                    </a:lnT>
                    <a:lnB w="6350">
                      <a:solidFill>
                        <a:srgbClr val="000000"/>
                      </a:solidFill>
                      <a:prstDash val="solid"/>
                    </a:lnB>
                  </a:tcPr>
                </a:tc>
                <a:tc gridSpan="2" vMerge="1">
                  <a:txBody>
                    <a:bodyPr/>
                    <a:lstStyle/>
                    <a:p>
                      <a:endParaRPr/>
                    </a:p>
                  </a:txBody>
                  <a:tcPr marL="0" marR="0" marT="0" marB="0">
                    <a:lnL w="9525">
                      <a:solidFill>
                        <a:srgbClr val="000000"/>
                      </a:solidFill>
                      <a:prstDash val="solid"/>
                    </a:lnL>
                    <a:lnR w="9525">
                      <a:solidFill>
                        <a:srgbClr val="000000"/>
                      </a:solidFill>
                      <a:prstDash val="solid"/>
                    </a:lnR>
                  </a:tcPr>
                </a:tc>
                <a:tc hMerge="1" vMerge="1">
                  <a:txBody>
                    <a:bodyPr/>
                    <a:lstStyle/>
                    <a:p>
                      <a:endParaRPr/>
                    </a:p>
                  </a:txBody>
                  <a:tcPr marL="0" marR="0" marT="0" marB="0"/>
                </a:tc>
                <a:extLst>
                  <a:ext uri="{0D108BD9-81ED-4DB2-BD59-A6C34878D82A}">
                    <a16:rowId xmlns:a16="http://schemas.microsoft.com/office/drawing/2014/main" val="10023"/>
                  </a:ext>
                </a:extLst>
              </a:tr>
              <a:tr h="81280">
                <a:tc>
                  <a:txBody>
                    <a:bodyPr/>
                    <a:lstStyle/>
                    <a:p>
                      <a:pPr marL="90170">
                        <a:lnSpc>
                          <a:spcPts val="495"/>
                        </a:lnSpc>
                        <a:spcBef>
                          <a:spcPts val="50"/>
                        </a:spcBef>
                      </a:pPr>
                      <a:r>
                        <a:rPr sz="450" spc="-10" dirty="0">
                          <a:latin typeface="Calibri"/>
                          <a:cs typeface="Calibri"/>
                        </a:rPr>
                        <a:t>SYSTEM</a:t>
                      </a:r>
                      <a:endParaRPr sz="450">
                        <a:latin typeface="Calibri"/>
                        <a:cs typeface="Calibri"/>
                      </a:endParaRPr>
                    </a:p>
                  </a:txBody>
                  <a:tcPr marL="0" marR="0" marT="6350" marB="0">
                    <a:lnL w="190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905" algn="ctr">
                        <a:lnSpc>
                          <a:spcPts val="495"/>
                        </a:lnSpc>
                        <a:spcBef>
                          <a:spcPts val="50"/>
                        </a:spcBef>
                      </a:pPr>
                      <a:r>
                        <a:rPr sz="450" spc="-50" dirty="0">
                          <a:latin typeface="Calibri"/>
                          <a:cs typeface="Calibri"/>
                        </a:rPr>
                        <a:t>6</a:t>
                      </a:r>
                      <a:endParaRPr sz="450">
                        <a:latin typeface="Calibri"/>
                        <a:cs typeface="Calibri"/>
                      </a:endParaRPr>
                    </a:p>
                  </a:txBody>
                  <a:tcPr marL="0" marR="0" marT="635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ts val="495"/>
                        </a:lnSpc>
                        <a:spcBef>
                          <a:spcPts val="50"/>
                        </a:spcBef>
                      </a:pPr>
                      <a:r>
                        <a:rPr sz="450" spc="-10" dirty="0">
                          <a:latin typeface="Calibri"/>
                          <a:cs typeface="Calibri"/>
                        </a:rPr>
                        <a:t>2.34%</a:t>
                      </a:r>
                      <a:endParaRPr sz="450">
                        <a:latin typeface="Calibri"/>
                        <a:cs typeface="Calibri"/>
                      </a:endParaRPr>
                    </a:p>
                  </a:txBody>
                  <a:tcPr marL="0" marR="0" marT="6350" marB="0">
                    <a:lnL w="6350">
                      <a:solidFill>
                        <a:srgbClr val="000000"/>
                      </a:solidFill>
                      <a:prstDash val="solid"/>
                    </a:lnL>
                    <a:lnR w="9525">
                      <a:solidFill>
                        <a:srgbClr val="000000"/>
                      </a:solidFill>
                      <a:prstDash val="solid"/>
                    </a:lnR>
                    <a:lnT w="6350">
                      <a:solidFill>
                        <a:srgbClr val="000000"/>
                      </a:solidFill>
                      <a:prstDash val="solid"/>
                    </a:lnT>
                    <a:lnB w="6350">
                      <a:solidFill>
                        <a:srgbClr val="000000"/>
                      </a:solidFill>
                      <a:prstDash val="solid"/>
                    </a:lnB>
                  </a:tcPr>
                </a:tc>
                <a:tc gridSpan="2" vMerge="1">
                  <a:txBody>
                    <a:bodyPr/>
                    <a:lstStyle/>
                    <a:p>
                      <a:endParaRPr/>
                    </a:p>
                  </a:txBody>
                  <a:tcPr marL="0" marR="0" marT="0" marB="0">
                    <a:lnL w="9525">
                      <a:solidFill>
                        <a:srgbClr val="000000"/>
                      </a:solidFill>
                      <a:prstDash val="solid"/>
                    </a:lnL>
                    <a:lnR w="9525">
                      <a:solidFill>
                        <a:srgbClr val="000000"/>
                      </a:solidFill>
                      <a:prstDash val="solid"/>
                    </a:lnR>
                  </a:tcPr>
                </a:tc>
                <a:tc hMerge="1" vMerge="1">
                  <a:txBody>
                    <a:bodyPr/>
                    <a:lstStyle/>
                    <a:p>
                      <a:endParaRPr/>
                    </a:p>
                  </a:txBody>
                  <a:tcPr marL="0" marR="0" marT="0" marB="0"/>
                </a:tc>
                <a:extLst>
                  <a:ext uri="{0D108BD9-81ED-4DB2-BD59-A6C34878D82A}">
                    <a16:rowId xmlns:a16="http://schemas.microsoft.com/office/drawing/2014/main" val="10024"/>
                  </a:ext>
                </a:extLst>
              </a:tr>
              <a:tr h="81280">
                <a:tc>
                  <a:txBody>
                    <a:bodyPr/>
                    <a:lstStyle/>
                    <a:p>
                      <a:pPr marL="90170">
                        <a:lnSpc>
                          <a:spcPts val="495"/>
                        </a:lnSpc>
                        <a:spcBef>
                          <a:spcPts val="50"/>
                        </a:spcBef>
                      </a:pPr>
                      <a:r>
                        <a:rPr sz="450" spc="-10" dirty="0">
                          <a:latin typeface="Calibri"/>
                          <a:cs typeface="Calibri"/>
                        </a:rPr>
                        <a:t>OTHER</a:t>
                      </a:r>
                      <a:endParaRPr sz="450">
                        <a:latin typeface="Calibri"/>
                        <a:cs typeface="Calibri"/>
                      </a:endParaRPr>
                    </a:p>
                  </a:txBody>
                  <a:tcPr marL="0" marR="0" marT="6350" marB="0">
                    <a:lnL w="190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905" algn="ctr">
                        <a:lnSpc>
                          <a:spcPts val="495"/>
                        </a:lnSpc>
                        <a:spcBef>
                          <a:spcPts val="50"/>
                        </a:spcBef>
                      </a:pPr>
                      <a:r>
                        <a:rPr sz="450" spc="-50" dirty="0">
                          <a:latin typeface="Calibri"/>
                          <a:cs typeface="Calibri"/>
                        </a:rPr>
                        <a:t>3</a:t>
                      </a:r>
                      <a:endParaRPr sz="450">
                        <a:latin typeface="Calibri"/>
                        <a:cs typeface="Calibri"/>
                      </a:endParaRPr>
                    </a:p>
                  </a:txBody>
                  <a:tcPr marL="0" marR="0" marT="635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ts val="495"/>
                        </a:lnSpc>
                        <a:spcBef>
                          <a:spcPts val="50"/>
                        </a:spcBef>
                      </a:pPr>
                      <a:r>
                        <a:rPr sz="450" spc="-10" dirty="0">
                          <a:latin typeface="Calibri"/>
                          <a:cs typeface="Calibri"/>
                        </a:rPr>
                        <a:t>1.17%</a:t>
                      </a:r>
                      <a:endParaRPr sz="450">
                        <a:latin typeface="Calibri"/>
                        <a:cs typeface="Calibri"/>
                      </a:endParaRPr>
                    </a:p>
                  </a:txBody>
                  <a:tcPr marL="0" marR="0" marT="6350" marB="0">
                    <a:lnL w="6350">
                      <a:solidFill>
                        <a:srgbClr val="000000"/>
                      </a:solidFill>
                      <a:prstDash val="solid"/>
                    </a:lnL>
                    <a:lnR w="9525">
                      <a:solidFill>
                        <a:srgbClr val="000000"/>
                      </a:solidFill>
                      <a:prstDash val="solid"/>
                    </a:lnR>
                    <a:lnT w="6350">
                      <a:solidFill>
                        <a:srgbClr val="000000"/>
                      </a:solidFill>
                      <a:prstDash val="solid"/>
                    </a:lnT>
                    <a:lnB w="6350">
                      <a:solidFill>
                        <a:srgbClr val="000000"/>
                      </a:solidFill>
                      <a:prstDash val="solid"/>
                    </a:lnB>
                  </a:tcPr>
                </a:tc>
                <a:tc gridSpan="2" vMerge="1">
                  <a:txBody>
                    <a:bodyPr/>
                    <a:lstStyle/>
                    <a:p>
                      <a:endParaRPr/>
                    </a:p>
                  </a:txBody>
                  <a:tcPr marL="0" marR="0" marT="0" marB="0">
                    <a:lnL w="9525">
                      <a:solidFill>
                        <a:srgbClr val="000000"/>
                      </a:solidFill>
                      <a:prstDash val="solid"/>
                    </a:lnL>
                    <a:lnR w="9525">
                      <a:solidFill>
                        <a:srgbClr val="000000"/>
                      </a:solidFill>
                      <a:prstDash val="solid"/>
                    </a:lnR>
                  </a:tcPr>
                </a:tc>
                <a:tc hMerge="1" vMerge="1">
                  <a:txBody>
                    <a:bodyPr/>
                    <a:lstStyle/>
                    <a:p>
                      <a:endParaRPr/>
                    </a:p>
                  </a:txBody>
                  <a:tcPr marL="0" marR="0" marT="0" marB="0"/>
                </a:tc>
                <a:extLst>
                  <a:ext uri="{0D108BD9-81ED-4DB2-BD59-A6C34878D82A}">
                    <a16:rowId xmlns:a16="http://schemas.microsoft.com/office/drawing/2014/main" val="10025"/>
                  </a:ext>
                </a:extLst>
              </a:tr>
              <a:tr h="81280">
                <a:tc>
                  <a:txBody>
                    <a:bodyPr/>
                    <a:lstStyle/>
                    <a:p>
                      <a:pPr marL="90170">
                        <a:lnSpc>
                          <a:spcPts val="495"/>
                        </a:lnSpc>
                        <a:spcBef>
                          <a:spcPts val="45"/>
                        </a:spcBef>
                      </a:pPr>
                      <a:r>
                        <a:rPr sz="450" dirty="0">
                          <a:latin typeface="Calibri"/>
                          <a:cs typeface="Calibri"/>
                        </a:rPr>
                        <a:t>ENERGY</a:t>
                      </a:r>
                      <a:r>
                        <a:rPr sz="450" spc="45" dirty="0">
                          <a:latin typeface="Calibri"/>
                          <a:cs typeface="Calibri"/>
                        </a:rPr>
                        <a:t> </a:t>
                      </a:r>
                      <a:r>
                        <a:rPr sz="450" dirty="0">
                          <a:latin typeface="Calibri"/>
                          <a:cs typeface="Calibri"/>
                        </a:rPr>
                        <a:t>PRODUCTS</a:t>
                      </a:r>
                      <a:r>
                        <a:rPr sz="450" spc="65" dirty="0">
                          <a:latin typeface="Calibri"/>
                          <a:cs typeface="Calibri"/>
                        </a:rPr>
                        <a:t> </a:t>
                      </a:r>
                      <a:r>
                        <a:rPr sz="450" dirty="0">
                          <a:latin typeface="Calibri"/>
                          <a:cs typeface="Calibri"/>
                        </a:rPr>
                        <a:t>AND</a:t>
                      </a:r>
                      <a:r>
                        <a:rPr sz="450" spc="50" dirty="0">
                          <a:latin typeface="Calibri"/>
                          <a:cs typeface="Calibri"/>
                        </a:rPr>
                        <a:t> </a:t>
                      </a:r>
                      <a:r>
                        <a:rPr sz="450" spc="-10" dirty="0">
                          <a:latin typeface="Calibri"/>
                          <a:cs typeface="Calibri"/>
                        </a:rPr>
                        <a:t>SERVICES</a:t>
                      </a:r>
                      <a:endParaRPr sz="450">
                        <a:latin typeface="Calibri"/>
                        <a:cs typeface="Calibri"/>
                      </a:endParaRPr>
                    </a:p>
                  </a:txBody>
                  <a:tcPr marL="0" marR="0" marT="5715" marB="0">
                    <a:lnL w="190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905" algn="ctr">
                        <a:lnSpc>
                          <a:spcPts val="495"/>
                        </a:lnSpc>
                        <a:spcBef>
                          <a:spcPts val="45"/>
                        </a:spcBef>
                      </a:pPr>
                      <a:r>
                        <a:rPr sz="450" spc="-50" dirty="0">
                          <a:latin typeface="Calibri"/>
                          <a:cs typeface="Calibri"/>
                        </a:rPr>
                        <a:t>2</a:t>
                      </a:r>
                      <a:endParaRPr sz="450">
                        <a:latin typeface="Calibri"/>
                        <a:cs typeface="Calibri"/>
                      </a:endParaRPr>
                    </a:p>
                  </a:txBody>
                  <a:tcPr marL="0" marR="0" marT="571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ts val="495"/>
                        </a:lnSpc>
                        <a:spcBef>
                          <a:spcPts val="45"/>
                        </a:spcBef>
                      </a:pPr>
                      <a:r>
                        <a:rPr sz="450" spc="-10" dirty="0">
                          <a:latin typeface="Calibri"/>
                          <a:cs typeface="Calibri"/>
                        </a:rPr>
                        <a:t>0.78%</a:t>
                      </a:r>
                      <a:endParaRPr sz="450">
                        <a:latin typeface="Calibri"/>
                        <a:cs typeface="Calibri"/>
                      </a:endParaRPr>
                    </a:p>
                  </a:txBody>
                  <a:tcPr marL="0" marR="0" marT="5715" marB="0">
                    <a:lnL w="6350">
                      <a:solidFill>
                        <a:srgbClr val="000000"/>
                      </a:solidFill>
                      <a:prstDash val="solid"/>
                    </a:lnL>
                    <a:lnR w="9525">
                      <a:solidFill>
                        <a:srgbClr val="000000"/>
                      </a:solidFill>
                      <a:prstDash val="solid"/>
                    </a:lnR>
                    <a:lnT w="6350">
                      <a:solidFill>
                        <a:srgbClr val="000000"/>
                      </a:solidFill>
                      <a:prstDash val="solid"/>
                    </a:lnT>
                    <a:lnB w="6350">
                      <a:solidFill>
                        <a:srgbClr val="000000"/>
                      </a:solidFill>
                      <a:prstDash val="solid"/>
                    </a:lnB>
                  </a:tcPr>
                </a:tc>
                <a:tc gridSpan="2" vMerge="1">
                  <a:txBody>
                    <a:bodyPr/>
                    <a:lstStyle/>
                    <a:p>
                      <a:endParaRPr/>
                    </a:p>
                  </a:txBody>
                  <a:tcPr marL="0" marR="0" marT="0" marB="0">
                    <a:lnL w="9525">
                      <a:solidFill>
                        <a:srgbClr val="000000"/>
                      </a:solidFill>
                      <a:prstDash val="solid"/>
                    </a:lnL>
                    <a:lnR w="9525">
                      <a:solidFill>
                        <a:srgbClr val="000000"/>
                      </a:solidFill>
                      <a:prstDash val="solid"/>
                    </a:lnR>
                  </a:tcPr>
                </a:tc>
                <a:tc hMerge="1" vMerge="1">
                  <a:txBody>
                    <a:bodyPr/>
                    <a:lstStyle/>
                    <a:p>
                      <a:endParaRPr/>
                    </a:p>
                  </a:txBody>
                  <a:tcPr marL="0" marR="0" marT="0" marB="0"/>
                </a:tc>
                <a:extLst>
                  <a:ext uri="{0D108BD9-81ED-4DB2-BD59-A6C34878D82A}">
                    <a16:rowId xmlns:a16="http://schemas.microsoft.com/office/drawing/2014/main" val="10026"/>
                  </a:ext>
                </a:extLst>
              </a:tr>
              <a:tr h="81280">
                <a:tc>
                  <a:txBody>
                    <a:bodyPr/>
                    <a:lstStyle/>
                    <a:p>
                      <a:pPr marL="90170">
                        <a:lnSpc>
                          <a:spcPts val="495"/>
                        </a:lnSpc>
                        <a:spcBef>
                          <a:spcPts val="45"/>
                        </a:spcBef>
                      </a:pPr>
                      <a:r>
                        <a:rPr sz="450" spc="10" dirty="0">
                          <a:latin typeface="Calibri"/>
                          <a:cs typeface="Calibri"/>
                        </a:rPr>
                        <a:t>VENDOR</a:t>
                      </a:r>
                      <a:r>
                        <a:rPr sz="450" spc="35" dirty="0">
                          <a:latin typeface="Calibri"/>
                          <a:cs typeface="Calibri"/>
                        </a:rPr>
                        <a:t> </a:t>
                      </a:r>
                      <a:r>
                        <a:rPr sz="450" spc="-10" dirty="0">
                          <a:latin typeface="Calibri"/>
                          <a:cs typeface="Calibri"/>
                        </a:rPr>
                        <a:t>ASSISTANCE</a:t>
                      </a:r>
                      <a:endParaRPr sz="450">
                        <a:latin typeface="Calibri"/>
                        <a:cs typeface="Calibri"/>
                      </a:endParaRPr>
                    </a:p>
                  </a:txBody>
                  <a:tcPr marL="0" marR="0" marT="5715" marB="0">
                    <a:lnL w="190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905" algn="ctr">
                        <a:lnSpc>
                          <a:spcPts val="495"/>
                        </a:lnSpc>
                        <a:spcBef>
                          <a:spcPts val="45"/>
                        </a:spcBef>
                      </a:pPr>
                      <a:r>
                        <a:rPr sz="450" spc="-50" dirty="0">
                          <a:latin typeface="Calibri"/>
                          <a:cs typeface="Calibri"/>
                        </a:rPr>
                        <a:t>1</a:t>
                      </a:r>
                      <a:endParaRPr sz="450">
                        <a:latin typeface="Calibri"/>
                        <a:cs typeface="Calibri"/>
                      </a:endParaRPr>
                    </a:p>
                  </a:txBody>
                  <a:tcPr marL="0" marR="0" marT="571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ts val="495"/>
                        </a:lnSpc>
                        <a:spcBef>
                          <a:spcPts val="45"/>
                        </a:spcBef>
                      </a:pPr>
                      <a:r>
                        <a:rPr sz="450" spc="-10" dirty="0">
                          <a:latin typeface="Calibri"/>
                          <a:cs typeface="Calibri"/>
                        </a:rPr>
                        <a:t>0.39%</a:t>
                      </a:r>
                      <a:endParaRPr sz="450">
                        <a:latin typeface="Calibri"/>
                        <a:cs typeface="Calibri"/>
                      </a:endParaRPr>
                    </a:p>
                  </a:txBody>
                  <a:tcPr marL="0" marR="0" marT="5715" marB="0">
                    <a:lnL w="6350">
                      <a:solidFill>
                        <a:srgbClr val="000000"/>
                      </a:solidFill>
                      <a:prstDash val="solid"/>
                    </a:lnL>
                    <a:lnR w="9525">
                      <a:solidFill>
                        <a:srgbClr val="000000"/>
                      </a:solidFill>
                      <a:prstDash val="solid"/>
                    </a:lnR>
                    <a:lnT w="6350">
                      <a:solidFill>
                        <a:srgbClr val="000000"/>
                      </a:solidFill>
                      <a:prstDash val="solid"/>
                    </a:lnT>
                    <a:lnB w="6350">
                      <a:solidFill>
                        <a:srgbClr val="000000"/>
                      </a:solidFill>
                      <a:prstDash val="solid"/>
                    </a:lnB>
                  </a:tcPr>
                </a:tc>
                <a:tc gridSpan="2" vMerge="1">
                  <a:txBody>
                    <a:bodyPr/>
                    <a:lstStyle/>
                    <a:p>
                      <a:endParaRPr/>
                    </a:p>
                  </a:txBody>
                  <a:tcPr marL="0" marR="0" marT="0" marB="0">
                    <a:lnL w="9525">
                      <a:solidFill>
                        <a:srgbClr val="000000"/>
                      </a:solidFill>
                      <a:prstDash val="solid"/>
                    </a:lnL>
                    <a:lnR w="9525">
                      <a:solidFill>
                        <a:srgbClr val="000000"/>
                      </a:solidFill>
                      <a:prstDash val="solid"/>
                    </a:lnR>
                  </a:tcPr>
                </a:tc>
                <a:tc hMerge="1" vMerge="1">
                  <a:txBody>
                    <a:bodyPr/>
                    <a:lstStyle/>
                    <a:p>
                      <a:endParaRPr/>
                    </a:p>
                  </a:txBody>
                  <a:tcPr marL="0" marR="0" marT="0" marB="0"/>
                </a:tc>
                <a:extLst>
                  <a:ext uri="{0D108BD9-81ED-4DB2-BD59-A6C34878D82A}">
                    <a16:rowId xmlns:a16="http://schemas.microsoft.com/office/drawing/2014/main" val="10027"/>
                  </a:ext>
                </a:extLst>
              </a:tr>
              <a:tr h="81280">
                <a:tc>
                  <a:txBody>
                    <a:bodyPr/>
                    <a:lstStyle/>
                    <a:p>
                      <a:pPr marL="90170">
                        <a:lnSpc>
                          <a:spcPts val="495"/>
                        </a:lnSpc>
                        <a:spcBef>
                          <a:spcPts val="45"/>
                        </a:spcBef>
                      </a:pPr>
                      <a:r>
                        <a:rPr sz="450" dirty="0">
                          <a:latin typeface="Calibri"/>
                          <a:cs typeface="Calibri"/>
                        </a:rPr>
                        <a:t>J67</a:t>
                      </a:r>
                      <a:r>
                        <a:rPr sz="450" spc="10" dirty="0">
                          <a:latin typeface="Calibri"/>
                          <a:cs typeface="Calibri"/>
                        </a:rPr>
                        <a:t> </a:t>
                      </a:r>
                      <a:r>
                        <a:rPr sz="450" spc="-25" dirty="0">
                          <a:latin typeface="Calibri"/>
                          <a:cs typeface="Calibri"/>
                        </a:rPr>
                        <a:t>EMS</a:t>
                      </a:r>
                      <a:endParaRPr sz="450">
                        <a:latin typeface="Calibri"/>
                        <a:cs typeface="Calibri"/>
                      </a:endParaRPr>
                    </a:p>
                  </a:txBody>
                  <a:tcPr marL="0" marR="0" marT="5715" marB="0">
                    <a:lnL w="190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905" algn="ctr">
                        <a:lnSpc>
                          <a:spcPts val="495"/>
                        </a:lnSpc>
                        <a:spcBef>
                          <a:spcPts val="45"/>
                        </a:spcBef>
                      </a:pPr>
                      <a:r>
                        <a:rPr sz="450" spc="-50" dirty="0">
                          <a:latin typeface="Calibri"/>
                          <a:cs typeface="Calibri"/>
                        </a:rPr>
                        <a:t>1</a:t>
                      </a:r>
                      <a:endParaRPr sz="450">
                        <a:latin typeface="Calibri"/>
                        <a:cs typeface="Calibri"/>
                      </a:endParaRPr>
                    </a:p>
                  </a:txBody>
                  <a:tcPr marL="0" marR="0" marT="571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ts val="495"/>
                        </a:lnSpc>
                        <a:spcBef>
                          <a:spcPts val="45"/>
                        </a:spcBef>
                      </a:pPr>
                      <a:r>
                        <a:rPr sz="450" spc="-10" dirty="0">
                          <a:latin typeface="Calibri"/>
                          <a:cs typeface="Calibri"/>
                        </a:rPr>
                        <a:t>0.39%</a:t>
                      </a:r>
                      <a:endParaRPr sz="450">
                        <a:latin typeface="Calibri"/>
                        <a:cs typeface="Calibri"/>
                      </a:endParaRPr>
                    </a:p>
                  </a:txBody>
                  <a:tcPr marL="0" marR="0" marT="5715" marB="0">
                    <a:lnL w="6350">
                      <a:solidFill>
                        <a:srgbClr val="000000"/>
                      </a:solidFill>
                      <a:prstDash val="solid"/>
                    </a:lnL>
                    <a:lnR w="9525">
                      <a:solidFill>
                        <a:srgbClr val="000000"/>
                      </a:solidFill>
                      <a:prstDash val="solid"/>
                    </a:lnR>
                    <a:lnT w="6350">
                      <a:solidFill>
                        <a:srgbClr val="000000"/>
                      </a:solidFill>
                      <a:prstDash val="solid"/>
                    </a:lnT>
                    <a:lnB w="6350">
                      <a:solidFill>
                        <a:srgbClr val="000000"/>
                      </a:solidFill>
                      <a:prstDash val="solid"/>
                    </a:lnB>
                  </a:tcPr>
                </a:tc>
                <a:tc gridSpan="2" vMerge="1">
                  <a:txBody>
                    <a:bodyPr/>
                    <a:lstStyle/>
                    <a:p>
                      <a:endParaRPr/>
                    </a:p>
                  </a:txBody>
                  <a:tcPr marL="0" marR="0" marT="0" marB="0">
                    <a:lnL w="9525">
                      <a:solidFill>
                        <a:srgbClr val="000000"/>
                      </a:solidFill>
                      <a:prstDash val="solid"/>
                    </a:lnL>
                    <a:lnR w="9525">
                      <a:solidFill>
                        <a:srgbClr val="000000"/>
                      </a:solidFill>
                      <a:prstDash val="solid"/>
                    </a:lnR>
                  </a:tcPr>
                </a:tc>
                <a:tc hMerge="1" vMerge="1">
                  <a:txBody>
                    <a:bodyPr/>
                    <a:lstStyle/>
                    <a:p>
                      <a:endParaRPr/>
                    </a:p>
                  </a:txBody>
                  <a:tcPr marL="0" marR="0" marT="0" marB="0"/>
                </a:tc>
                <a:extLst>
                  <a:ext uri="{0D108BD9-81ED-4DB2-BD59-A6C34878D82A}">
                    <a16:rowId xmlns:a16="http://schemas.microsoft.com/office/drawing/2014/main" val="10028"/>
                  </a:ext>
                </a:extLst>
              </a:tr>
              <a:tr h="75565">
                <a:tc>
                  <a:txBody>
                    <a:bodyPr/>
                    <a:lstStyle/>
                    <a:p>
                      <a:pPr marL="90170">
                        <a:lnSpc>
                          <a:spcPts val="480"/>
                        </a:lnSpc>
                        <a:spcBef>
                          <a:spcPts val="15"/>
                        </a:spcBef>
                      </a:pPr>
                      <a:r>
                        <a:rPr sz="450" dirty="0">
                          <a:latin typeface="Calibri"/>
                          <a:cs typeface="Calibri"/>
                        </a:rPr>
                        <a:t>DLA</a:t>
                      </a:r>
                      <a:r>
                        <a:rPr sz="450" spc="45" dirty="0">
                          <a:latin typeface="Calibri"/>
                          <a:cs typeface="Calibri"/>
                        </a:rPr>
                        <a:t> </a:t>
                      </a:r>
                      <a:r>
                        <a:rPr sz="450" dirty="0">
                          <a:latin typeface="Calibri"/>
                          <a:cs typeface="Calibri"/>
                        </a:rPr>
                        <a:t>DISP</a:t>
                      </a:r>
                      <a:r>
                        <a:rPr sz="450" spc="35" dirty="0">
                          <a:latin typeface="Calibri"/>
                          <a:cs typeface="Calibri"/>
                        </a:rPr>
                        <a:t> </a:t>
                      </a:r>
                      <a:r>
                        <a:rPr sz="450" spc="-20" dirty="0">
                          <a:latin typeface="Calibri"/>
                          <a:cs typeface="Calibri"/>
                        </a:rPr>
                        <a:t>SVCS</a:t>
                      </a:r>
                      <a:endParaRPr sz="450">
                        <a:latin typeface="Calibri"/>
                        <a:cs typeface="Calibri"/>
                      </a:endParaRPr>
                    </a:p>
                  </a:txBody>
                  <a:tcPr marL="0" marR="0" marT="1905" marB="0">
                    <a:lnL w="19050">
                      <a:solidFill>
                        <a:srgbClr val="000000"/>
                      </a:solidFill>
                      <a:prstDash val="solid"/>
                    </a:lnL>
                    <a:lnR w="6350">
                      <a:solidFill>
                        <a:srgbClr val="000000"/>
                      </a:solidFill>
                      <a:prstDash val="solid"/>
                    </a:lnR>
                    <a:lnT w="6350">
                      <a:solidFill>
                        <a:srgbClr val="000000"/>
                      </a:solidFill>
                      <a:prstDash val="solid"/>
                    </a:lnT>
                    <a:lnB w="9525">
                      <a:solidFill>
                        <a:srgbClr val="000000"/>
                      </a:solidFill>
                      <a:prstDash val="solid"/>
                    </a:lnB>
                  </a:tcPr>
                </a:tc>
                <a:tc>
                  <a:txBody>
                    <a:bodyPr/>
                    <a:lstStyle/>
                    <a:p>
                      <a:pPr marL="1905" algn="ctr">
                        <a:lnSpc>
                          <a:spcPts val="480"/>
                        </a:lnSpc>
                        <a:spcBef>
                          <a:spcPts val="15"/>
                        </a:spcBef>
                      </a:pPr>
                      <a:r>
                        <a:rPr sz="450" spc="-50" dirty="0">
                          <a:latin typeface="Calibri"/>
                          <a:cs typeface="Calibri"/>
                        </a:rPr>
                        <a:t>1</a:t>
                      </a:r>
                      <a:endParaRPr sz="450">
                        <a:latin typeface="Calibri"/>
                        <a:cs typeface="Calibri"/>
                      </a:endParaRPr>
                    </a:p>
                  </a:txBody>
                  <a:tcPr marL="0" marR="0" marT="1905" marB="0">
                    <a:lnL w="6350">
                      <a:solidFill>
                        <a:srgbClr val="000000"/>
                      </a:solidFill>
                      <a:prstDash val="solid"/>
                    </a:lnL>
                    <a:lnR w="6350">
                      <a:solidFill>
                        <a:srgbClr val="000000"/>
                      </a:solidFill>
                      <a:prstDash val="solid"/>
                    </a:lnR>
                    <a:lnT w="6350">
                      <a:solidFill>
                        <a:srgbClr val="000000"/>
                      </a:solidFill>
                      <a:prstDash val="solid"/>
                    </a:lnT>
                    <a:lnB w="9525">
                      <a:solidFill>
                        <a:srgbClr val="000000"/>
                      </a:solidFill>
                      <a:prstDash val="solid"/>
                    </a:lnB>
                  </a:tcPr>
                </a:tc>
                <a:tc>
                  <a:txBody>
                    <a:bodyPr/>
                    <a:lstStyle/>
                    <a:p>
                      <a:pPr algn="ctr">
                        <a:lnSpc>
                          <a:spcPts val="480"/>
                        </a:lnSpc>
                        <a:spcBef>
                          <a:spcPts val="15"/>
                        </a:spcBef>
                      </a:pPr>
                      <a:r>
                        <a:rPr sz="450" spc="-10" dirty="0">
                          <a:latin typeface="Calibri"/>
                          <a:cs typeface="Calibri"/>
                        </a:rPr>
                        <a:t>0.39%</a:t>
                      </a:r>
                      <a:endParaRPr sz="450">
                        <a:latin typeface="Calibri"/>
                        <a:cs typeface="Calibri"/>
                      </a:endParaRPr>
                    </a:p>
                  </a:txBody>
                  <a:tcPr marL="0" marR="0" marT="1905" marB="0">
                    <a:lnL w="6350">
                      <a:solidFill>
                        <a:srgbClr val="000000"/>
                      </a:solidFill>
                      <a:prstDash val="solid"/>
                    </a:lnL>
                    <a:lnR w="9525">
                      <a:solidFill>
                        <a:srgbClr val="000000"/>
                      </a:solidFill>
                      <a:prstDash val="solid"/>
                    </a:lnR>
                    <a:lnT w="6350">
                      <a:solidFill>
                        <a:srgbClr val="000000"/>
                      </a:solidFill>
                      <a:prstDash val="solid"/>
                    </a:lnT>
                    <a:lnB w="9525">
                      <a:solidFill>
                        <a:srgbClr val="000000"/>
                      </a:solidFill>
                      <a:prstDash val="solid"/>
                    </a:lnB>
                  </a:tcPr>
                </a:tc>
                <a:tc gridSpan="2" vMerge="1">
                  <a:txBody>
                    <a:bodyPr/>
                    <a:lstStyle/>
                    <a:p>
                      <a:endParaRPr/>
                    </a:p>
                  </a:txBody>
                  <a:tcPr marL="0" marR="0" marT="0" marB="0">
                    <a:lnL w="9525">
                      <a:solidFill>
                        <a:srgbClr val="000000"/>
                      </a:solidFill>
                      <a:prstDash val="solid"/>
                    </a:lnL>
                    <a:lnR w="9525">
                      <a:solidFill>
                        <a:srgbClr val="000000"/>
                      </a:solidFill>
                      <a:prstDash val="solid"/>
                    </a:lnR>
                  </a:tcPr>
                </a:tc>
                <a:tc hMerge="1" vMerge="1">
                  <a:txBody>
                    <a:bodyPr/>
                    <a:lstStyle/>
                    <a:p>
                      <a:endParaRPr/>
                    </a:p>
                  </a:txBody>
                  <a:tcPr marL="0" marR="0" marT="0" marB="0"/>
                </a:tc>
                <a:extLst>
                  <a:ext uri="{0D108BD9-81ED-4DB2-BD59-A6C34878D82A}">
                    <a16:rowId xmlns:a16="http://schemas.microsoft.com/office/drawing/2014/main" val="10029"/>
                  </a:ext>
                </a:extLst>
              </a:tr>
              <a:tr h="167640">
                <a:tc gridSpan="5">
                  <a:txBody>
                    <a:bodyPr/>
                    <a:lstStyle/>
                    <a:p>
                      <a:pPr>
                        <a:lnSpc>
                          <a:spcPct val="100000"/>
                        </a:lnSpc>
                      </a:pPr>
                      <a:endParaRPr sz="400">
                        <a:latin typeface="Times New Roman"/>
                        <a:cs typeface="Times New Roman"/>
                      </a:endParaRPr>
                    </a:p>
                  </a:txBody>
                  <a:tcPr marL="0" marR="0" marT="0" marB="0">
                    <a:lnL w="9525">
                      <a:solidFill>
                        <a:srgbClr val="000000"/>
                      </a:solidFill>
                      <a:prstDash val="soli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30"/>
                  </a:ext>
                </a:extLst>
              </a:tr>
              <a:tr h="85725">
                <a:tc>
                  <a:txBody>
                    <a:bodyPr/>
                    <a:lstStyle/>
                    <a:p>
                      <a:pPr marL="9525" algn="ctr">
                        <a:lnSpc>
                          <a:spcPts val="509"/>
                        </a:lnSpc>
                        <a:spcBef>
                          <a:spcPts val="65"/>
                        </a:spcBef>
                      </a:pPr>
                      <a:r>
                        <a:rPr sz="450" b="1" spc="-25" dirty="0">
                          <a:latin typeface="Calibri"/>
                          <a:cs typeface="Calibri"/>
                        </a:rPr>
                        <a:t>NSN</a:t>
                      </a:r>
                      <a:endParaRPr sz="450">
                        <a:latin typeface="Calibri"/>
                        <a:cs typeface="Calibri"/>
                      </a:endParaRPr>
                    </a:p>
                  </a:txBody>
                  <a:tcPr marL="0" marR="0" marT="8255" marB="0">
                    <a:lnL w="19050">
                      <a:solidFill>
                        <a:srgbClr val="000000"/>
                      </a:solidFill>
                      <a:prstDash val="solid"/>
                    </a:lnL>
                    <a:lnR w="6350">
                      <a:solidFill>
                        <a:srgbClr val="000000"/>
                      </a:solidFill>
                      <a:prstDash val="solid"/>
                    </a:lnR>
                    <a:lnT w="9525">
                      <a:solidFill>
                        <a:srgbClr val="000000"/>
                      </a:solidFill>
                      <a:prstDash val="solid"/>
                    </a:lnT>
                    <a:lnB w="9525">
                      <a:solidFill>
                        <a:srgbClr val="000000"/>
                      </a:solidFill>
                      <a:prstDash val="solid"/>
                    </a:lnB>
                    <a:solidFill>
                      <a:srgbClr val="BEBEBE"/>
                    </a:solidFill>
                  </a:tcPr>
                </a:tc>
                <a:tc>
                  <a:txBody>
                    <a:bodyPr/>
                    <a:lstStyle/>
                    <a:p>
                      <a:pPr marL="635" algn="ctr">
                        <a:lnSpc>
                          <a:spcPts val="509"/>
                        </a:lnSpc>
                        <a:spcBef>
                          <a:spcPts val="65"/>
                        </a:spcBef>
                      </a:pPr>
                      <a:r>
                        <a:rPr sz="450" b="1" dirty="0">
                          <a:latin typeface="Calibri"/>
                          <a:cs typeface="Calibri"/>
                        </a:rPr>
                        <a:t>ITEM</a:t>
                      </a:r>
                      <a:r>
                        <a:rPr sz="450" b="1" spc="20" dirty="0">
                          <a:latin typeface="Calibri"/>
                          <a:cs typeface="Calibri"/>
                        </a:rPr>
                        <a:t> </a:t>
                      </a:r>
                      <a:r>
                        <a:rPr sz="450" b="1" spc="-20" dirty="0">
                          <a:latin typeface="Calibri"/>
                          <a:cs typeface="Calibri"/>
                        </a:rPr>
                        <a:t>NAME</a:t>
                      </a:r>
                      <a:endParaRPr sz="450">
                        <a:latin typeface="Calibri"/>
                        <a:cs typeface="Calibri"/>
                      </a:endParaRPr>
                    </a:p>
                  </a:txBody>
                  <a:tcPr marL="0" marR="0" marT="8255" marB="0">
                    <a:lnL w="6350">
                      <a:solidFill>
                        <a:srgbClr val="000000"/>
                      </a:solidFill>
                      <a:prstDash val="solid"/>
                    </a:lnL>
                    <a:lnR w="6350">
                      <a:solidFill>
                        <a:srgbClr val="000000"/>
                      </a:solidFill>
                      <a:prstDash val="solid"/>
                    </a:lnR>
                    <a:lnT w="9525">
                      <a:solidFill>
                        <a:srgbClr val="000000"/>
                      </a:solidFill>
                      <a:prstDash val="solid"/>
                    </a:lnT>
                    <a:lnB w="9525">
                      <a:solidFill>
                        <a:srgbClr val="000000"/>
                      </a:solidFill>
                      <a:prstDash val="solid"/>
                    </a:lnB>
                    <a:solidFill>
                      <a:srgbClr val="BEBEBE"/>
                    </a:solidFill>
                  </a:tcPr>
                </a:tc>
                <a:tc>
                  <a:txBody>
                    <a:bodyPr/>
                    <a:lstStyle/>
                    <a:p>
                      <a:pPr algn="ctr">
                        <a:lnSpc>
                          <a:spcPts val="509"/>
                        </a:lnSpc>
                        <a:spcBef>
                          <a:spcPts val="65"/>
                        </a:spcBef>
                      </a:pPr>
                      <a:r>
                        <a:rPr sz="450" b="1" dirty="0">
                          <a:latin typeface="Calibri"/>
                          <a:cs typeface="Calibri"/>
                        </a:rPr>
                        <a:t>END</a:t>
                      </a:r>
                      <a:r>
                        <a:rPr sz="450" b="1" spc="10" dirty="0">
                          <a:latin typeface="Calibri"/>
                          <a:cs typeface="Calibri"/>
                        </a:rPr>
                        <a:t> </a:t>
                      </a:r>
                      <a:r>
                        <a:rPr sz="450" b="1" spc="-20" dirty="0">
                          <a:latin typeface="Calibri"/>
                          <a:cs typeface="Calibri"/>
                        </a:rPr>
                        <a:t>ITEM</a:t>
                      </a:r>
                      <a:endParaRPr sz="450">
                        <a:latin typeface="Calibri"/>
                        <a:cs typeface="Calibri"/>
                      </a:endParaRPr>
                    </a:p>
                  </a:txBody>
                  <a:tcPr marL="0" marR="0" marT="8255" marB="0">
                    <a:lnL w="6350">
                      <a:solidFill>
                        <a:srgbClr val="000000"/>
                      </a:solidFill>
                      <a:prstDash val="solid"/>
                    </a:lnL>
                    <a:lnR w="6350">
                      <a:solidFill>
                        <a:srgbClr val="000000"/>
                      </a:solidFill>
                      <a:prstDash val="solid"/>
                    </a:lnR>
                    <a:lnT w="9525">
                      <a:solidFill>
                        <a:srgbClr val="000000"/>
                      </a:solidFill>
                      <a:prstDash val="solid"/>
                    </a:lnT>
                    <a:lnB w="9525">
                      <a:solidFill>
                        <a:srgbClr val="000000"/>
                      </a:solidFill>
                      <a:prstDash val="solid"/>
                    </a:lnB>
                    <a:solidFill>
                      <a:srgbClr val="BEBEBE"/>
                    </a:solidFill>
                  </a:tcPr>
                </a:tc>
                <a:tc>
                  <a:txBody>
                    <a:bodyPr/>
                    <a:lstStyle/>
                    <a:p>
                      <a:pPr marR="78740" algn="r">
                        <a:lnSpc>
                          <a:spcPts val="509"/>
                        </a:lnSpc>
                        <a:spcBef>
                          <a:spcPts val="65"/>
                        </a:spcBef>
                      </a:pPr>
                      <a:r>
                        <a:rPr sz="450" b="1" spc="10" dirty="0">
                          <a:latin typeface="Calibri"/>
                          <a:cs typeface="Calibri"/>
                        </a:rPr>
                        <a:t>WEAPON</a:t>
                      </a:r>
                      <a:r>
                        <a:rPr sz="450" b="1" spc="30" dirty="0">
                          <a:latin typeface="Calibri"/>
                          <a:cs typeface="Calibri"/>
                        </a:rPr>
                        <a:t> </a:t>
                      </a:r>
                      <a:r>
                        <a:rPr sz="450" b="1" spc="-10" dirty="0">
                          <a:latin typeface="Calibri"/>
                          <a:cs typeface="Calibri"/>
                        </a:rPr>
                        <a:t>SYSTEM</a:t>
                      </a:r>
                      <a:endParaRPr sz="450">
                        <a:latin typeface="Calibri"/>
                        <a:cs typeface="Calibri"/>
                      </a:endParaRPr>
                    </a:p>
                  </a:txBody>
                  <a:tcPr marL="0" marR="0" marT="8255" marB="0">
                    <a:lnL w="6350">
                      <a:solidFill>
                        <a:srgbClr val="000000"/>
                      </a:solidFill>
                      <a:prstDash val="solid"/>
                    </a:lnL>
                    <a:lnR w="6350">
                      <a:solidFill>
                        <a:srgbClr val="000000"/>
                      </a:solidFill>
                      <a:prstDash val="solid"/>
                    </a:lnR>
                    <a:lnT w="9525">
                      <a:solidFill>
                        <a:srgbClr val="000000"/>
                      </a:solidFill>
                      <a:prstDash val="solid"/>
                    </a:lnT>
                    <a:lnB w="9525">
                      <a:solidFill>
                        <a:srgbClr val="000000"/>
                      </a:solidFill>
                      <a:prstDash val="solid"/>
                    </a:lnB>
                    <a:solidFill>
                      <a:srgbClr val="BEBEBE"/>
                    </a:solidFill>
                  </a:tcPr>
                </a:tc>
                <a:tc>
                  <a:txBody>
                    <a:bodyPr/>
                    <a:lstStyle/>
                    <a:p>
                      <a:pPr algn="ctr">
                        <a:lnSpc>
                          <a:spcPts val="509"/>
                        </a:lnSpc>
                        <a:spcBef>
                          <a:spcPts val="65"/>
                        </a:spcBef>
                      </a:pPr>
                      <a:r>
                        <a:rPr sz="450" b="1" dirty="0">
                          <a:latin typeface="Calibri"/>
                          <a:cs typeface="Calibri"/>
                        </a:rPr>
                        <a:t>ACTIONS</a:t>
                      </a:r>
                      <a:r>
                        <a:rPr sz="450" b="1" spc="65" dirty="0">
                          <a:latin typeface="Calibri"/>
                          <a:cs typeface="Calibri"/>
                        </a:rPr>
                        <a:t> </a:t>
                      </a:r>
                      <a:r>
                        <a:rPr sz="450" b="1" spc="-10" dirty="0">
                          <a:latin typeface="Calibri"/>
                          <a:cs typeface="Calibri"/>
                        </a:rPr>
                        <a:t>INITIATED</a:t>
                      </a:r>
                      <a:endParaRPr sz="450">
                        <a:latin typeface="Calibri"/>
                        <a:cs typeface="Calibri"/>
                      </a:endParaRPr>
                    </a:p>
                  </a:txBody>
                  <a:tcPr marL="0" marR="0" marT="8255" marB="0">
                    <a:lnL w="6350">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BEBEBE"/>
                    </a:solidFill>
                  </a:tcPr>
                </a:tc>
                <a:extLst>
                  <a:ext uri="{0D108BD9-81ED-4DB2-BD59-A6C34878D82A}">
                    <a16:rowId xmlns:a16="http://schemas.microsoft.com/office/drawing/2014/main" val="10031"/>
                  </a:ext>
                </a:extLst>
              </a:tr>
              <a:tr h="83820">
                <a:tc>
                  <a:txBody>
                    <a:bodyPr/>
                    <a:lstStyle/>
                    <a:p>
                      <a:pPr marL="311150">
                        <a:lnSpc>
                          <a:spcPts val="495"/>
                        </a:lnSpc>
                        <a:spcBef>
                          <a:spcPts val="65"/>
                        </a:spcBef>
                      </a:pPr>
                      <a:r>
                        <a:rPr sz="450" spc="-10" dirty="0">
                          <a:latin typeface="Calibri"/>
                          <a:cs typeface="Calibri"/>
                        </a:rPr>
                        <a:t>5365013581820</a:t>
                      </a:r>
                      <a:endParaRPr sz="450">
                        <a:latin typeface="Calibri"/>
                        <a:cs typeface="Calibri"/>
                      </a:endParaRPr>
                    </a:p>
                  </a:txBody>
                  <a:tcPr marL="0" marR="0" marT="8255" marB="0">
                    <a:lnL w="19050">
                      <a:solidFill>
                        <a:srgbClr val="000000"/>
                      </a:solidFill>
                      <a:prstDash val="solid"/>
                    </a:lnL>
                    <a:lnR w="6350">
                      <a:solidFill>
                        <a:srgbClr val="000000"/>
                      </a:solidFill>
                      <a:prstDash val="solid"/>
                    </a:lnR>
                    <a:lnT w="9525">
                      <a:solidFill>
                        <a:srgbClr val="000000"/>
                      </a:solidFill>
                      <a:prstDash val="solid"/>
                    </a:lnT>
                    <a:lnB w="6350">
                      <a:solidFill>
                        <a:srgbClr val="000000"/>
                      </a:solidFill>
                      <a:prstDash val="solid"/>
                    </a:lnB>
                  </a:tcPr>
                </a:tc>
                <a:tc>
                  <a:txBody>
                    <a:bodyPr/>
                    <a:lstStyle/>
                    <a:p>
                      <a:pPr marL="10160">
                        <a:lnSpc>
                          <a:spcPts val="495"/>
                        </a:lnSpc>
                        <a:spcBef>
                          <a:spcPts val="65"/>
                        </a:spcBef>
                      </a:pPr>
                      <a:r>
                        <a:rPr sz="450" dirty="0">
                          <a:latin typeface="Calibri"/>
                          <a:cs typeface="Calibri"/>
                        </a:rPr>
                        <a:t>ITEM</a:t>
                      </a:r>
                      <a:r>
                        <a:rPr sz="450" spc="-5" dirty="0">
                          <a:latin typeface="Calibri"/>
                          <a:cs typeface="Calibri"/>
                        </a:rPr>
                        <a:t> </a:t>
                      </a:r>
                      <a:r>
                        <a:rPr sz="450" spc="-20" dirty="0">
                          <a:latin typeface="Calibri"/>
                          <a:cs typeface="Calibri"/>
                        </a:rPr>
                        <a:t>NAME</a:t>
                      </a:r>
                      <a:endParaRPr sz="450">
                        <a:latin typeface="Calibri"/>
                        <a:cs typeface="Calibri"/>
                      </a:endParaRPr>
                    </a:p>
                  </a:txBody>
                  <a:tcPr marL="0" marR="0" marT="8255" marB="0">
                    <a:lnL w="6350">
                      <a:solidFill>
                        <a:srgbClr val="000000"/>
                      </a:solidFill>
                      <a:prstDash val="solid"/>
                    </a:lnL>
                    <a:lnR w="6350">
                      <a:solidFill>
                        <a:srgbClr val="000000"/>
                      </a:solidFill>
                      <a:prstDash val="solid"/>
                    </a:lnR>
                    <a:lnT w="9525">
                      <a:solidFill>
                        <a:srgbClr val="000000"/>
                      </a:solidFill>
                      <a:prstDash val="solid"/>
                    </a:lnT>
                    <a:lnB w="6350">
                      <a:solidFill>
                        <a:srgbClr val="000000"/>
                      </a:solidFill>
                      <a:prstDash val="solid"/>
                    </a:lnB>
                  </a:tcPr>
                </a:tc>
                <a:tc>
                  <a:txBody>
                    <a:bodyPr/>
                    <a:lstStyle/>
                    <a:p>
                      <a:pPr marL="10160">
                        <a:lnSpc>
                          <a:spcPts val="495"/>
                        </a:lnSpc>
                        <a:spcBef>
                          <a:spcPts val="65"/>
                        </a:spcBef>
                      </a:pPr>
                      <a:r>
                        <a:rPr sz="450" dirty="0">
                          <a:latin typeface="Calibri"/>
                          <a:cs typeface="Calibri"/>
                        </a:rPr>
                        <a:t>END</a:t>
                      </a:r>
                      <a:r>
                        <a:rPr sz="450" spc="30" dirty="0">
                          <a:latin typeface="Calibri"/>
                          <a:cs typeface="Calibri"/>
                        </a:rPr>
                        <a:t> </a:t>
                      </a:r>
                      <a:r>
                        <a:rPr sz="450" spc="-20" dirty="0">
                          <a:latin typeface="Calibri"/>
                          <a:cs typeface="Calibri"/>
                        </a:rPr>
                        <a:t>ITEM</a:t>
                      </a:r>
                      <a:endParaRPr sz="450">
                        <a:latin typeface="Calibri"/>
                        <a:cs typeface="Calibri"/>
                      </a:endParaRPr>
                    </a:p>
                  </a:txBody>
                  <a:tcPr marL="0" marR="0" marT="8255" marB="0">
                    <a:lnL w="6350">
                      <a:solidFill>
                        <a:srgbClr val="000000"/>
                      </a:solidFill>
                      <a:prstDash val="solid"/>
                    </a:lnL>
                    <a:lnR w="6350">
                      <a:solidFill>
                        <a:srgbClr val="000000"/>
                      </a:solidFill>
                      <a:prstDash val="solid"/>
                    </a:lnR>
                    <a:lnT w="9525">
                      <a:solidFill>
                        <a:srgbClr val="000000"/>
                      </a:solidFill>
                      <a:prstDash val="solid"/>
                    </a:lnT>
                    <a:lnB w="6350">
                      <a:solidFill>
                        <a:srgbClr val="000000"/>
                      </a:solidFill>
                      <a:prstDash val="solid"/>
                    </a:lnB>
                  </a:tcPr>
                </a:tc>
                <a:tc>
                  <a:txBody>
                    <a:bodyPr/>
                    <a:lstStyle/>
                    <a:p>
                      <a:pPr marL="10795">
                        <a:lnSpc>
                          <a:spcPts val="495"/>
                        </a:lnSpc>
                        <a:spcBef>
                          <a:spcPts val="65"/>
                        </a:spcBef>
                      </a:pPr>
                      <a:r>
                        <a:rPr sz="450" dirty="0">
                          <a:latin typeface="Calibri"/>
                          <a:cs typeface="Calibri"/>
                        </a:rPr>
                        <a:t>WEAPON</a:t>
                      </a:r>
                      <a:r>
                        <a:rPr sz="450" spc="95" dirty="0">
                          <a:latin typeface="Calibri"/>
                          <a:cs typeface="Calibri"/>
                        </a:rPr>
                        <a:t> </a:t>
                      </a:r>
                      <a:r>
                        <a:rPr sz="450" spc="-10" dirty="0">
                          <a:latin typeface="Calibri"/>
                          <a:cs typeface="Calibri"/>
                        </a:rPr>
                        <a:t>SYSTEM</a:t>
                      </a:r>
                      <a:endParaRPr sz="450">
                        <a:latin typeface="Calibri"/>
                        <a:cs typeface="Calibri"/>
                      </a:endParaRPr>
                    </a:p>
                  </a:txBody>
                  <a:tcPr marL="0" marR="0" marT="8255" marB="0">
                    <a:lnL w="6350">
                      <a:solidFill>
                        <a:srgbClr val="000000"/>
                      </a:solidFill>
                      <a:prstDash val="solid"/>
                    </a:lnL>
                    <a:lnR w="6350">
                      <a:solidFill>
                        <a:srgbClr val="000000"/>
                      </a:solidFill>
                      <a:prstDash val="solid"/>
                    </a:lnR>
                    <a:lnT w="9525">
                      <a:solidFill>
                        <a:srgbClr val="000000"/>
                      </a:solidFill>
                      <a:prstDash val="solid"/>
                    </a:lnT>
                    <a:lnB w="6350">
                      <a:solidFill>
                        <a:srgbClr val="000000"/>
                      </a:solidFill>
                      <a:prstDash val="solid"/>
                    </a:lnB>
                  </a:tcPr>
                </a:tc>
                <a:tc>
                  <a:txBody>
                    <a:bodyPr/>
                    <a:lstStyle/>
                    <a:p>
                      <a:pPr algn="ctr">
                        <a:lnSpc>
                          <a:spcPts val="495"/>
                        </a:lnSpc>
                        <a:spcBef>
                          <a:spcPts val="65"/>
                        </a:spcBef>
                      </a:pPr>
                      <a:r>
                        <a:rPr sz="450" spc="-50" dirty="0">
                          <a:latin typeface="Calibri"/>
                          <a:cs typeface="Calibri"/>
                        </a:rPr>
                        <a:t>7</a:t>
                      </a:r>
                      <a:endParaRPr sz="450">
                        <a:latin typeface="Calibri"/>
                        <a:cs typeface="Calibri"/>
                      </a:endParaRPr>
                    </a:p>
                  </a:txBody>
                  <a:tcPr marL="0" marR="0" marT="8255" marB="0">
                    <a:lnL w="6350">
                      <a:solidFill>
                        <a:srgbClr val="000000"/>
                      </a:solidFill>
                      <a:prstDash val="solid"/>
                    </a:lnL>
                    <a:lnR w="9525">
                      <a:solidFill>
                        <a:srgbClr val="000000"/>
                      </a:solidFill>
                      <a:prstDash val="solid"/>
                    </a:lnR>
                    <a:lnT w="9525">
                      <a:solidFill>
                        <a:srgbClr val="000000"/>
                      </a:solidFill>
                      <a:prstDash val="solid"/>
                    </a:lnT>
                    <a:lnB w="6350">
                      <a:solidFill>
                        <a:srgbClr val="000000"/>
                      </a:solidFill>
                      <a:prstDash val="solid"/>
                    </a:lnB>
                  </a:tcPr>
                </a:tc>
                <a:extLst>
                  <a:ext uri="{0D108BD9-81ED-4DB2-BD59-A6C34878D82A}">
                    <a16:rowId xmlns:a16="http://schemas.microsoft.com/office/drawing/2014/main" val="10032"/>
                  </a:ext>
                </a:extLst>
              </a:tr>
              <a:tr h="81280">
                <a:tc>
                  <a:txBody>
                    <a:bodyPr/>
                    <a:lstStyle/>
                    <a:p>
                      <a:pPr marL="311150">
                        <a:lnSpc>
                          <a:spcPts val="495"/>
                        </a:lnSpc>
                        <a:spcBef>
                          <a:spcPts val="50"/>
                        </a:spcBef>
                      </a:pPr>
                      <a:r>
                        <a:rPr sz="450" spc="-10" dirty="0">
                          <a:latin typeface="Calibri"/>
                          <a:cs typeface="Calibri"/>
                        </a:rPr>
                        <a:t>6135014475082</a:t>
                      </a:r>
                      <a:endParaRPr sz="450">
                        <a:latin typeface="Calibri"/>
                        <a:cs typeface="Calibri"/>
                      </a:endParaRPr>
                    </a:p>
                  </a:txBody>
                  <a:tcPr marL="0" marR="0" marT="6350" marB="0">
                    <a:lnL w="190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0160">
                        <a:lnSpc>
                          <a:spcPts val="495"/>
                        </a:lnSpc>
                        <a:spcBef>
                          <a:spcPts val="50"/>
                        </a:spcBef>
                      </a:pPr>
                      <a:r>
                        <a:rPr sz="450" dirty="0">
                          <a:latin typeface="Calibri"/>
                          <a:cs typeface="Calibri"/>
                        </a:rPr>
                        <a:t>ITEM</a:t>
                      </a:r>
                      <a:r>
                        <a:rPr sz="450" spc="-5" dirty="0">
                          <a:latin typeface="Calibri"/>
                          <a:cs typeface="Calibri"/>
                        </a:rPr>
                        <a:t> </a:t>
                      </a:r>
                      <a:r>
                        <a:rPr sz="450" spc="-20" dirty="0">
                          <a:latin typeface="Calibri"/>
                          <a:cs typeface="Calibri"/>
                        </a:rPr>
                        <a:t>NAME</a:t>
                      </a:r>
                      <a:endParaRPr sz="450">
                        <a:latin typeface="Calibri"/>
                        <a:cs typeface="Calibri"/>
                      </a:endParaRPr>
                    </a:p>
                  </a:txBody>
                  <a:tcPr marL="0" marR="0" marT="635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0160">
                        <a:lnSpc>
                          <a:spcPts val="495"/>
                        </a:lnSpc>
                        <a:spcBef>
                          <a:spcPts val="50"/>
                        </a:spcBef>
                      </a:pPr>
                      <a:r>
                        <a:rPr sz="450" dirty="0">
                          <a:latin typeface="Calibri"/>
                          <a:cs typeface="Calibri"/>
                        </a:rPr>
                        <a:t>END</a:t>
                      </a:r>
                      <a:r>
                        <a:rPr sz="450" spc="30" dirty="0">
                          <a:latin typeface="Calibri"/>
                          <a:cs typeface="Calibri"/>
                        </a:rPr>
                        <a:t> </a:t>
                      </a:r>
                      <a:r>
                        <a:rPr sz="450" spc="-20" dirty="0">
                          <a:latin typeface="Calibri"/>
                          <a:cs typeface="Calibri"/>
                        </a:rPr>
                        <a:t>ITEM</a:t>
                      </a:r>
                      <a:endParaRPr sz="450">
                        <a:latin typeface="Calibri"/>
                        <a:cs typeface="Calibri"/>
                      </a:endParaRPr>
                    </a:p>
                  </a:txBody>
                  <a:tcPr marL="0" marR="0" marT="635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0795">
                        <a:lnSpc>
                          <a:spcPts val="495"/>
                        </a:lnSpc>
                        <a:spcBef>
                          <a:spcPts val="50"/>
                        </a:spcBef>
                      </a:pPr>
                      <a:r>
                        <a:rPr sz="450" dirty="0">
                          <a:latin typeface="Calibri"/>
                          <a:cs typeface="Calibri"/>
                        </a:rPr>
                        <a:t>WEAPON</a:t>
                      </a:r>
                      <a:r>
                        <a:rPr sz="450" spc="95" dirty="0">
                          <a:latin typeface="Calibri"/>
                          <a:cs typeface="Calibri"/>
                        </a:rPr>
                        <a:t> </a:t>
                      </a:r>
                      <a:r>
                        <a:rPr sz="450" spc="-10" dirty="0">
                          <a:latin typeface="Calibri"/>
                          <a:cs typeface="Calibri"/>
                        </a:rPr>
                        <a:t>SYSTEM</a:t>
                      </a:r>
                      <a:endParaRPr sz="450">
                        <a:latin typeface="Calibri"/>
                        <a:cs typeface="Calibri"/>
                      </a:endParaRPr>
                    </a:p>
                  </a:txBody>
                  <a:tcPr marL="0" marR="0" marT="635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ts val="495"/>
                        </a:lnSpc>
                        <a:spcBef>
                          <a:spcPts val="50"/>
                        </a:spcBef>
                      </a:pPr>
                      <a:r>
                        <a:rPr sz="450" spc="-50" dirty="0">
                          <a:latin typeface="Calibri"/>
                          <a:cs typeface="Calibri"/>
                        </a:rPr>
                        <a:t>6</a:t>
                      </a:r>
                      <a:endParaRPr sz="450">
                        <a:latin typeface="Calibri"/>
                        <a:cs typeface="Calibri"/>
                      </a:endParaRPr>
                    </a:p>
                  </a:txBody>
                  <a:tcPr marL="0" marR="0" marT="6350" marB="0">
                    <a:lnL w="6350">
                      <a:solidFill>
                        <a:srgbClr val="000000"/>
                      </a:solidFill>
                      <a:prstDash val="solid"/>
                    </a:lnL>
                    <a:lnR w="9525">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33"/>
                  </a:ext>
                </a:extLst>
              </a:tr>
              <a:tr h="81280">
                <a:tc>
                  <a:txBody>
                    <a:bodyPr/>
                    <a:lstStyle/>
                    <a:p>
                      <a:pPr marL="311150">
                        <a:lnSpc>
                          <a:spcPts val="495"/>
                        </a:lnSpc>
                        <a:spcBef>
                          <a:spcPts val="50"/>
                        </a:spcBef>
                      </a:pPr>
                      <a:r>
                        <a:rPr sz="450" spc="-10" dirty="0">
                          <a:latin typeface="Calibri"/>
                          <a:cs typeface="Calibri"/>
                        </a:rPr>
                        <a:t>1615007014142</a:t>
                      </a:r>
                      <a:endParaRPr sz="450">
                        <a:latin typeface="Calibri"/>
                        <a:cs typeface="Calibri"/>
                      </a:endParaRPr>
                    </a:p>
                  </a:txBody>
                  <a:tcPr marL="0" marR="0" marT="6350" marB="0">
                    <a:lnL w="190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0160">
                        <a:lnSpc>
                          <a:spcPts val="495"/>
                        </a:lnSpc>
                        <a:spcBef>
                          <a:spcPts val="50"/>
                        </a:spcBef>
                      </a:pPr>
                      <a:r>
                        <a:rPr sz="450" dirty="0">
                          <a:latin typeface="Calibri"/>
                          <a:cs typeface="Calibri"/>
                        </a:rPr>
                        <a:t>ITEM</a:t>
                      </a:r>
                      <a:r>
                        <a:rPr sz="450" spc="-5" dirty="0">
                          <a:latin typeface="Calibri"/>
                          <a:cs typeface="Calibri"/>
                        </a:rPr>
                        <a:t> </a:t>
                      </a:r>
                      <a:r>
                        <a:rPr sz="450" spc="-20" dirty="0">
                          <a:latin typeface="Calibri"/>
                          <a:cs typeface="Calibri"/>
                        </a:rPr>
                        <a:t>NAME</a:t>
                      </a:r>
                      <a:endParaRPr sz="450">
                        <a:latin typeface="Calibri"/>
                        <a:cs typeface="Calibri"/>
                      </a:endParaRPr>
                    </a:p>
                  </a:txBody>
                  <a:tcPr marL="0" marR="0" marT="635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0160">
                        <a:lnSpc>
                          <a:spcPts val="495"/>
                        </a:lnSpc>
                        <a:spcBef>
                          <a:spcPts val="50"/>
                        </a:spcBef>
                      </a:pPr>
                      <a:r>
                        <a:rPr sz="450" dirty="0">
                          <a:latin typeface="Calibri"/>
                          <a:cs typeface="Calibri"/>
                        </a:rPr>
                        <a:t>END</a:t>
                      </a:r>
                      <a:r>
                        <a:rPr sz="450" spc="30" dirty="0">
                          <a:latin typeface="Calibri"/>
                          <a:cs typeface="Calibri"/>
                        </a:rPr>
                        <a:t> </a:t>
                      </a:r>
                      <a:r>
                        <a:rPr sz="450" spc="-20" dirty="0">
                          <a:latin typeface="Calibri"/>
                          <a:cs typeface="Calibri"/>
                        </a:rPr>
                        <a:t>ITEM</a:t>
                      </a:r>
                      <a:endParaRPr sz="450">
                        <a:latin typeface="Calibri"/>
                        <a:cs typeface="Calibri"/>
                      </a:endParaRPr>
                    </a:p>
                  </a:txBody>
                  <a:tcPr marL="0" marR="0" marT="635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0795">
                        <a:lnSpc>
                          <a:spcPts val="495"/>
                        </a:lnSpc>
                        <a:spcBef>
                          <a:spcPts val="50"/>
                        </a:spcBef>
                      </a:pPr>
                      <a:r>
                        <a:rPr sz="450" dirty="0">
                          <a:latin typeface="Calibri"/>
                          <a:cs typeface="Calibri"/>
                        </a:rPr>
                        <a:t>WEAPON</a:t>
                      </a:r>
                      <a:r>
                        <a:rPr sz="450" spc="95" dirty="0">
                          <a:latin typeface="Calibri"/>
                          <a:cs typeface="Calibri"/>
                        </a:rPr>
                        <a:t> </a:t>
                      </a:r>
                      <a:r>
                        <a:rPr sz="450" spc="-10" dirty="0">
                          <a:latin typeface="Calibri"/>
                          <a:cs typeface="Calibri"/>
                        </a:rPr>
                        <a:t>SYSTEM</a:t>
                      </a:r>
                      <a:endParaRPr sz="450">
                        <a:latin typeface="Calibri"/>
                        <a:cs typeface="Calibri"/>
                      </a:endParaRPr>
                    </a:p>
                  </a:txBody>
                  <a:tcPr marL="0" marR="0" marT="635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ts val="495"/>
                        </a:lnSpc>
                        <a:spcBef>
                          <a:spcPts val="50"/>
                        </a:spcBef>
                      </a:pPr>
                      <a:r>
                        <a:rPr sz="450" spc="-50" dirty="0">
                          <a:latin typeface="Calibri"/>
                          <a:cs typeface="Calibri"/>
                        </a:rPr>
                        <a:t>5</a:t>
                      </a:r>
                      <a:endParaRPr sz="450">
                        <a:latin typeface="Calibri"/>
                        <a:cs typeface="Calibri"/>
                      </a:endParaRPr>
                    </a:p>
                  </a:txBody>
                  <a:tcPr marL="0" marR="0" marT="6350" marB="0">
                    <a:lnL w="6350">
                      <a:solidFill>
                        <a:srgbClr val="000000"/>
                      </a:solidFill>
                      <a:prstDash val="solid"/>
                    </a:lnL>
                    <a:lnR w="9525">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34"/>
                  </a:ext>
                </a:extLst>
              </a:tr>
              <a:tr h="81280">
                <a:tc>
                  <a:txBody>
                    <a:bodyPr/>
                    <a:lstStyle/>
                    <a:p>
                      <a:pPr marL="311150">
                        <a:lnSpc>
                          <a:spcPts val="495"/>
                        </a:lnSpc>
                        <a:spcBef>
                          <a:spcPts val="50"/>
                        </a:spcBef>
                      </a:pPr>
                      <a:r>
                        <a:rPr sz="450" spc="-10" dirty="0">
                          <a:latin typeface="Calibri"/>
                          <a:cs typeface="Calibri"/>
                        </a:rPr>
                        <a:t>6220009322500</a:t>
                      </a:r>
                      <a:endParaRPr sz="450">
                        <a:latin typeface="Calibri"/>
                        <a:cs typeface="Calibri"/>
                      </a:endParaRPr>
                    </a:p>
                  </a:txBody>
                  <a:tcPr marL="0" marR="0" marT="6350" marB="0">
                    <a:lnL w="190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0160">
                        <a:lnSpc>
                          <a:spcPts val="495"/>
                        </a:lnSpc>
                        <a:spcBef>
                          <a:spcPts val="50"/>
                        </a:spcBef>
                      </a:pPr>
                      <a:r>
                        <a:rPr sz="450" dirty="0">
                          <a:latin typeface="Calibri"/>
                          <a:cs typeface="Calibri"/>
                        </a:rPr>
                        <a:t>ITEM</a:t>
                      </a:r>
                      <a:r>
                        <a:rPr sz="450" spc="-5" dirty="0">
                          <a:latin typeface="Calibri"/>
                          <a:cs typeface="Calibri"/>
                        </a:rPr>
                        <a:t> </a:t>
                      </a:r>
                      <a:r>
                        <a:rPr sz="450" spc="-20" dirty="0">
                          <a:latin typeface="Calibri"/>
                          <a:cs typeface="Calibri"/>
                        </a:rPr>
                        <a:t>NAME</a:t>
                      </a:r>
                      <a:endParaRPr sz="450">
                        <a:latin typeface="Calibri"/>
                        <a:cs typeface="Calibri"/>
                      </a:endParaRPr>
                    </a:p>
                  </a:txBody>
                  <a:tcPr marL="0" marR="0" marT="635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0160">
                        <a:lnSpc>
                          <a:spcPts val="495"/>
                        </a:lnSpc>
                        <a:spcBef>
                          <a:spcPts val="50"/>
                        </a:spcBef>
                      </a:pPr>
                      <a:r>
                        <a:rPr sz="450" dirty="0">
                          <a:latin typeface="Calibri"/>
                          <a:cs typeface="Calibri"/>
                        </a:rPr>
                        <a:t>END</a:t>
                      </a:r>
                      <a:r>
                        <a:rPr sz="450" spc="30" dirty="0">
                          <a:latin typeface="Calibri"/>
                          <a:cs typeface="Calibri"/>
                        </a:rPr>
                        <a:t> </a:t>
                      </a:r>
                      <a:r>
                        <a:rPr sz="450" spc="-20" dirty="0">
                          <a:latin typeface="Calibri"/>
                          <a:cs typeface="Calibri"/>
                        </a:rPr>
                        <a:t>ITEM</a:t>
                      </a:r>
                      <a:endParaRPr sz="450">
                        <a:latin typeface="Calibri"/>
                        <a:cs typeface="Calibri"/>
                      </a:endParaRPr>
                    </a:p>
                  </a:txBody>
                  <a:tcPr marL="0" marR="0" marT="635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0795">
                        <a:lnSpc>
                          <a:spcPts val="495"/>
                        </a:lnSpc>
                        <a:spcBef>
                          <a:spcPts val="50"/>
                        </a:spcBef>
                      </a:pPr>
                      <a:r>
                        <a:rPr sz="450" dirty="0">
                          <a:latin typeface="Calibri"/>
                          <a:cs typeface="Calibri"/>
                        </a:rPr>
                        <a:t>WEAPON</a:t>
                      </a:r>
                      <a:r>
                        <a:rPr sz="450" spc="95" dirty="0">
                          <a:latin typeface="Calibri"/>
                          <a:cs typeface="Calibri"/>
                        </a:rPr>
                        <a:t> </a:t>
                      </a:r>
                      <a:r>
                        <a:rPr sz="450" spc="-10" dirty="0">
                          <a:latin typeface="Calibri"/>
                          <a:cs typeface="Calibri"/>
                        </a:rPr>
                        <a:t>SYSTEM</a:t>
                      </a:r>
                      <a:endParaRPr sz="450">
                        <a:latin typeface="Calibri"/>
                        <a:cs typeface="Calibri"/>
                      </a:endParaRPr>
                    </a:p>
                  </a:txBody>
                  <a:tcPr marL="0" marR="0" marT="635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ts val="495"/>
                        </a:lnSpc>
                        <a:spcBef>
                          <a:spcPts val="50"/>
                        </a:spcBef>
                      </a:pPr>
                      <a:r>
                        <a:rPr sz="450" spc="-50" dirty="0">
                          <a:latin typeface="Calibri"/>
                          <a:cs typeface="Calibri"/>
                        </a:rPr>
                        <a:t>5</a:t>
                      </a:r>
                      <a:endParaRPr sz="450">
                        <a:latin typeface="Calibri"/>
                        <a:cs typeface="Calibri"/>
                      </a:endParaRPr>
                    </a:p>
                  </a:txBody>
                  <a:tcPr marL="0" marR="0" marT="6350" marB="0">
                    <a:lnL w="6350">
                      <a:solidFill>
                        <a:srgbClr val="000000"/>
                      </a:solidFill>
                      <a:prstDash val="solid"/>
                    </a:lnL>
                    <a:lnR w="9525">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35"/>
                  </a:ext>
                </a:extLst>
              </a:tr>
              <a:tr h="81280">
                <a:tc>
                  <a:txBody>
                    <a:bodyPr/>
                    <a:lstStyle/>
                    <a:p>
                      <a:pPr marL="311150">
                        <a:lnSpc>
                          <a:spcPts val="495"/>
                        </a:lnSpc>
                        <a:spcBef>
                          <a:spcPts val="50"/>
                        </a:spcBef>
                      </a:pPr>
                      <a:r>
                        <a:rPr sz="450" spc="-10" dirty="0">
                          <a:latin typeface="Calibri"/>
                          <a:cs typeface="Calibri"/>
                        </a:rPr>
                        <a:t>1680014405106</a:t>
                      </a:r>
                      <a:endParaRPr sz="450">
                        <a:latin typeface="Calibri"/>
                        <a:cs typeface="Calibri"/>
                      </a:endParaRPr>
                    </a:p>
                  </a:txBody>
                  <a:tcPr marL="0" marR="0" marT="6350" marB="0">
                    <a:lnL w="190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0160">
                        <a:lnSpc>
                          <a:spcPts val="495"/>
                        </a:lnSpc>
                        <a:spcBef>
                          <a:spcPts val="50"/>
                        </a:spcBef>
                      </a:pPr>
                      <a:r>
                        <a:rPr sz="450" dirty="0">
                          <a:latin typeface="Calibri"/>
                          <a:cs typeface="Calibri"/>
                        </a:rPr>
                        <a:t>ITEM</a:t>
                      </a:r>
                      <a:r>
                        <a:rPr sz="450" spc="-5" dirty="0">
                          <a:latin typeface="Calibri"/>
                          <a:cs typeface="Calibri"/>
                        </a:rPr>
                        <a:t> </a:t>
                      </a:r>
                      <a:r>
                        <a:rPr sz="450" spc="-20" dirty="0">
                          <a:latin typeface="Calibri"/>
                          <a:cs typeface="Calibri"/>
                        </a:rPr>
                        <a:t>NAME</a:t>
                      </a:r>
                      <a:endParaRPr sz="450">
                        <a:latin typeface="Calibri"/>
                        <a:cs typeface="Calibri"/>
                      </a:endParaRPr>
                    </a:p>
                  </a:txBody>
                  <a:tcPr marL="0" marR="0" marT="635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0160">
                        <a:lnSpc>
                          <a:spcPts val="495"/>
                        </a:lnSpc>
                        <a:spcBef>
                          <a:spcPts val="50"/>
                        </a:spcBef>
                      </a:pPr>
                      <a:r>
                        <a:rPr sz="450" dirty="0">
                          <a:latin typeface="Calibri"/>
                          <a:cs typeface="Calibri"/>
                        </a:rPr>
                        <a:t>END</a:t>
                      </a:r>
                      <a:r>
                        <a:rPr sz="450" spc="30" dirty="0">
                          <a:latin typeface="Calibri"/>
                          <a:cs typeface="Calibri"/>
                        </a:rPr>
                        <a:t> </a:t>
                      </a:r>
                      <a:r>
                        <a:rPr sz="450" spc="-20" dirty="0">
                          <a:latin typeface="Calibri"/>
                          <a:cs typeface="Calibri"/>
                        </a:rPr>
                        <a:t>ITEM</a:t>
                      </a:r>
                      <a:endParaRPr sz="450">
                        <a:latin typeface="Calibri"/>
                        <a:cs typeface="Calibri"/>
                      </a:endParaRPr>
                    </a:p>
                  </a:txBody>
                  <a:tcPr marL="0" marR="0" marT="635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0795">
                        <a:lnSpc>
                          <a:spcPts val="495"/>
                        </a:lnSpc>
                        <a:spcBef>
                          <a:spcPts val="50"/>
                        </a:spcBef>
                      </a:pPr>
                      <a:r>
                        <a:rPr sz="450" dirty="0">
                          <a:latin typeface="Calibri"/>
                          <a:cs typeface="Calibri"/>
                        </a:rPr>
                        <a:t>WEAPON</a:t>
                      </a:r>
                      <a:r>
                        <a:rPr sz="450" spc="95" dirty="0">
                          <a:latin typeface="Calibri"/>
                          <a:cs typeface="Calibri"/>
                        </a:rPr>
                        <a:t> </a:t>
                      </a:r>
                      <a:r>
                        <a:rPr sz="450" spc="-10" dirty="0">
                          <a:latin typeface="Calibri"/>
                          <a:cs typeface="Calibri"/>
                        </a:rPr>
                        <a:t>SYSTEM</a:t>
                      </a:r>
                      <a:endParaRPr sz="450">
                        <a:latin typeface="Calibri"/>
                        <a:cs typeface="Calibri"/>
                      </a:endParaRPr>
                    </a:p>
                  </a:txBody>
                  <a:tcPr marL="0" marR="0" marT="635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ts val="495"/>
                        </a:lnSpc>
                        <a:spcBef>
                          <a:spcPts val="50"/>
                        </a:spcBef>
                      </a:pPr>
                      <a:r>
                        <a:rPr sz="450" spc="-50" dirty="0">
                          <a:latin typeface="Calibri"/>
                          <a:cs typeface="Calibri"/>
                        </a:rPr>
                        <a:t>4</a:t>
                      </a:r>
                      <a:endParaRPr sz="450">
                        <a:latin typeface="Calibri"/>
                        <a:cs typeface="Calibri"/>
                      </a:endParaRPr>
                    </a:p>
                  </a:txBody>
                  <a:tcPr marL="0" marR="0" marT="6350" marB="0">
                    <a:lnL w="6350">
                      <a:solidFill>
                        <a:srgbClr val="000000"/>
                      </a:solidFill>
                      <a:prstDash val="solid"/>
                    </a:lnL>
                    <a:lnR w="9525">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36"/>
                  </a:ext>
                </a:extLst>
              </a:tr>
              <a:tr h="81280">
                <a:tc>
                  <a:txBody>
                    <a:bodyPr/>
                    <a:lstStyle/>
                    <a:p>
                      <a:pPr marL="311150">
                        <a:lnSpc>
                          <a:spcPts val="495"/>
                        </a:lnSpc>
                        <a:spcBef>
                          <a:spcPts val="50"/>
                        </a:spcBef>
                      </a:pPr>
                      <a:r>
                        <a:rPr sz="450" spc="-10" dirty="0">
                          <a:latin typeface="Calibri"/>
                          <a:cs typeface="Calibri"/>
                        </a:rPr>
                        <a:t>5930007739996</a:t>
                      </a:r>
                      <a:endParaRPr sz="450">
                        <a:latin typeface="Calibri"/>
                        <a:cs typeface="Calibri"/>
                      </a:endParaRPr>
                    </a:p>
                  </a:txBody>
                  <a:tcPr marL="0" marR="0" marT="6350" marB="0">
                    <a:lnL w="190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0160">
                        <a:lnSpc>
                          <a:spcPts val="495"/>
                        </a:lnSpc>
                        <a:spcBef>
                          <a:spcPts val="50"/>
                        </a:spcBef>
                      </a:pPr>
                      <a:r>
                        <a:rPr sz="450" dirty="0">
                          <a:latin typeface="Calibri"/>
                          <a:cs typeface="Calibri"/>
                        </a:rPr>
                        <a:t>ITEM</a:t>
                      </a:r>
                      <a:r>
                        <a:rPr sz="450" spc="-5" dirty="0">
                          <a:latin typeface="Calibri"/>
                          <a:cs typeface="Calibri"/>
                        </a:rPr>
                        <a:t> </a:t>
                      </a:r>
                      <a:r>
                        <a:rPr sz="450" spc="-20" dirty="0">
                          <a:latin typeface="Calibri"/>
                          <a:cs typeface="Calibri"/>
                        </a:rPr>
                        <a:t>NAME</a:t>
                      </a:r>
                      <a:endParaRPr sz="450">
                        <a:latin typeface="Calibri"/>
                        <a:cs typeface="Calibri"/>
                      </a:endParaRPr>
                    </a:p>
                  </a:txBody>
                  <a:tcPr marL="0" marR="0" marT="635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0160">
                        <a:lnSpc>
                          <a:spcPts val="495"/>
                        </a:lnSpc>
                        <a:spcBef>
                          <a:spcPts val="50"/>
                        </a:spcBef>
                      </a:pPr>
                      <a:r>
                        <a:rPr sz="450" dirty="0">
                          <a:latin typeface="Calibri"/>
                          <a:cs typeface="Calibri"/>
                        </a:rPr>
                        <a:t>END</a:t>
                      </a:r>
                      <a:r>
                        <a:rPr sz="450" spc="30" dirty="0">
                          <a:latin typeface="Calibri"/>
                          <a:cs typeface="Calibri"/>
                        </a:rPr>
                        <a:t> </a:t>
                      </a:r>
                      <a:r>
                        <a:rPr sz="450" spc="-20" dirty="0">
                          <a:latin typeface="Calibri"/>
                          <a:cs typeface="Calibri"/>
                        </a:rPr>
                        <a:t>ITEM</a:t>
                      </a:r>
                      <a:endParaRPr sz="450">
                        <a:latin typeface="Calibri"/>
                        <a:cs typeface="Calibri"/>
                      </a:endParaRPr>
                    </a:p>
                  </a:txBody>
                  <a:tcPr marL="0" marR="0" marT="635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0795">
                        <a:lnSpc>
                          <a:spcPts val="495"/>
                        </a:lnSpc>
                        <a:spcBef>
                          <a:spcPts val="50"/>
                        </a:spcBef>
                      </a:pPr>
                      <a:r>
                        <a:rPr sz="450" dirty="0">
                          <a:latin typeface="Calibri"/>
                          <a:cs typeface="Calibri"/>
                        </a:rPr>
                        <a:t>WEAPON</a:t>
                      </a:r>
                      <a:r>
                        <a:rPr sz="450" spc="95" dirty="0">
                          <a:latin typeface="Calibri"/>
                          <a:cs typeface="Calibri"/>
                        </a:rPr>
                        <a:t> </a:t>
                      </a:r>
                      <a:r>
                        <a:rPr sz="450" spc="-10" dirty="0">
                          <a:latin typeface="Calibri"/>
                          <a:cs typeface="Calibri"/>
                        </a:rPr>
                        <a:t>SYSTEM</a:t>
                      </a:r>
                      <a:endParaRPr sz="450">
                        <a:latin typeface="Calibri"/>
                        <a:cs typeface="Calibri"/>
                      </a:endParaRPr>
                    </a:p>
                  </a:txBody>
                  <a:tcPr marL="0" marR="0" marT="635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ts val="495"/>
                        </a:lnSpc>
                        <a:spcBef>
                          <a:spcPts val="50"/>
                        </a:spcBef>
                      </a:pPr>
                      <a:r>
                        <a:rPr sz="450" spc="-50" dirty="0">
                          <a:latin typeface="Calibri"/>
                          <a:cs typeface="Calibri"/>
                        </a:rPr>
                        <a:t>4</a:t>
                      </a:r>
                      <a:endParaRPr sz="450">
                        <a:latin typeface="Calibri"/>
                        <a:cs typeface="Calibri"/>
                      </a:endParaRPr>
                    </a:p>
                  </a:txBody>
                  <a:tcPr marL="0" marR="0" marT="6350" marB="0">
                    <a:lnL w="6350">
                      <a:solidFill>
                        <a:srgbClr val="000000"/>
                      </a:solidFill>
                      <a:prstDash val="solid"/>
                    </a:lnL>
                    <a:lnR w="9525">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37"/>
                  </a:ext>
                </a:extLst>
              </a:tr>
              <a:tr h="81280">
                <a:tc>
                  <a:txBody>
                    <a:bodyPr/>
                    <a:lstStyle/>
                    <a:p>
                      <a:pPr marL="311150">
                        <a:lnSpc>
                          <a:spcPts val="495"/>
                        </a:lnSpc>
                        <a:spcBef>
                          <a:spcPts val="50"/>
                        </a:spcBef>
                      </a:pPr>
                      <a:r>
                        <a:rPr sz="450" spc="-10" dirty="0">
                          <a:latin typeface="Calibri"/>
                          <a:cs typeface="Calibri"/>
                        </a:rPr>
                        <a:t>1620007942624</a:t>
                      </a:r>
                      <a:endParaRPr sz="450">
                        <a:latin typeface="Calibri"/>
                        <a:cs typeface="Calibri"/>
                      </a:endParaRPr>
                    </a:p>
                  </a:txBody>
                  <a:tcPr marL="0" marR="0" marT="6350" marB="0">
                    <a:lnL w="190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0160">
                        <a:lnSpc>
                          <a:spcPts val="495"/>
                        </a:lnSpc>
                        <a:spcBef>
                          <a:spcPts val="50"/>
                        </a:spcBef>
                      </a:pPr>
                      <a:r>
                        <a:rPr sz="450" dirty="0">
                          <a:latin typeface="Calibri"/>
                          <a:cs typeface="Calibri"/>
                        </a:rPr>
                        <a:t>ITEM</a:t>
                      </a:r>
                      <a:r>
                        <a:rPr sz="450" spc="-5" dirty="0">
                          <a:latin typeface="Calibri"/>
                          <a:cs typeface="Calibri"/>
                        </a:rPr>
                        <a:t> </a:t>
                      </a:r>
                      <a:r>
                        <a:rPr sz="450" spc="-20" dirty="0">
                          <a:latin typeface="Calibri"/>
                          <a:cs typeface="Calibri"/>
                        </a:rPr>
                        <a:t>NAME</a:t>
                      </a:r>
                      <a:endParaRPr sz="450">
                        <a:latin typeface="Calibri"/>
                        <a:cs typeface="Calibri"/>
                      </a:endParaRPr>
                    </a:p>
                  </a:txBody>
                  <a:tcPr marL="0" marR="0" marT="635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0160">
                        <a:lnSpc>
                          <a:spcPts val="495"/>
                        </a:lnSpc>
                        <a:spcBef>
                          <a:spcPts val="50"/>
                        </a:spcBef>
                      </a:pPr>
                      <a:r>
                        <a:rPr sz="450" dirty="0">
                          <a:latin typeface="Calibri"/>
                          <a:cs typeface="Calibri"/>
                        </a:rPr>
                        <a:t>END</a:t>
                      </a:r>
                      <a:r>
                        <a:rPr sz="450" spc="30" dirty="0">
                          <a:latin typeface="Calibri"/>
                          <a:cs typeface="Calibri"/>
                        </a:rPr>
                        <a:t> </a:t>
                      </a:r>
                      <a:r>
                        <a:rPr sz="450" spc="-20" dirty="0">
                          <a:latin typeface="Calibri"/>
                          <a:cs typeface="Calibri"/>
                        </a:rPr>
                        <a:t>ITEM</a:t>
                      </a:r>
                      <a:endParaRPr sz="450">
                        <a:latin typeface="Calibri"/>
                        <a:cs typeface="Calibri"/>
                      </a:endParaRPr>
                    </a:p>
                  </a:txBody>
                  <a:tcPr marL="0" marR="0" marT="635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0795">
                        <a:lnSpc>
                          <a:spcPts val="495"/>
                        </a:lnSpc>
                        <a:spcBef>
                          <a:spcPts val="50"/>
                        </a:spcBef>
                      </a:pPr>
                      <a:r>
                        <a:rPr sz="450" dirty="0">
                          <a:latin typeface="Calibri"/>
                          <a:cs typeface="Calibri"/>
                        </a:rPr>
                        <a:t>WEAPON</a:t>
                      </a:r>
                      <a:r>
                        <a:rPr sz="450" spc="95" dirty="0">
                          <a:latin typeface="Calibri"/>
                          <a:cs typeface="Calibri"/>
                        </a:rPr>
                        <a:t> </a:t>
                      </a:r>
                      <a:r>
                        <a:rPr sz="450" spc="-10" dirty="0">
                          <a:latin typeface="Calibri"/>
                          <a:cs typeface="Calibri"/>
                        </a:rPr>
                        <a:t>SYSTEM</a:t>
                      </a:r>
                      <a:endParaRPr sz="450">
                        <a:latin typeface="Calibri"/>
                        <a:cs typeface="Calibri"/>
                      </a:endParaRPr>
                    </a:p>
                  </a:txBody>
                  <a:tcPr marL="0" marR="0" marT="635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ts val="495"/>
                        </a:lnSpc>
                        <a:spcBef>
                          <a:spcPts val="50"/>
                        </a:spcBef>
                      </a:pPr>
                      <a:r>
                        <a:rPr sz="450" spc="-50" dirty="0">
                          <a:latin typeface="Calibri"/>
                          <a:cs typeface="Calibri"/>
                        </a:rPr>
                        <a:t>4</a:t>
                      </a:r>
                      <a:endParaRPr sz="450">
                        <a:latin typeface="Calibri"/>
                        <a:cs typeface="Calibri"/>
                      </a:endParaRPr>
                    </a:p>
                  </a:txBody>
                  <a:tcPr marL="0" marR="0" marT="6350" marB="0">
                    <a:lnL w="6350">
                      <a:solidFill>
                        <a:srgbClr val="000000"/>
                      </a:solidFill>
                      <a:prstDash val="solid"/>
                    </a:lnL>
                    <a:lnR w="9525">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38"/>
                  </a:ext>
                </a:extLst>
              </a:tr>
              <a:tr h="81280">
                <a:tc>
                  <a:txBody>
                    <a:bodyPr/>
                    <a:lstStyle/>
                    <a:p>
                      <a:pPr marL="311150">
                        <a:lnSpc>
                          <a:spcPts val="495"/>
                        </a:lnSpc>
                        <a:spcBef>
                          <a:spcPts val="50"/>
                        </a:spcBef>
                      </a:pPr>
                      <a:r>
                        <a:rPr sz="450" spc="-10" dirty="0">
                          <a:latin typeface="Calibri"/>
                          <a:cs typeface="Calibri"/>
                        </a:rPr>
                        <a:t>1680015814331</a:t>
                      </a:r>
                      <a:endParaRPr sz="450">
                        <a:latin typeface="Calibri"/>
                        <a:cs typeface="Calibri"/>
                      </a:endParaRPr>
                    </a:p>
                  </a:txBody>
                  <a:tcPr marL="0" marR="0" marT="6350" marB="0">
                    <a:lnL w="190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0160">
                        <a:lnSpc>
                          <a:spcPts val="495"/>
                        </a:lnSpc>
                        <a:spcBef>
                          <a:spcPts val="50"/>
                        </a:spcBef>
                      </a:pPr>
                      <a:r>
                        <a:rPr sz="450" dirty="0">
                          <a:latin typeface="Calibri"/>
                          <a:cs typeface="Calibri"/>
                        </a:rPr>
                        <a:t>ITEM</a:t>
                      </a:r>
                      <a:r>
                        <a:rPr sz="450" spc="-5" dirty="0">
                          <a:latin typeface="Calibri"/>
                          <a:cs typeface="Calibri"/>
                        </a:rPr>
                        <a:t> </a:t>
                      </a:r>
                      <a:r>
                        <a:rPr sz="450" spc="-20" dirty="0">
                          <a:latin typeface="Calibri"/>
                          <a:cs typeface="Calibri"/>
                        </a:rPr>
                        <a:t>NAME</a:t>
                      </a:r>
                      <a:endParaRPr sz="450">
                        <a:latin typeface="Calibri"/>
                        <a:cs typeface="Calibri"/>
                      </a:endParaRPr>
                    </a:p>
                  </a:txBody>
                  <a:tcPr marL="0" marR="0" marT="635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0160">
                        <a:lnSpc>
                          <a:spcPts val="495"/>
                        </a:lnSpc>
                        <a:spcBef>
                          <a:spcPts val="50"/>
                        </a:spcBef>
                      </a:pPr>
                      <a:r>
                        <a:rPr sz="450" dirty="0">
                          <a:latin typeface="Calibri"/>
                          <a:cs typeface="Calibri"/>
                        </a:rPr>
                        <a:t>END</a:t>
                      </a:r>
                      <a:r>
                        <a:rPr sz="450" spc="30" dirty="0">
                          <a:latin typeface="Calibri"/>
                          <a:cs typeface="Calibri"/>
                        </a:rPr>
                        <a:t> </a:t>
                      </a:r>
                      <a:r>
                        <a:rPr sz="450" spc="-20" dirty="0">
                          <a:latin typeface="Calibri"/>
                          <a:cs typeface="Calibri"/>
                        </a:rPr>
                        <a:t>ITEM</a:t>
                      </a:r>
                      <a:endParaRPr sz="450">
                        <a:latin typeface="Calibri"/>
                        <a:cs typeface="Calibri"/>
                      </a:endParaRPr>
                    </a:p>
                  </a:txBody>
                  <a:tcPr marL="0" marR="0" marT="635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0795">
                        <a:lnSpc>
                          <a:spcPts val="495"/>
                        </a:lnSpc>
                        <a:spcBef>
                          <a:spcPts val="50"/>
                        </a:spcBef>
                      </a:pPr>
                      <a:r>
                        <a:rPr sz="450" dirty="0">
                          <a:latin typeface="Calibri"/>
                          <a:cs typeface="Calibri"/>
                        </a:rPr>
                        <a:t>WEAPON</a:t>
                      </a:r>
                      <a:r>
                        <a:rPr sz="450" spc="95" dirty="0">
                          <a:latin typeface="Calibri"/>
                          <a:cs typeface="Calibri"/>
                        </a:rPr>
                        <a:t> </a:t>
                      </a:r>
                      <a:r>
                        <a:rPr sz="450" spc="-10" dirty="0">
                          <a:latin typeface="Calibri"/>
                          <a:cs typeface="Calibri"/>
                        </a:rPr>
                        <a:t>SYSTEM</a:t>
                      </a:r>
                      <a:endParaRPr sz="450">
                        <a:latin typeface="Calibri"/>
                        <a:cs typeface="Calibri"/>
                      </a:endParaRPr>
                    </a:p>
                  </a:txBody>
                  <a:tcPr marL="0" marR="0" marT="635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ts val="495"/>
                        </a:lnSpc>
                        <a:spcBef>
                          <a:spcPts val="50"/>
                        </a:spcBef>
                      </a:pPr>
                      <a:r>
                        <a:rPr sz="450" spc="-50" dirty="0">
                          <a:latin typeface="Calibri"/>
                          <a:cs typeface="Calibri"/>
                        </a:rPr>
                        <a:t>4</a:t>
                      </a:r>
                      <a:endParaRPr sz="450">
                        <a:latin typeface="Calibri"/>
                        <a:cs typeface="Calibri"/>
                      </a:endParaRPr>
                    </a:p>
                  </a:txBody>
                  <a:tcPr marL="0" marR="0" marT="6350" marB="0">
                    <a:lnL w="6350">
                      <a:solidFill>
                        <a:srgbClr val="000000"/>
                      </a:solidFill>
                      <a:prstDash val="solid"/>
                    </a:lnL>
                    <a:lnR w="9525">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39"/>
                  </a:ext>
                </a:extLst>
              </a:tr>
              <a:tr h="81280">
                <a:tc>
                  <a:txBody>
                    <a:bodyPr/>
                    <a:lstStyle/>
                    <a:p>
                      <a:pPr marL="311150">
                        <a:lnSpc>
                          <a:spcPts val="495"/>
                        </a:lnSpc>
                        <a:spcBef>
                          <a:spcPts val="50"/>
                        </a:spcBef>
                      </a:pPr>
                      <a:r>
                        <a:rPr sz="450" spc="-10" dirty="0">
                          <a:latin typeface="Calibri"/>
                          <a:cs typeface="Calibri"/>
                        </a:rPr>
                        <a:t>1680000151693</a:t>
                      </a:r>
                      <a:endParaRPr sz="450">
                        <a:latin typeface="Calibri"/>
                        <a:cs typeface="Calibri"/>
                      </a:endParaRPr>
                    </a:p>
                  </a:txBody>
                  <a:tcPr marL="0" marR="0" marT="6350" marB="0">
                    <a:lnL w="190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0160">
                        <a:lnSpc>
                          <a:spcPts val="495"/>
                        </a:lnSpc>
                        <a:spcBef>
                          <a:spcPts val="50"/>
                        </a:spcBef>
                      </a:pPr>
                      <a:r>
                        <a:rPr sz="450" dirty="0">
                          <a:latin typeface="Calibri"/>
                          <a:cs typeface="Calibri"/>
                        </a:rPr>
                        <a:t>ITEM</a:t>
                      </a:r>
                      <a:r>
                        <a:rPr sz="450" spc="-5" dirty="0">
                          <a:latin typeface="Calibri"/>
                          <a:cs typeface="Calibri"/>
                        </a:rPr>
                        <a:t> </a:t>
                      </a:r>
                      <a:r>
                        <a:rPr sz="450" spc="-20" dirty="0">
                          <a:latin typeface="Calibri"/>
                          <a:cs typeface="Calibri"/>
                        </a:rPr>
                        <a:t>NAME</a:t>
                      </a:r>
                      <a:endParaRPr sz="450">
                        <a:latin typeface="Calibri"/>
                        <a:cs typeface="Calibri"/>
                      </a:endParaRPr>
                    </a:p>
                  </a:txBody>
                  <a:tcPr marL="0" marR="0" marT="635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0160">
                        <a:lnSpc>
                          <a:spcPts val="495"/>
                        </a:lnSpc>
                        <a:spcBef>
                          <a:spcPts val="50"/>
                        </a:spcBef>
                      </a:pPr>
                      <a:r>
                        <a:rPr sz="450" dirty="0">
                          <a:latin typeface="Calibri"/>
                          <a:cs typeface="Calibri"/>
                        </a:rPr>
                        <a:t>END</a:t>
                      </a:r>
                      <a:r>
                        <a:rPr sz="450" spc="30" dirty="0">
                          <a:latin typeface="Calibri"/>
                          <a:cs typeface="Calibri"/>
                        </a:rPr>
                        <a:t> </a:t>
                      </a:r>
                      <a:r>
                        <a:rPr sz="450" spc="-20" dirty="0">
                          <a:latin typeface="Calibri"/>
                          <a:cs typeface="Calibri"/>
                        </a:rPr>
                        <a:t>ITEM</a:t>
                      </a:r>
                      <a:endParaRPr sz="450">
                        <a:latin typeface="Calibri"/>
                        <a:cs typeface="Calibri"/>
                      </a:endParaRPr>
                    </a:p>
                  </a:txBody>
                  <a:tcPr marL="0" marR="0" marT="635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0795">
                        <a:lnSpc>
                          <a:spcPts val="495"/>
                        </a:lnSpc>
                        <a:spcBef>
                          <a:spcPts val="50"/>
                        </a:spcBef>
                      </a:pPr>
                      <a:r>
                        <a:rPr sz="450" dirty="0">
                          <a:latin typeface="Calibri"/>
                          <a:cs typeface="Calibri"/>
                        </a:rPr>
                        <a:t>WEAPON</a:t>
                      </a:r>
                      <a:r>
                        <a:rPr sz="450" spc="95" dirty="0">
                          <a:latin typeface="Calibri"/>
                          <a:cs typeface="Calibri"/>
                        </a:rPr>
                        <a:t> </a:t>
                      </a:r>
                      <a:r>
                        <a:rPr sz="450" spc="-10" dirty="0">
                          <a:latin typeface="Calibri"/>
                          <a:cs typeface="Calibri"/>
                        </a:rPr>
                        <a:t>SYSTEM</a:t>
                      </a:r>
                      <a:endParaRPr sz="450">
                        <a:latin typeface="Calibri"/>
                        <a:cs typeface="Calibri"/>
                      </a:endParaRPr>
                    </a:p>
                  </a:txBody>
                  <a:tcPr marL="0" marR="0" marT="635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ts val="495"/>
                        </a:lnSpc>
                        <a:spcBef>
                          <a:spcPts val="50"/>
                        </a:spcBef>
                      </a:pPr>
                      <a:r>
                        <a:rPr sz="450" spc="-50" dirty="0">
                          <a:latin typeface="Calibri"/>
                          <a:cs typeface="Calibri"/>
                        </a:rPr>
                        <a:t>3</a:t>
                      </a:r>
                      <a:endParaRPr sz="450">
                        <a:latin typeface="Calibri"/>
                        <a:cs typeface="Calibri"/>
                      </a:endParaRPr>
                    </a:p>
                  </a:txBody>
                  <a:tcPr marL="0" marR="0" marT="6350" marB="0">
                    <a:lnL w="6350">
                      <a:solidFill>
                        <a:srgbClr val="000000"/>
                      </a:solidFill>
                      <a:prstDash val="solid"/>
                    </a:lnL>
                    <a:lnR w="9525">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40"/>
                  </a:ext>
                </a:extLst>
              </a:tr>
              <a:tr h="83820">
                <a:tc>
                  <a:txBody>
                    <a:bodyPr/>
                    <a:lstStyle/>
                    <a:p>
                      <a:pPr marL="311150">
                        <a:lnSpc>
                          <a:spcPts val="509"/>
                        </a:lnSpc>
                        <a:spcBef>
                          <a:spcPts val="50"/>
                        </a:spcBef>
                      </a:pPr>
                      <a:r>
                        <a:rPr sz="450" spc="-10" dirty="0">
                          <a:latin typeface="Calibri"/>
                          <a:cs typeface="Calibri"/>
                        </a:rPr>
                        <a:t>5930005484267</a:t>
                      </a:r>
                      <a:endParaRPr sz="450">
                        <a:latin typeface="Calibri"/>
                        <a:cs typeface="Calibri"/>
                      </a:endParaRPr>
                    </a:p>
                  </a:txBody>
                  <a:tcPr marL="0" marR="0" marT="6350" marB="0">
                    <a:lnL w="19050">
                      <a:solidFill>
                        <a:srgbClr val="000000"/>
                      </a:solidFill>
                      <a:prstDash val="solid"/>
                    </a:lnL>
                    <a:lnR w="6350">
                      <a:solidFill>
                        <a:srgbClr val="000000"/>
                      </a:solidFill>
                      <a:prstDash val="solid"/>
                    </a:lnR>
                    <a:lnT w="6350">
                      <a:solidFill>
                        <a:srgbClr val="000000"/>
                      </a:solidFill>
                      <a:prstDash val="solid"/>
                    </a:lnT>
                    <a:lnB w="9525">
                      <a:solidFill>
                        <a:srgbClr val="000000"/>
                      </a:solidFill>
                      <a:prstDash val="solid"/>
                    </a:lnB>
                  </a:tcPr>
                </a:tc>
                <a:tc>
                  <a:txBody>
                    <a:bodyPr/>
                    <a:lstStyle/>
                    <a:p>
                      <a:pPr marL="10160">
                        <a:lnSpc>
                          <a:spcPts val="509"/>
                        </a:lnSpc>
                        <a:spcBef>
                          <a:spcPts val="50"/>
                        </a:spcBef>
                      </a:pPr>
                      <a:r>
                        <a:rPr sz="450" dirty="0">
                          <a:latin typeface="Calibri"/>
                          <a:cs typeface="Calibri"/>
                        </a:rPr>
                        <a:t>ITEM</a:t>
                      </a:r>
                      <a:r>
                        <a:rPr sz="450" spc="-5" dirty="0">
                          <a:latin typeface="Calibri"/>
                          <a:cs typeface="Calibri"/>
                        </a:rPr>
                        <a:t> </a:t>
                      </a:r>
                      <a:r>
                        <a:rPr sz="450" spc="-20" dirty="0">
                          <a:latin typeface="Calibri"/>
                          <a:cs typeface="Calibri"/>
                        </a:rPr>
                        <a:t>NAME</a:t>
                      </a:r>
                      <a:endParaRPr sz="450">
                        <a:latin typeface="Calibri"/>
                        <a:cs typeface="Calibri"/>
                      </a:endParaRPr>
                    </a:p>
                  </a:txBody>
                  <a:tcPr marL="0" marR="0" marT="6350" marB="0">
                    <a:lnL w="6350">
                      <a:solidFill>
                        <a:srgbClr val="000000"/>
                      </a:solidFill>
                      <a:prstDash val="solid"/>
                    </a:lnL>
                    <a:lnR w="6350">
                      <a:solidFill>
                        <a:srgbClr val="000000"/>
                      </a:solidFill>
                      <a:prstDash val="solid"/>
                    </a:lnR>
                    <a:lnT w="6350">
                      <a:solidFill>
                        <a:srgbClr val="000000"/>
                      </a:solidFill>
                      <a:prstDash val="solid"/>
                    </a:lnT>
                    <a:lnB w="9525">
                      <a:solidFill>
                        <a:srgbClr val="000000"/>
                      </a:solidFill>
                      <a:prstDash val="solid"/>
                    </a:lnB>
                  </a:tcPr>
                </a:tc>
                <a:tc>
                  <a:txBody>
                    <a:bodyPr/>
                    <a:lstStyle/>
                    <a:p>
                      <a:pPr marL="10160">
                        <a:lnSpc>
                          <a:spcPts val="509"/>
                        </a:lnSpc>
                        <a:spcBef>
                          <a:spcPts val="50"/>
                        </a:spcBef>
                      </a:pPr>
                      <a:r>
                        <a:rPr sz="450" dirty="0">
                          <a:latin typeface="Calibri"/>
                          <a:cs typeface="Calibri"/>
                        </a:rPr>
                        <a:t>END</a:t>
                      </a:r>
                      <a:r>
                        <a:rPr sz="450" spc="30" dirty="0">
                          <a:latin typeface="Calibri"/>
                          <a:cs typeface="Calibri"/>
                        </a:rPr>
                        <a:t> </a:t>
                      </a:r>
                      <a:r>
                        <a:rPr sz="450" spc="-20" dirty="0">
                          <a:latin typeface="Calibri"/>
                          <a:cs typeface="Calibri"/>
                        </a:rPr>
                        <a:t>ITEM</a:t>
                      </a:r>
                      <a:endParaRPr sz="450">
                        <a:latin typeface="Calibri"/>
                        <a:cs typeface="Calibri"/>
                      </a:endParaRPr>
                    </a:p>
                  </a:txBody>
                  <a:tcPr marL="0" marR="0" marT="6350" marB="0">
                    <a:lnL w="6350">
                      <a:solidFill>
                        <a:srgbClr val="000000"/>
                      </a:solidFill>
                      <a:prstDash val="solid"/>
                    </a:lnL>
                    <a:lnR w="6350">
                      <a:solidFill>
                        <a:srgbClr val="000000"/>
                      </a:solidFill>
                      <a:prstDash val="solid"/>
                    </a:lnR>
                    <a:lnT w="6350">
                      <a:solidFill>
                        <a:srgbClr val="000000"/>
                      </a:solidFill>
                      <a:prstDash val="solid"/>
                    </a:lnT>
                    <a:lnB w="9525">
                      <a:solidFill>
                        <a:srgbClr val="000000"/>
                      </a:solidFill>
                      <a:prstDash val="solid"/>
                    </a:lnB>
                  </a:tcPr>
                </a:tc>
                <a:tc>
                  <a:txBody>
                    <a:bodyPr/>
                    <a:lstStyle/>
                    <a:p>
                      <a:pPr marL="10795">
                        <a:lnSpc>
                          <a:spcPts val="509"/>
                        </a:lnSpc>
                        <a:spcBef>
                          <a:spcPts val="50"/>
                        </a:spcBef>
                      </a:pPr>
                      <a:r>
                        <a:rPr sz="450" dirty="0">
                          <a:latin typeface="Calibri"/>
                          <a:cs typeface="Calibri"/>
                        </a:rPr>
                        <a:t>WEAPON</a:t>
                      </a:r>
                      <a:r>
                        <a:rPr sz="450" spc="95" dirty="0">
                          <a:latin typeface="Calibri"/>
                          <a:cs typeface="Calibri"/>
                        </a:rPr>
                        <a:t> </a:t>
                      </a:r>
                      <a:r>
                        <a:rPr sz="450" spc="-10" dirty="0">
                          <a:latin typeface="Calibri"/>
                          <a:cs typeface="Calibri"/>
                        </a:rPr>
                        <a:t>SYSTEM</a:t>
                      </a:r>
                      <a:endParaRPr sz="450">
                        <a:latin typeface="Calibri"/>
                        <a:cs typeface="Calibri"/>
                      </a:endParaRPr>
                    </a:p>
                  </a:txBody>
                  <a:tcPr marL="0" marR="0" marT="6350" marB="0">
                    <a:lnL w="6350">
                      <a:solidFill>
                        <a:srgbClr val="000000"/>
                      </a:solidFill>
                      <a:prstDash val="solid"/>
                    </a:lnL>
                    <a:lnR w="6350">
                      <a:solidFill>
                        <a:srgbClr val="000000"/>
                      </a:solidFill>
                      <a:prstDash val="solid"/>
                    </a:lnR>
                    <a:lnT w="6350">
                      <a:solidFill>
                        <a:srgbClr val="000000"/>
                      </a:solidFill>
                      <a:prstDash val="solid"/>
                    </a:lnT>
                    <a:lnB w="9525">
                      <a:solidFill>
                        <a:srgbClr val="000000"/>
                      </a:solidFill>
                      <a:prstDash val="solid"/>
                    </a:lnB>
                  </a:tcPr>
                </a:tc>
                <a:tc>
                  <a:txBody>
                    <a:bodyPr/>
                    <a:lstStyle/>
                    <a:p>
                      <a:pPr algn="ctr">
                        <a:lnSpc>
                          <a:spcPts val="509"/>
                        </a:lnSpc>
                        <a:spcBef>
                          <a:spcPts val="50"/>
                        </a:spcBef>
                      </a:pPr>
                      <a:r>
                        <a:rPr sz="450" spc="-50" dirty="0">
                          <a:latin typeface="Calibri"/>
                          <a:cs typeface="Calibri"/>
                        </a:rPr>
                        <a:t>3</a:t>
                      </a:r>
                      <a:endParaRPr sz="450">
                        <a:latin typeface="Calibri"/>
                        <a:cs typeface="Calibri"/>
                      </a:endParaRPr>
                    </a:p>
                  </a:txBody>
                  <a:tcPr marL="0" marR="0" marT="6350" marB="0">
                    <a:lnL w="6350">
                      <a:solidFill>
                        <a:srgbClr val="000000"/>
                      </a:solidFill>
                      <a:prstDash val="solid"/>
                    </a:lnL>
                    <a:lnR w="9525">
                      <a:solidFill>
                        <a:srgbClr val="000000"/>
                      </a:solidFill>
                      <a:prstDash val="solid"/>
                    </a:lnR>
                    <a:lnT w="6350">
                      <a:solidFill>
                        <a:srgbClr val="000000"/>
                      </a:solidFill>
                      <a:prstDash val="solid"/>
                    </a:lnT>
                    <a:lnB w="9525">
                      <a:solidFill>
                        <a:srgbClr val="000000"/>
                      </a:solidFill>
                      <a:prstDash val="solid"/>
                    </a:lnB>
                  </a:tcPr>
                </a:tc>
                <a:extLst>
                  <a:ext uri="{0D108BD9-81ED-4DB2-BD59-A6C34878D82A}">
                    <a16:rowId xmlns:a16="http://schemas.microsoft.com/office/drawing/2014/main" val="10041"/>
                  </a:ext>
                </a:extLst>
              </a:tr>
              <a:tr h="1567815">
                <a:tc gridSpan="5">
                  <a:txBody>
                    <a:bodyPr/>
                    <a:lstStyle/>
                    <a:p>
                      <a:pPr>
                        <a:lnSpc>
                          <a:spcPct val="100000"/>
                        </a:lnSpc>
                      </a:pPr>
                      <a:endParaRPr sz="4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42"/>
                  </a:ext>
                </a:extLst>
              </a:tr>
            </a:tbl>
          </a:graphicData>
        </a:graphic>
      </p:graphicFrame>
      <p:pic>
        <p:nvPicPr>
          <p:cNvPr id="6" name="object 6"/>
          <p:cNvPicPr/>
          <p:nvPr/>
        </p:nvPicPr>
        <p:blipFill>
          <a:blip r:embed="rId3" cstate="print"/>
          <a:stretch>
            <a:fillRect/>
          </a:stretch>
        </p:blipFill>
        <p:spPr>
          <a:xfrm>
            <a:off x="7937720" y="3251112"/>
            <a:ext cx="235656" cy="58914"/>
          </a:xfrm>
          <a:prstGeom prst="rect">
            <a:avLst/>
          </a:prstGeom>
        </p:spPr>
      </p:pic>
      <p:grpSp>
        <p:nvGrpSpPr>
          <p:cNvPr id="7" name="object 7"/>
          <p:cNvGrpSpPr/>
          <p:nvPr/>
        </p:nvGrpSpPr>
        <p:grpSpPr>
          <a:xfrm>
            <a:off x="5750521" y="1546288"/>
            <a:ext cx="4095115" cy="5571490"/>
            <a:chOff x="5750521" y="1546288"/>
            <a:chExt cx="4095115" cy="5571490"/>
          </a:xfrm>
        </p:grpSpPr>
        <p:sp>
          <p:nvSpPr>
            <p:cNvPr id="8" name="object 8"/>
            <p:cNvSpPr/>
            <p:nvPr/>
          </p:nvSpPr>
          <p:spPr>
            <a:xfrm>
              <a:off x="5750521" y="1546288"/>
              <a:ext cx="4095115" cy="5571490"/>
            </a:xfrm>
            <a:custGeom>
              <a:avLst/>
              <a:gdLst/>
              <a:ahLst/>
              <a:cxnLst/>
              <a:rect l="l" t="t" r="r" b="b"/>
              <a:pathLst>
                <a:path w="4095115" h="5571490">
                  <a:moveTo>
                    <a:pt x="4094518" y="0"/>
                  </a:moveTo>
                  <a:lnTo>
                    <a:pt x="0" y="0"/>
                  </a:lnTo>
                  <a:lnTo>
                    <a:pt x="0" y="5571045"/>
                  </a:lnTo>
                  <a:lnTo>
                    <a:pt x="4094518" y="5571045"/>
                  </a:lnTo>
                  <a:lnTo>
                    <a:pt x="4094518" y="0"/>
                  </a:lnTo>
                  <a:close/>
                </a:path>
              </a:pathLst>
            </a:custGeom>
            <a:solidFill>
              <a:srgbClr val="FFFFFF"/>
            </a:solidFill>
          </p:spPr>
          <p:txBody>
            <a:bodyPr wrap="square" lIns="0" tIns="0" rIns="0" bIns="0" rtlCol="0"/>
            <a:lstStyle/>
            <a:p>
              <a:endParaRPr/>
            </a:p>
          </p:txBody>
        </p:sp>
        <p:sp>
          <p:nvSpPr>
            <p:cNvPr id="9" name="object 9"/>
            <p:cNvSpPr/>
            <p:nvPr/>
          </p:nvSpPr>
          <p:spPr>
            <a:xfrm>
              <a:off x="5954880" y="2822145"/>
              <a:ext cx="2294255" cy="365125"/>
            </a:xfrm>
            <a:custGeom>
              <a:avLst/>
              <a:gdLst/>
              <a:ahLst/>
              <a:cxnLst/>
              <a:rect l="l" t="t" r="r" b="b"/>
              <a:pathLst>
                <a:path w="2294254" h="365125">
                  <a:moveTo>
                    <a:pt x="0" y="364532"/>
                  </a:moveTo>
                  <a:lnTo>
                    <a:pt x="2293976" y="364532"/>
                  </a:lnTo>
                </a:path>
                <a:path w="2294254" h="365125">
                  <a:moveTo>
                    <a:pt x="0" y="243021"/>
                  </a:moveTo>
                  <a:lnTo>
                    <a:pt x="2293976" y="243021"/>
                  </a:lnTo>
                </a:path>
                <a:path w="2294254" h="365125">
                  <a:moveTo>
                    <a:pt x="0" y="121510"/>
                  </a:moveTo>
                  <a:lnTo>
                    <a:pt x="2293976" y="121510"/>
                  </a:lnTo>
                </a:path>
                <a:path w="2294254" h="365125">
                  <a:moveTo>
                    <a:pt x="0" y="0"/>
                  </a:moveTo>
                  <a:lnTo>
                    <a:pt x="2293976" y="0"/>
                  </a:lnTo>
                </a:path>
              </a:pathLst>
            </a:custGeom>
            <a:ln w="3682">
              <a:solidFill>
                <a:srgbClr val="D9D9D9"/>
              </a:solidFill>
            </a:ln>
          </p:spPr>
          <p:txBody>
            <a:bodyPr wrap="square" lIns="0" tIns="0" rIns="0" bIns="0" rtlCol="0"/>
            <a:lstStyle/>
            <a:p>
              <a:endParaRPr/>
            </a:p>
          </p:txBody>
        </p:sp>
        <p:pic>
          <p:nvPicPr>
            <p:cNvPr id="10" name="object 10"/>
            <p:cNvPicPr/>
            <p:nvPr/>
          </p:nvPicPr>
          <p:blipFill>
            <a:blip r:embed="rId4" cstate="print"/>
            <a:stretch>
              <a:fillRect/>
            </a:stretch>
          </p:blipFill>
          <p:spPr>
            <a:xfrm>
              <a:off x="6026683" y="2849765"/>
              <a:ext cx="235656" cy="460260"/>
            </a:xfrm>
            <a:prstGeom prst="rect">
              <a:avLst/>
            </a:prstGeom>
          </p:spPr>
        </p:pic>
        <p:pic>
          <p:nvPicPr>
            <p:cNvPr id="11" name="object 11"/>
            <p:cNvPicPr/>
            <p:nvPr/>
          </p:nvPicPr>
          <p:blipFill>
            <a:blip r:embed="rId5" cstate="print"/>
            <a:stretch>
              <a:fillRect/>
            </a:stretch>
          </p:blipFill>
          <p:spPr>
            <a:xfrm>
              <a:off x="6409626" y="2930767"/>
              <a:ext cx="235657" cy="379258"/>
            </a:xfrm>
            <a:prstGeom prst="rect">
              <a:avLst/>
            </a:prstGeom>
          </p:spPr>
        </p:pic>
        <p:pic>
          <p:nvPicPr>
            <p:cNvPr id="12" name="object 12"/>
            <p:cNvPicPr/>
            <p:nvPr/>
          </p:nvPicPr>
          <p:blipFill>
            <a:blip r:embed="rId6" cstate="print"/>
            <a:stretch>
              <a:fillRect/>
            </a:stretch>
          </p:blipFill>
          <p:spPr>
            <a:xfrm>
              <a:off x="6792569" y="3170110"/>
              <a:ext cx="235657" cy="139915"/>
            </a:xfrm>
            <a:prstGeom prst="rect">
              <a:avLst/>
            </a:prstGeom>
          </p:spPr>
        </p:pic>
        <p:pic>
          <p:nvPicPr>
            <p:cNvPr id="13" name="object 13"/>
            <p:cNvPicPr/>
            <p:nvPr/>
          </p:nvPicPr>
          <p:blipFill>
            <a:blip r:embed="rId7" cstate="print"/>
            <a:stretch>
              <a:fillRect/>
            </a:stretch>
          </p:blipFill>
          <p:spPr>
            <a:xfrm>
              <a:off x="7175513" y="3170110"/>
              <a:ext cx="235657" cy="139915"/>
            </a:xfrm>
            <a:prstGeom prst="rect">
              <a:avLst/>
            </a:prstGeom>
          </p:spPr>
        </p:pic>
        <p:pic>
          <p:nvPicPr>
            <p:cNvPr id="14" name="object 14"/>
            <p:cNvPicPr/>
            <p:nvPr/>
          </p:nvPicPr>
          <p:blipFill>
            <a:blip r:embed="rId8" cstate="print"/>
            <a:stretch>
              <a:fillRect/>
            </a:stretch>
          </p:blipFill>
          <p:spPr>
            <a:xfrm>
              <a:off x="7558458" y="3210610"/>
              <a:ext cx="235657" cy="99415"/>
            </a:xfrm>
            <a:prstGeom prst="rect">
              <a:avLst/>
            </a:prstGeom>
          </p:spPr>
        </p:pic>
        <p:sp>
          <p:nvSpPr>
            <p:cNvPr id="15" name="object 15"/>
            <p:cNvSpPr/>
            <p:nvPr/>
          </p:nvSpPr>
          <p:spPr>
            <a:xfrm>
              <a:off x="5954880" y="2822152"/>
              <a:ext cx="0" cy="486409"/>
            </a:xfrm>
            <a:custGeom>
              <a:avLst/>
              <a:gdLst/>
              <a:ahLst/>
              <a:cxnLst/>
              <a:rect l="l" t="t" r="r" b="b"/>
              <a:pathLst>
                <a:path h="486410">
                  <a:moveTo>
                    <a:pt x="0" y="486032"/>
                  </a:moveTo>
                  <a:lnTo>
                    <a:pt x="0" y="0"/>
                  </a:lnTo>
                </a:path>
              </a:pathLst>
            </a:custGeom>
            <a:ln w="3682">
              <a:solidFill>
                <a:srgbClr val="BEBEBE"/>
              </a:solidFill>
            </a:ln>
          </p:spPr>
          <p:txBody>
            <a:bodyPr wrap="square" lIns="0" tIns="0" rIns="0" bIns="0" rtlCol="0"/>
            <a:lstStyle/>
            <a:p>
              <a:endParaRPr/>
            </a:p>
          </p:txBody>
        </p:sp>
        <p:sp>
          <p:nvSpPr>
            <p:cNvPr id="16" name="object 16"/>
            <p:cNvSpPr/>
            <p:nvPr/>
          </p:nvSpPr>
          <p:spPr>
            <a:xfrm>
              <a:off x="5954880" y="3308185"/>
              <a:ext cx="2294255" cy="0"/>
            </a:xfrm>
            <a:custGeom>
              <a:avLst/>
              <a:gdLst/>
              <a:ahLst/>
              <a:cxnLst/>
              <a:rect l="l" t="t" r="r" b="b"/>
              <a:pathLst>
                <a:path w="2294254">
                  <a:moveTo>
                    <a:pt x="0" y="0"/>
                  </a:moveTo>
                  <a:lnTo>
                    <a:pt x="2293967" y="0"/>
                  </a:lnTo>
                </a:path>
              </a:pathLst>
            </a:custGeom>
            <a:ln w="4909">
              <a:solidFill>
                <a:srgbClr val="D9D9D9"/>
              </a:solidFill>
            </a:ln>
          </p:spPr>
          <p:txBody>
            <a:bodyPr wrap="square" lIns="0" tIns="0" rIns="0" bIns="0" rtlCol="0"/>
            <a:lstStyle/>
            <a:p>
              <a:endParaRPr/>
            </a:p>
          </p:txBody>
        </p:sp>
      </p:grpSp>
      <p:pic>
        <p:nvPicPr>
          <p:cNvPr id="17" name="object 17"/>
          <p:cNvPicPr/>
          <p:nvPr/>
        </p:nvPicPr>
        <p:blipFill>
          <a:blip r:embed="rId9" cstate="print"/>
          <a:stretch>
            <a:fillRect/>
          </a:stretch>
        </p:blipFill>
        <p:spPr>
          <a:xfrm>
            <a:off x="5868856" y="3347059"/>
            <a:ext cx="664832" cy="419289"/>
          </a:xfrm>
          <a:prstGeom prst="rect">
            <a:avLst/>
          </a:prstGeom>
        </p:spPr>
      </p:pic>
      <p:pic>
        <p:nvPicPr>
          <p:cNvPr id="18" name="object 18"/>
          <p:cNvPicPr/>
          <p:nvPr/>
        </p:nvPicPr>
        <p:blipFill>
          <a:blip r:embed="rId10" cstate="print"/>
          <a:stretch>
            <a:fillRect/>
          </a:stretch>
        </p:blipFill>
        <p:spPr>
          <a:xfrm>
            <a:off x="6644035" y="3348284"/>
            <a:ext cx="658147" cy="418601"/>
          </a:xfrm>
          <a:prstGeom prst="rect">
            <a:avLst/>
          </a:prstGeom>
        </p:spPr>
      </p:pic>
      <p:pic>
        <p:nvPicPr>
          <p:cNvPr id="19" name="object 19"/>
          <p:cNvPicPr/>
          <p:nvPr/>
        </p:nvPicPr>
        <p:blipFill>
          <a:blip r:embed="rId11" cstate="print"/>
          <a:stretch>
            <a:fillRect/>
          </a:stretch>
        </p:blipFill>
        <p:spPr>
          <a:xfrm>
            <a:off x="7530825" y="3347441"/>
            <a:ext cx="150387" cy="144513"/>
          </a:xfrm>
          <a:prstGeom prst="rect">
            <a:avLst/>
          </a:prstGeom>
        </p:spPr>
      </p:pic>
      <p:pic>
        <p:nvPicPr>
          <p:cNvPr id="20" name="object 20"/>
          <p:cNvPicPr/>
          <p:nvPr/>
        </p:nvPicPr>
        <p:blipFill>
          <a:blip r:embed="rId12" cstate="print"/>
          <a:stretch>
            <a:fillRect/>
          </a:stretch>
        </p:blipFill>
        <p:spPr>
          <a:xfrm>
            <a:off x="7748010" y="3346140"/>
            <a:ext cx="315851" cy="316408"/>
          </a:xfrm>
          <a:prstGeom prst="rect">
            <a:avLst/>
          </a:prstGeom>
        </p:spPr>
      </p:pic>
      <p:graphicFrame>
        <p:nvGraphicFramePr>
          <p:cNvPr id="21" name="object 21"/>
          <p:cNvGraphicFramePr>
            <a:graphicFrameLocks noGrp="1"/>
          </p:cNvGraphicFramePr>
          <p:nvPr/>
        </p:nvGraphicFramePr>
        <p:xfrm>
          <a:off x="5739156" y="1536763"/>
          <a:ext cx="4100829" cy="5558155"/>
        </p:xfrm>
        <a:graphic>
          <a:graphicData uri="http://schemas.openxmlformats.org/drawingml/2006/table">
            <a:tbl>
              <a:tblPr firstRow="1" bandRow="1">
                <a:tableStyleId>{2D5ABB26-0587-4C30-8999-92F81FD0307C}</a:tableStyleId>
              </a:tblPr>
              <a:tblGrid>
                <a:gridCol w="981075">
                  <a:extLst>
                    <a:ext uri="{9D8B030D-6E8A-4147-A177-3AD203B41FA5}">
                      <a16:colId xmlns:a16="http://schemas.microsoft.com/office/drawing/2014/main" val="20000"/>
                    </a:ext>
                  </a:extLst>
                </a:gridCol>
                <a:gridCol w="287655">
                  <a:extLst>
                    <a:ext uri="{9D8B030D-6E8A-4147-A177-3AD203B41FA5}">
                      <a16:colId xmlns:a16="http://schemas.microsoft.com/office/drawing/2014/main" val="20001"/>
                    </a:ext>
                  </a:extLst>
                </a:gridCol>
                <a:gridCol w="382269">
                  <a:extLst>
                    <a:ext uri="{9D8B030D-6E8A-4147-A177-3AD203B41FA5}">
                      <a16:colId xmlns:a16="http://schemas.microsoft.com/office/drawing/2014/main" val="20002"/>
                    </a:ext>
                  </a:extLst>
                </a:gridCol>
                <a:gridCol w="206375">
                  <a:extLst>
                    <a:ext uri="{9D8B030D-6E8A-4147-A177-3AD203B41FA5}">
                      <a16:colId xmlns:a16="http://schemas.microsoft.com/office/drawing/2014/main" val="20003"/>
                    </a:ext>
                  </a:extLst>
                </a:gridCol>
                <a:gridCol w="410210">
                  <a:extLst>
                    <a:ext uri="{9D8B030D-6E8A-4147-A177-3AD203B41FA5}">
                      <a16:colId xmlns:a16="http://schemas.microsoft.com/office/drawing/2014/main" val="20004"/>
                    </a:ext>
                  </a:extLst>
                </a:gridCol>
                <a:gridCol w="481330">
                  <a:extLst>
                    <a:ext uri="{9D8B030D-6E8A-4147-A177-3AD203B41FA5}">
                      <a16:colId xmlns:a16="http://schemas.microsoft.com/office/drawing/2014/main" val="20005"/>
                    </a:ext>
                  </a:extLst>
                </a:gridCol>
                <a:gridCol w="1351915">
                  <a:extLst>
                    <a:ext uri="{9D8B030D-6E8A-4147-A177-3AD203B41FA5}">
                      <a16:colId xmlns:a16="http://schemas.microsoft.com/office/drawing/2014/main" val="20006"/>
                    </a:ext>
                  </a:extLst>
                </a:gridCol>
              </a:tblGrid>
              <a:tr h="343535">
                <a:tc gridSpan="7">
                  <a:txBody>
                    <a:bodyPr/>
                    <a:lstStyle/>
                    <a:p>
                      <a:pPr>
                        <a:lnSpc>
                          <a:spcPct val="100000"/>
                        </a:lnSpc>
                      </a:pPr>
                      <a:endParaRPr sz="4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80645">
                <a:tc gridSpan="5">
                  <a:txBody>
                    <a:bodyPr/>
                    <a:lstStyle/>
                    <a:p>
                      <a:pPr marL="7620" algn="ctr">
                        <a:lnSpc>
                          <a:spcPts val="495"/>
                        </a:lnSpc>
                        <a:spcBef>
                          <a:spcPts val="40"/>
                        </a:spcBef>
                      </a:pPr>
                      <a:r>
                        <a:rPr sz="450" b="1" spc="-10" dirty="0">
                          <a:latin typeface="Calibri"/>
                          <a:cs typeface="Calibri"/>
                        </a:rPr>
                        <a:t>FB2823</a:t>
                      </a:r>
                      <a:endParaRPr sz="450">
                        <a:latin typeface="Calibri"/>
                        <a:cs typeface="Calibri"/>
                      </a:endParaRPr>
                    </a:p>
                  </a:txBody>
                  <a:tcPr marL="0" marR="0" marT="5080" marB="0">
                    <a:lnL w="19050">
                      <a:solidFill>
                        <a:srgbClr val="000000"/>
                      </a:solidFill>
                      <a:prstDash val="solid"/>
                    </a:lnL>
                    <a:lnR w="9525">
                      <a:solidFill>
                        <a:srgbClr val="000000"/>
                      </a:solidFill>
                      <a:prstDash val="solid"/>
                    </a:lnR>
                    <a:lnB w="9525">
                      <a:solidFill>
                        <a:srgbClr val="000000"/>
                      </a:solidFill>
                      <a:prstDash val="solid"/>
                    </a:lnB>
                    <a:solidFill>
                      <a:srgbClr val="8DB4E1"/>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rowSpan="8" gridSpan="2">
                  <a:txBody>
                    <a:bodyPr/>
                    <a:lstStyle/>
                    <a:p>
                      <a:pPr>
                        <a:lnSpc>
                          <a:spcPct val="100000"/>
                        </a:lnSpc>
                      </a:pPr>
                      <a:endParaRPr sz="400">
                        <a:latin typeface="Times New Roman"/>
                        <a:cs typeface="Times New Roman"/>
                      </a:endParaRPr>
                    </a:p>
                  </a:txBody>
                  <a:tcPr marL="0" marR="0" marT="0" marB="0">
                    <a:lnL w="9525">
                      <a:solidFill>
                        <a:srgbClr val="000000"/>
                      </a:solidFill>
                      <a:prstDash val="solid"/>
                    </a:lnL>
                    <a:lnR w="9525">
                      <a:solidFill>
                        <a:srgbClr val="000000"/>
                      </a:solidFill>
                      <a:prstDash val="solid"/>
                    </a:lnR>
                  </a:tcPr>
                </a:tc>
                <a:tc rowSpan="8" hMerge="1">
                  <a:txBody>
                    <a:bodyPr/>
                    <a:lstStyle/>
                    <a:p>
                      <a:endParaRPr/>
                    </a:p>
                  </a:txBody>
                  <a:tcPr marL="0" marR="0" marT="0" marB="0"/>
                </a:tc>
                <a:extLst>
                  <a:ext uri="{0D108BD9-81ED-4DB2-BD59-A6C34878D82A}">
                    <a16:rowId xmlns:a16="http://schemas.microsoft.com/office/drawing/2014/main" val="10001"/>
                  </a:ext>
                </a:extLst>
              </a:tr>
              <a:tr h="76835">
                <a:tc gridSpan="2">
                  <a:txBody>
                    <a:bodyPr/>
                    <a:lstStyle/>
                    <a:p>
                      <a:pPr algn="ctr">
                        <a:lnSpc>
                          <a:spcPts val="445"/>
                        </a:lnSpc>
                        <a:spcBef>
                          <a:spcPts val="60"/>
                        </a:spcBef>
                      </a:pPr>
                      <a:r>
                        <a:rPr sz="400" b="1" spc="10" dirty="0">
                          <a:latin typeface="Calibri"/>
                          <a:cs typeface="Calibri"/>
                        </a:rPr>
                        <a:t>CONTACT </a:t>
                      </a:r>
                      <a:r>
                        <a:rPr sz="400" b="1" spc="-10" dirty="0">
                          <a:latin typeface="Calibri"/>
                          <a:cs typeface="Calibri"/>
                        </a:rPr>
                        <a:t>REASON</a:t>
                      </a:r>
                      <a:endParaRPr sz="400">
                        <a:latin typeface="Calibri"/>
                        <a:cs typeface="Calibri"/>
                      </a:endParaRPr>
                    </a:p>
                  </a:txBody>
                  <a:tcPr marL="0" marR="0" marT="7620" marB="0">
                    <a:lnL w="19050">
                      <a:solidFill>
                        <a:srgbClr val="000000"/>
                      </a:solidFill>
                      <a:prstDash val="solid"/>
                    </a:lnL>
                    <a:lnR w="6350">
                      <a:solidFill>
                        <a:srgbClr val="000000"/>
                      </a:solidFill>
                      <a:prstDash val="solid"/>
                    </a:lnR>
                    <a:lnT w="9525">
                      <a:solidFill>
                        <a:srgbClr val="000000"/>
                      </a:solidFill>
                      <a:prstDash val="solid"/>
                    </a:lnT>
                    <a:lnB w="9525">
                      <a:solidFill>
                        <a:srgbClr val="000000"/>
                      </a:solidFill>
                      <a:prstDash val="solid"/>
                    </a:lnB>
                    <a:solidFill>
                      <a:srgbClr val="BEBEBE"/>
                    </a:solidFill>
                  </a:tcPr>
                </a:tc>
                <a:tc hMerge="1">
                  <a:txBody>
                    <a:bodyPr/>
                    <a:lstStyle/>
                    <a:p>
                      <a:endParaRPr/>
                    </a:p>
                  </a:txBody>
                  <a:tcPr marL="0" marR="0" marT="0" marB="0"/>
                </a:tc>
                <a:tc gridSpan="3">
                  <a:txBody>
                    <a:bodyPr/>
                    <a:lstStyle/>
                    <a:p>
                      <a:pPr marL="307340">
                        <a:lnSpc>
                          <a:spcPts val="445"/>
                        </a:lnSpc>
                        <a:spcBef>
                          <a:spcPts val="60"/>
                        </a:spcBef>
                      </a:pPr>
                      <a:r>
                        <a:rPr sz="400" b="1" dirty="0">
                          <a:latin typeface="Calibri"/>
                          <a:cs typeface="Calibri"/>
                        </a:rPr>
                        <a:t>CASES</a:t>
                      </a:r>
                      <a:r>
                        <a:rPr sz="400" b="1" spc="50" dirty="0">
                          <a:latin typeface="Calibri"/>
                          <a:cs typeface="Calibri"/>
                        </a:rPr>
                        <a:t> </a:t>
                      </a:r>
                      <a:r>
                        <a:rPr sz="400" b="1" spc="-10" dirty="0">
                          <a:latin typeface="Calibri"/>
                          <a:cs typeface="Calibri"/>
                        </a:rPr>
                        <a:t>INITIATED</a:t>
                      </a:r>
                      <a:endParaRPr sz="400">
                        <a:latin typeface="Calibri"/>
                        <a:cs typeface="Calibri"/>
                      </a:endParaRPr>
                    </a:p>
                  </a:txBody>
                  <a:tcPr marL="0" marR="0" marT="7620" marB="0">
                    <a:lnL w="6350">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BEBEBE"/>
                    </a:solidFill>
                  </a:tcPr>
                </a:tc>
                <a:tc hMerge="1">
                  <a:txBody>
                    <a:bodyPr/>
                    <a:lstStyle/>
                    <a:p>
                      <a:endParaRPr/>
                    </a:p>
                  </a:txBody>
                  <a:tcPr marL="0" marR="0" marT="0" marB="0"/>
                </a:tc>
                <a:tc hMerge="1">
                  <a:txBody>
                    <a:bodyPr/>
                    <a:lstStyle/>
                    <a:p>
                      <a:endParaRPr/>
                    </a:p>
                  </a:txBody>
                  <a:tcPr marL="0" marR="0" marT="0" marB="0"/>
                </a:tc>
                <a:tc gridSpan="2" vMerge="1">
                  <a:txBody>
                    <a:bodyPr/>
                    <a:lstStyle/>
                    <a:p>
                      <a:endParaRPr/>
                    </a:p>
                  </a:txBody>
                  <a:tcPr marL="0" marR="0" marT="0" marB="0">
                    <a:lnL w="9525">
                      <a:solidFill>
                        <a:srgbClr val="000000"/>
                      </a:solidFill>
                      <a:prstDash val="solid"/>
                    </a:lnL>
                    <a:lnR w="9525">
                      <a:solidFill>
                        <a:srgbClr val="000000"/>
                      </a:solidFill>
                      <a:prstDash val="solid"/>
                    </a:lnR>
                  </a:tcPr>
                </a:tc>
                <a:tc hMerge="1" vMerge="1">
                  <a:txBody>
                    <a:bodyPr/>
                    <a:lstStyle/>
                    <a:p>
                      <a:endParaRPr/>
                    </a:p>
                  </a:txBody>
                  <a:tcPr marL="0" marR="0" marT="0" marB="0"/>
                </a:tc>
                <a:extLst>
                  <a:ext uri="{0D108BD9-81ED-4DB2-BD59-A6C34878D82A}">
                    <a16:rowId xmlns:a16="http://schemas.microsoft.com/office/drawing/2014/main" val="10002"/>
                  </a:ext>
                </a:extLst>
              </a:tr>
              <a:tr h="74930">
                <a:tc gridSpan="2">
                  <a:txBody>
                    <a:bodyPr/>
                    <a:lstStyle/>
                    <a:p>
                      <a:pPr marL="15240">
                        <a:lnSpc>
                          <a:spcPts val="430"/>
                        </a:lnSpc>
                        <a:spcBef>
                          <a:spcPts val="60"/>
                        </a:spcBef>
                      </a:pPr>
                      <a:r>
                        <a:rPr sz="400" dirty="0">
                          <a:latin typeface="Calibri"/>
                          <a:cs typeface="Calibri"/>
                        </a:rPr>
                        <a:t>STATUS/FOLLOW-</a:t>
                      </a:r>
                      <a:r>
                        <a:rPr sz="400" spc="-25" dirty="0">
                          <a:latin typeface="Calibri"/>
                          <a:cs typeface="Calibri"/>
                        </a:rPr>
                        <a:t>UP</a:t>
                      </a:r>
                      <a:endParaRPr sz="400">
                        <a:latin typeface="Calibri"/>
                        <a:cs typeface="Calibri"/>
                      </a:endParaRPr>
                    </a:p>
                  </a:txBody>
                  <a:tcPr marL="0" marR="0" marT="7620" marB="0">
                    <a:lnL w="19050">
                      <a:solidFill>
                        <a:srgbClr val="000000"/>
                      </a:solidFill>
                      <a:prstDash val="solid"/>
                    </a:lnL>
                    <a:lnR w="6350">
                      <a:solidFill>
                        <a:srgbClr val="000000"/>
                      </a:solidFill>
                      <a:prstDash val="solid"/>
                    </a:lnR>
                    <a:lnT w="9525">
                      <a:solidFill>
                        <a:srgbClr val="000000"/>
                      </a:solidFill>
                      <a:prstDash val="solid"/>
                    </a:lnT>
                    <a:lnB w="6350">
                      <a:solidFill>
                        <a:srgbClr val="000000"/>
                      </a:solidFill>
                      <a:prstDash val="solid"/>
                    </a:lnB>
                  </a:tcPr>
                </a:tc>
                <a:tc hMerge="1">
                  <a:txBody>
                    <a:bodyPr/>
                    <a:lstStyle/>
                    <a:p>
                      <a:endParaRPr/>
                    </a:p>
                  </a:txBody>
                  <a:tcPr marL="0" marR="0" marT="0" marB="0"/>
                </a:tc>
                <a:tc gridSpan="3">
                  <a:txBody>
                    <a:bodyPr/>
                    <a:lstStyle/>
                    <a:p>
                      <a:pPr marL="4445" algn="ctr">
                        <a:lnSpc>
                          <a:spcPts val="430"/>
                        </a:lnSpc>
                        <a:spcBef>
                          <a:spcPts val="60"/>
                        </a:spcBef>
                      </a:pPr>
                      <a:r>
                        <a:rPr sz="400" spc="-25" dirty="0">
                          <a:latin typeface="Calibri"/>
                          <a:cs typeface="Calibri"/>
                        </a:rPr>
                        <a:t>11</a:t>
                      </a:r>
                      <a:endParaRPr sz="400">
                        <a:latin typeface="Calibri"/>
                        <a:cs typeface="Calibri"/>
                      </a:endParaRPr>
                    </a:p>
                  </a:txBody>
                  <a:tcPr marL="0" marR="0" marT="7620" marB="0">
                    <a:lnL w="6350">
                      <a:solidFill>
                        <a:srgbClr val="000000"/>
                      </a:solidFill>
                      <a:prstDash val="solid"/>
                    </a:lnL>
                    <a:lnR w="9525">
                      <a:solidFill>
                        <a:srgbClr val="000000"/>
                      </a:solidFill>
                      <a:prstDash val="solid"/>
                    </a:lnR>
                    <a:lnT w="9525">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tc gridSpan="2" vMerge="1">
                  <a:txBody>
                    <a:bodyPr/>
                    <a:lstStyle/>
                    <a:p>
                      <a:endParaRPr/>
                    </a:p>
                  </a:txBody>
                  <a:tcPr marL="0" marR="0" marT="0" marB="0">
                    <a:lnL w="9525">
                      <a:solidFill>
                        <a:srgbClr val="000000"/>
                      </a:solidFill>
                      <a:prstDash val="solid"/>
                    </a:lnL>
                    <a:lnR w="9525">
                      <a:solidFill>
                        <a:srgbClr val="000000"/>
                      </a:solidFill>
                      <a:prstDash val="solid"/>
                    </a:lnR>
                  </a:tcPr>
                </a:tc>
                <a:tc hMerge="1" vMerge="1">
                  <a:txBody>
                    <a:bodyPr/>
                    <a:lstStyle/>
                    <a:p>
                      <a:endParaRPr/>
                    </a:p>
                  </a:txBody>
                  <a:tcPr marL="0" marR="0" marT="0" marB="0"/>
                </a:tc>
                <a:extLst>
                  <a:ext uri="{0D108BD9-81ED-4DB2-BD59-A6C34878D82A}">
                    <a16:rowId xmlns:a16="http://schemas.microsoft.com/office/drawing/2014/main" val="10003"/>
                  </a:ext>
                </a:extLst>
              </a:tr>
              <a:tr h="73025">
                <a:tc gridSpan="2">
                  <a:txBody>
                    <a:bodyPr/>
                    <a:lstStyle/>
                    <a:p>
                      <a:pPr marL="15240">
                        <a:lnSpc>
                          <a:spcPts val="430"/>
                        </a:lnSpc>
                        <a:spcBef>
                          <a:spcPts val="50"/>
                        </a:spcBef>
                      </a:pPr>
                      <a:r>
                        <a:rPr sz="400" spc="10" dirty="0">
                          <a:latin typeface="Calibri"/>
                          <a:cs typeface="Calibri"/>
                        </a:rPr>
                        <a:t>SUPPLY</a:t>
                      </a:r>
                      <a:r>
                        <a:rPr sz="400" dirty="0">
                          <a:latin typeface="Calibri"/>
                          <a:cs typeface="Calibri"/>
                        </a:rPr>
                        <a:t> </a:t>
                      </a:r>
                      <a:r>
                        <a:rPr sz="400" spc="10" dirty="0">
                          <a:latin typeface="Calibri"/>
                          <a:cs typeface="Calibri"/>
                        </a:rPr>
                        <a:t>ASSISTANCE</a:t>
                      </a:r>
                      <a:r>
                        <a:rPr sz="400" dirty="0">
                          <a:latin typeface="Calibri"/>
                          <a:cs typeface="Calibri"/>
                        </a:rPr>
                        <a:t> </a:t>
                      </a:r>
                      <a:r>
                        <a:rPr sz="400" spc="-10" dirty="0">
                          <a:latin typeface="Calibri"/>
                          <a:cs typeface="Calibri"/>
                        </a:rPr>
                        <a:t>REQUESTS</a:t>
                      </a:r>
                      <a:endParaRPr sz="400">
                        <a:latin typeface="Calibri"/>
                        <a:cs typeface="Calibri"/>
                      </a:endParaRPr>
                    </a:p>
                  </a:txBody>
                  <a:tcPr marL="0" marR="0" marT="6350" marB="0">
                    <a:lnL w="190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hMerge="1">
                  <a:txBody>
                    <a:bodyPr/>
                    <a:lstStyle/>
                    <a:p>
                      <a:endParaRPr/>
                    </a:p>
                  </a:txBody>
                  <a:tcPr marL="0" marR="0" marT="0" marB="0"/>
                </a:tc>
                <a:tc gridSpan="3">
                  <a:txBody>
                    <a:bodyPr/>
                    <a:lstStyle/>
                    <a:p>
                      <a:pPr marL="3175" algn="ctr">
                        <a:lnSpc>
                          <a:spcPts val="430"/>
                        </a:lnSpc>
                        <a:spcBef>
                          <a:spcPts val="50"/>
                        </a:spcBef>
                      </a:pPr>
                      <a:r>
                        <a:rPr sz="400" spc="-50" dirty="0">
                          <a:latin typeface="Calibri"/>
                          <a:cs typeface="Calibri"/>
                        </a:rPr>
                        <a:t>9</a:t>
                      </a:r>
                      <a:endParaRPr sz="400">
                        <a:latin typeface="Calibri"/>
                        <a:cs typeface="Calibri"/>
                      </a:endParaRPr>
                    </a:p>
                  </a:txBody>
                  <a:tcPr marL="0" marR="0" marT="6350" marB="0">
                    <a:lnL w="6350">
                      <a:solidFill>
                        <a:srgbClr val="000000"/>
                      </a:solidFill>
                      <a:prstDash val="solid"/>
                    </a:lnL>
                    <a:lnR w="9525">
                      <a:solidFill>
                        <a:srgbClr val="000000"/>
                      </a:solidFill>
                      <a:prstDash val="solid"/>
                    </a:lnR>
                    <a:lnT w="635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tc gridSpan="2" vMerge="1">
                  <a:txBody>
                    <a:bodyPr/>
                    <a:lstStyle/>
                    <a:p>
                      <a:endParaRPr/>
                    </a:p>
                  </a:txBody>
                  <a:tcPr marL="0" marR="0" marT="0" marB="0">
                    <a:lnL w="9525">
                      <a:solidFill>
                        <a:srgbClr val="000000"/>
                      </a:solidFill>
                      <a:prstDash val="solid"/>
                    </a:lnL>
                    <a:lnR w="9525">
                      <a:solidFill>
                        <a:srgbClr val="000000"/>
                      </a:solidFill>
                      <a:prstDash val="solid"/>
                    </a:lnR>
                  </a:tcPr>
                </a:tc>
                <a:tc hMerge="1" vMerge="1">
                  <a:txBody>
                    <a:bodyPr/>
                    <a:lstStyle/>
                    <a:p>
                      <a:endParaRPr/>
                    </a:p>
                  </a:txBody>
                  <a:tcPr marL="0" marR="0" marT="0" marB="0"/>
                </a:tc>
                <a:extLst>
                  <a:ext uri="{0D108BD9-81ED-4DB2-BD59-A6C34878D82A}">
                    <a16:rowId xmlns:a16="http://schemas.microsoft.com/office/drawing/2014/main" val="10004"/>
                  </a:ext>
                </a:extLst>
              </a:tr>
              <a:tr h="73025">
                <a:tc gridSpan="2">
                  <a:txBody>
                    <a:bodyPr/>
                    <a:lstStyle/>
                    <a:p>
                      <a:pPr marL="15240">
                        <a:lnSpc>
                          <a:spcPts val="430"/>
                        </a:lnSpc>
                        <a:spcBef>
                          <a:spcPts val="50"/>
                        </a:spcBef>
                      </a:pPr>
                      <a:r>
                        <a:rPr sz="400" dirty="0">
                          <a:latin typeface="Calibri"/>
                          <a:cs typeface="Calibri"/>
                        </a:rPr>
                        <a:t>DISP</a:t>
                      </a:r>
                      <a:r>
                        <a:rPr sz="400" spc="50" dirty="0">
                          <a:latin typeface="Calibri"/>
                          <a:cs typeface="Calibri"/>
                        </a:rPr>
                        <a:t> </a:t>
                      </a:r>
                      <a:r>
                        <a:rPr sz="400" dirty="0">
                          <a:latin typeface="Calibri"/>
                          <a:cs typeface="Calibri"/>
                        </a:rPr>
                        <a:t>SVCS</a:t>
                      </a:r>
                      <a:r>
                        <a:rPr sz="400" spc="50" dirty="0">
                          <a:latin typeface="Calibri"/>
                          <a:cs typeface="Calibri"/>
                        </a:rPr>
                        <a:t> </a:t>
                      </a:r>
                      <a:r>
                        <a:rPr sz="400" dirty="0">
                          <a:latin typeface="Calibri"/>
                          <a:cs typeface="Calibri"/>
                        </a:rPr>
                        <a:t>RTD</a:t>
                      </a:r>
                      <a:r>
                        <a:rPr sz="400" spc="30" dirty="0">
                          <a:latin typeface="Calibri"/>
                          <a:cs typeface="Calibri"/>
                        </a:rPr>
                        <a:t> </a:t>
                      </a:r>
                      <a:r>
                        <a:rPr sz="400" spc="-25" dirty="0">
                          <a:latin typeface="Calibri"/>
                          <a:cs typeface="Calibri"/>
                        </a:rPr>
                        <a:t>WEB</a:t>
                      </a:r>
                      <a:endParaRPr sz="400">
                        <a:latin typeface="Calibri"/>
                        <a:cs typeface="Calibri"/>
                      </a:endParaRPr>
                    </a:p>
                  </a:txBody>
                  <a:tcPr marL="0" marR="0" marT="6350" marB="0">
                    <a:lnL w="190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hMerge="1">
                  <a:txBody>
                    <a:bodyPr/>
                    <a:lstStyle/>
                    <a:p>
                      <a:endParaRPr/>
                    </a:p>
                  </a:txBody>
                  <a:tcPr marL="0" marR="0" marT="0" marB="0"/>
                </a:tc>
                <a:tc gridSpan="3">
                  <a:txBody>
                    <a:bodyPr/>
                    <a:lstStyle/>
                    <a:p>
                      <a:pPr marL="3175" algn="ctr">
                        <a:lnSpc>
                          <a:spcPts val="430"/>
                        </a:lnSpc>
                        <a:spcBef>
                          <a:spcPts val="50"/>
                        </a:spcBef>
                      </a:pPr>
                      <a:r>
                        <a:rPr sz="400" spc="-50" dirty="0">
                          <a:latin typeface="Calibri"/>
                          <a:cs typeface="Calibri"/>
                        </a:rPr>
                        <a:t>3</a:t>
                      </a:r>
                      <a:endParaRPr sz="400">
                        <a:latin typeface="Calibri"/>
                        <a:cs typeface="Calibri"/>
                      </a:endParaRPr>
                    </a:p>
                  </a:txBody>
                  <a:tcPr marL="0" marR="0" marT="6350" marB="0">
                    <a:lnL w="6350">
                      <a:solidFill>
                        <a:srgbClr val="000000"/>
                      </a:solidFill>
                      <a:prstDash val="solid"/>
                    </a:lnL>
                    <a:lnR w="9525">
                      <a:solidFill>
                        <a:srgbClr val="000000"/>
                      </a:solidFill>
                      <a:prstDash val="solid"/>
                    </a:lnR>
                    <a:lnT w="635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tc gridSpan="2" vMerge="1">
                  <a:txBody>
                    <a:bodyPr/>
                    <a:lstStyle/>
                    <a:p>
                      <a:endParaRPr/>
                    </a:p>
                  </a:txBody>
                  <a:tcPr marL="0" marR="0" marT="0" marB="0">
                    <a:lnL w="9525">
                      <a:solidFill>
                        <a:srgbClr val="000000"/>
                      </a:solidFill>
                      <a:prstDash val="solid"/>
                    </a:lnL>
                    <a:lnR w="9525">
                      <a:solidFill>
                        <a:srgbClr val="000000"/>
                      </a:solidFill>
                      <a:prstDash val="solid"/>
                    </a:lnR>
                  </a:tcPr>
                </a:tc>
                <a:tc hMerge="1" vMerge="1">
                  <a:txBody>
                    <a:bodyPr/>
                    <a:lstStyle/>
                    <a:p>
                      <a:endParaRPr/>
                    </a:p>
                  </a:txBody>
                  <a:tcPr marL="0" marR="0" marT="0" marB="0"/>
                </a:tc>
                <a:extLst>
                  <a:ext uri="{0D108BD9-81ED-4DB2-BD59-A6C34878D82A}">
                    <a16:rowId xmlns:a16="http://schemas.microsoft.com/office/drawing/2014/main" val="10005"/>
                  </a:ext>
                </a:extLst>
              </a:tr>
              <a:tr h="73025">
                <a:tc gridSpan="2">
                  <a:txBody>
                    <a:bodyPr/>
                    <a:lstStyle/>
                    <a:p>
                      <a:pPr marL="15240">
                        <a:lnSpc>
                          <a:spcPts val="430"/>
                        </a:lnSpc>
                        <a:spcBef>
                          <a:spcPts val="45"/>
                        </a:spcBef>
                      </a:pPr>
                      <a:r>
                        <a:rPr sz="400" spc="10" dirty="0">
                          <a:latin typeface="Calibri"/>
                          <a:cs typeface="Calibri"/>
                        </a:rPr>
                        <a:t>SS&amp;D</a:t>
                      </a:r>
                      <a:r>
                        <a:rPr sz="400" spc="-5" dirty="0">
                          <a:latin typeface="Calibri"/>
                          <a:cs typeface="Calibri"/>
                        </a:rPr>
                        <a:t> </a:t>
                      </a:r>
                      <a:r>
                        <a:rPr sz="400" spc="10" dirty="0">
                          <a:latin typeface="Calibri"/>
                          <a:cs typeface="Calibri"/>
                        </a:rPr>
                        <a:t>PROTECTED</a:t>
                      </a:r>
                      <a:r>
                        <a:rPr sz="400" spc="-5" dirty="0">
                          <a:latin typeface="Calibri"/>
                          <a:cs typeface="Calibri"/>
                        </a:rPr>
                        <a:t> </a:t>
                      </a:r>
                      <a:r>
                        <a:rPr sz="400" spc="10" dirty="0">
                          <a:latin typeface="Calibri"/>
                          <a:cs typeface="Calibri"/>
                        </a:rPr>
                        <a:t>STOCK </a:t>
                      </a:r>
                      <a:r>
                        <a:rPr sz="400" spc="-10" dirty="0">
                          <a:latin typeface="Calibri"/>
                          <a:cs typeface="Calibri"/>
                        </a:rPr>
                        <a:t>LEVEL</a:t>
                      </a:r>
                      <a:endParaRPr sz="400">
                        <a:latin typeface="Calibri"/>
                        <a:cs typeface="Calibri"/>
                      </a:endParaRPr>
                    </a:p>
                  </a:txBody>
                  <a:tcPr marL="0" marR="0" marT="5715" marB="0">
                    <a:lnL w="190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hMerge="1">
                  <a:txBody>
                    <a:bodyPr/>
                    <a:lstStyle/>
                    <a:p>
                      <a:endParaRPr/>
                    </a:p>
                  </a:txBody>
                  <a:tcPr marL="0" marR="0" marT="0" marB="0"/>
                </a:tc>
                <a:tc gridSpan="3">
                  <a:txBody>
                    <a:bodyPr/>
                    <a:lstStyle/>
                    <a:p>
                      <a:pPr marL="3175" algn="ctr">
                        <a:lnSpc>
                          <a:spcPts val="430"/>
                        </a:lnSpc>
                        <a:spcBef>
                          <a:spcPts val="45"/>
                        </a:spcBef>
                      </a:pPr>
                      <a:r>
                        <a:rPr sz="400" spc="-50" dirty="0">
                          <a:latin typeface="Calibri"/>
                          <a:cs typeface="Calibri"/>
                        </a:rPr>
                        <a:t>3</a:t>
                      </a:r>
                      <a:endParaRPr sz="400">
                        <a:latin typeface="Calibri"/>
                        <a:cs typeface="Calibri"/>
                      </a:endParaRPr>
                    </a:p>
                  </a:txBody>
                  <a:tcPr marL="0" marR="0" marT="5715" marB="0">
                    <a:lnL w="6350">
                      <a:solidFill>
                        <a:srgbClr val="000000"/>
                      </a:solidFill>
                      <a:prstDash val="solid"/>
                    </a:lnL>
                    <a:lnR w="9525">
                      <a:solidFill>
                        <a:srgbClr val="000000"/>
                      </a:solidFill>
                      <a:prstDash val="solid"/>
                    </a:lnR>
                    <a:lnT w="635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tc gridSpan="2" vMerge="1">
                  <a:txBody>
                    <a:bodyPr/>
                    <a:lstStyle/>
                    <a:p>
                      <a:endParaRPr/>
                    </a:p>
                  </a:txBody>
                  <a:tcPr marL="0" marR="0" marT="0" marB="0">
                    <a:lnL w="9525">
                      <a:solidFill>
                        <a:srgbClr val="000000"/>
                      </a:solidFill>
                      <a:prstDash val="solid"/>
                    </a:lnL>
                    <a:lnR w="9525">
                      <a:solidFill>
                        <a:srgbClr val="000000"/>
                      </a:solidFill>
                      <a:prstDash val="solid"/>
                    </a:lnR>
                  </a:tcPr>
                </a:tc>
                <a:tc hMerge="1" vMerge="1">
                  <a:txBody>
                    <a:bodyPr/>
                    <a:lstStyle/>
                    <a:p>
                      <a:endParaRPr/>
                    </a:p>
                  </a:txBody>
                  <a:tcPr marL="0" marR="0" marT="0" marB="0"/>
                </a:tc>
                <a:extLst>
                  <a:ext uri="{0D108BD9-81ED-4DB2-BD59-A6C34878D82A}">
                    <a16:rowId xmlns:a16="http://schemas.microsoft.com/office/drawing/2014/main" val="10006"/>
                  </a:ext>
                </a:extLst>
              </a:tr>
              <a:tr h="73025">
                <a:tc gridSpan="2">
                  <a:txBody>
                    <a:bodyPr/>
                    <a:lstStyle/>
                    <a:p>
                      <a:pPr marL="15240">
                        <a:lnSpc>
                          <a:spcPts val="430"/>
                        </a:lnSpc>
                        <a:spcBef>
                          <a:spcPts val="45"/>
                        </a:spcBef>
                      </a:pPr>
                      <a:r>
                        <a:rPr sz="400" spc="-10" dirty="0">
                          <a:latin typeface="Calibri"/>
                          <a:cs typeface="Calibri"/>
                        </a:rPr>
                        <a:t>TRACKING</a:t>
                      </a:r>
                      <a:endParaRPr sz="400">
                        <a:latin typeface="Calibri"/>
                        <a:cs typeface="Calibri"/>
                      </a:endParaRPr>
                    </a:p>
                  </a:txBody>
                  <a:tcPr marL="0" marR="0" marT="5715" marB="0">
                    <a:lnL w="190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hMerge="1">
                  <a:txBody>
                    <a:bodyPr/>
                    <a:lstStyle/>
                    <a:p>
                      <a:endParaRPr/>
                    </a:p>
                  </a:txBody>
                  <a:tcPr marL="0" marR="0" marT="0" marB="0"/>
                </a:tc>
                <a:tc gridSpan="3">
                  <a:txBody>
                    <a:bodyPr/>
                    <a:lstStyle/>
                    <a:p>
                      <a:pPr marL="3175" algn="ctr">
                        <a:lnSpc>
                          <a:spcPts val="430"/>
                        </a:lnSpc>
                        <a:spcBef>
                          <a:spcPts val="45"/>
                        </a:spcBef>
                      </a:pPr>
                      <a:r>
                        <a:rPr sz="400" spc="-50" dirty="0">
                          <a:latin typeface="Calibri"/>
                          <a:cs typeface="Calibri"/>
                        </a:rPr>
                        <a:t>2</a:t>
                      </a:r>
                      <a:endParaRPr sz="400">
                        <a:latin typeface="Calibri"/>
                        <a:cs typeface="Calibri"/>
                      </a:endParaRPr>
                    </a:p>
                  </a:txBody>
                  <a:tcPr marL="0" marR="0" marT="5715" marB="0">
                    <a:lnL w="6350">
                      <a:solidFill>
                        <a:srgbClr val="000000"/>
                      </a:solidFill>
                      <a:prstDash val="solid"/>
                    </a:lnL>
                    <a:lnR w="9525">
                      <a:solidFill>
                        <a:srgbClr val="000000"/>
                      </a:solidFill>
                      <a:prstDash val="solid"/>
                    </a:lnR>
                    <a:lnT w="635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tc gridSpan="2" vMerge="1">
                  <a:txBody>
                    <a:bodyPr/>
                    <a:lstStyle/>
                    <a:p>
                      <a:endParaRPr/>
                    </a:p>
                  </a:txBody>
                  <a:tcPr marL="0" marR="0" marT="0" marB="0">
                    <a:lnL w="9525">
                      <a:solidFill>
                        <a:srgbClr val="000000"/>
                      </a:solidFill>
                      <a:prstDash val="solid"/>
                    </a:lnL>
                    <a:lnR w="9525">
                      <a:solidFill>
                        <a:srgbClr val="000000"/>
                      </a:solidFill>
                      <a:prstDash val="solid"/>
                    </a:lnR>
                  </a:tcPr>
                </a:tc>
                <a:tc hMerge="1" vMerge="1">
                  <a:txBody>
                    <a:bodyPr/>
                    <a:lstStyle/>
                    <a:p>
                      <a:endParaRPr/>
                    </a:p>
                  </a:txBody>
                  <a:tcPr marL="0" marR="0" marT="0" marB="0"/>
                </a:tc>
                <a:extLst>
                  <a:ext uri="{0D108BD9-81ED-4DB2-BD59-A6C34878D82A}">
                    <a16:rowId xmlns:a16="http://schemas.microsoft.com/office/drawing/2014/main" val="10007"/>
                  </a:ext>
                </a:extLst>
              </a:tr>
              <a:tr h="74930">
                <a:tc gridSpan="2">
                  <a:txBody>
                    <a:bodyPr/>
                    <a:lstStyle/>
                    <a:p>
                      <a:pPr marL="15240">
                        <a:lnSpc>
                          <a:spcPts val="445"/>
                        </a:lnSpc>
                        <a:spcBef>
                          <a:spcPts val="45"/>
                        </a:spcBef>
                      </a:pPr>
                      <a:r>
                        <a:rPr sz="400" dirty="0">
                          <a:latin typeface="Calibri"/>
                          <a:cs typeface="Calibri"/>
                        </a:rPr>
                        <a:t>EXPEDITE</a:t>
                      </a:r>
                      <a:r>
                        <a:rPr sz="400" spc="55" dirty="0">
                          <a:latin typeface="Calibri"/>
                          <a:cs typeface="Calibri"/>
                        </a:rPr>
                        <a:t> </a:t>
                      </a:r>
                      <a:r>
                        <a:rPr sz="400" spc="-10" dirty="0">
                          <a:latin typeface="Calibri"/>
                          <a:cs typeface="Calibri"/>
                        </a:rPr>
                        <a:t>REQUISITION</a:t>
                      </a:r>
                      <a:endParaRPr sz="400">
                        <a:latin typeface="Calibri"/>
                        <a:cs typeface="Calibri"/>
                      </a:endParaRPr>
                    </a:p>
                  </a:txBody>
                  <a:tcPr marL="0" marR="0" marT="5715" marB="0">
                    <a:lnL w="19050">
                      <a:solidFill>
                        <a:srgbClr val="000000"/>
                      </a:solidFill>
                      <a:prstDash val="solid"/>
                    </a:lnL>
                    <a:lnR w="6350">
                      <a:solidFill>
                        <a:srgbClr val="000000"/>
                      </a:solidFill>
                      <a:prstDash val="solid"/>
                    </a:lnR>
                    <a:lnT w="6350">
                      <a:solidFill>
                        <a:srgbClr val="000000"/>
                      </a:solidFill>
                      <a:prstDash val="solid"/>
                    </a:lnT>
                    <a:lnB w="9525">
                      <a:solidFill>
                        <a:srgbClr val="000000"/>
                      </a:solidFill>
                      <a:prstDash val="solid"/>
                    </a:lnB>
                  </a:tcPr>
                </a:tc>
                <a:tc hMerge="1">
                  <a:txBody>
                    <a:bodyPr/>
                    <a:lstStyle/>
                    <a:p>
                      <a:endParaRPr/>
                    </a:p>
                  </a:txBody>
                  <a:tcPr marL="0" marR="0" marT="0" marB="0"/>
                </a:tc>
                <a:tc gridSpan="3">
                  <a:txBody>
                    <a:bodyPr/>
                    <a:lstStyle/>
                    <a:p>
                      <a:pPr marL="3175" algn="ctr">
                        <a:lnSpc>
                          <a:spcPts val="445"/>
                        </a:lnSpc>
                        <a:spcBef>
                          <a:spcPts val="45"/>
                        </a:spcBef>
                      </a:pPr>
                      <a:r>
                        <a:rPr sz="400" spc="-50" dirty="0">
                          <a:latin typeface="Calibri"/>
                          <a:cs typeface="Calibri"/>
                        </a:rPr>
                        <a:t>1</a:t>
                      </a:r>
                      <a:endParaRPr sz="400">
                        <a:latin typeface="Calibri"/>
                        <a:cs typeface="Calibri"/>
                      </a:endParaRPr>
                    </a:p>
                  </a:txBody>
                  <a:tcPr marL="0" marR="0" marT="5715" marB="0">
                    <a:lnL w="6350">
                      <a:solidFill>
                        <a:srgbClr val="000000"/>
                      </a:solidFill>
                      <a:prstDash val="solid"/>
                    </a:lnL>
                    <a:lnR w="9525">
                      <a:solidFill>
                        <a:srgbClr val="000000"/>
                      </a:solidFill>
                      <a:prstDash val="solid"/>
                    </a:lnR>
                    <a:lnT w="6350">
                      <a:solidFill>
                        <a:srgbClr val="000000"/>
                      </a:solidFill>
                      <a:prstDash val="solid"/>
                    </a:lnT>
                    <a:lnB w="9525">
                      <a:solidFill>
                        <a:srgbClr val="000000"/>
                      </a:solidFill>
                      <a:prstDash val="solid"/>
                    </a:lnB>
                  </a:tcPr>
                </a:tc>
                <a:tc hMerge="1">
                  <a:txBody>
                    <a:bodyPr/>
                    <a:lstStyle/>
                    <a:p>
                      <a:endParaRPr/>
                    </a:p>
                  </a:txBody>
                  <a:tcPr marL="0" marR="0" marT="0" marB="0"/>
                </a:tc>
                <a:tc hMerge="1">
                  <a:txBody>
                    <a:bodyPr/>
                    <a:lstStyle/>
                    <a:p>
                      <a:endParaRPr/>
                    </a:p>
                  </a:txBody>
                  <a:tcPr marL="0" marR="0" marT="0" marB="0"/>
                </a:tc>
                <a:tc gridSpan="2" vMerge="1">
                  <a:txBody>
                    <a:bodyPr/>
                    <a:lstStyle/>
                    <a:p>
                      <a:endParaRPr/>
                    </a:p>
                  </a:txBody>
                  <a:tcPr marL="0" marR="0" marT="0" marB="0">
                    <a:lnL w="9525">
                      <a:solidFill>
                        <a:srgbClr val="000000"/>
                      </a:solidFill>
                      <a:prstDash val="solid"/>
                    </a:lnL>
                    <a:lnR w="9525">
                      <a:solidFill>
                        <a:srgbClr val="000000"/>
                      </a:solidFill>
                      <a:prstDash val="solid"/>
                    </a:lnR>
                  </a:tcPr>
                </a:tc>
                <a:tc hMerge="1" vMerge="1">
                  <a:txBody>
                    <a:bodyPr/>
                    <a:lstStyle/>
                    <a:p>
                      <a:endParaRPr/>
                    </a:p>
                  </a:txBody>
                  <a:tcPr marL="0" marR="0" marT="0" marB="0"/>
                </a:tc>
                <a:extLst>
                  <a:ext uri="{0D108BD9-81ED-4DB2-BD59-A6C34878D82A}">
                    <a16:rowId xmlns:a16="http://schemas.microsoft.com/office/drawing/2014/main" val="10008"/>
                  </a:ext>
                </a:extLst>
              </a:tr>
              <a:tr h="370840">
                <a:tc>
                  <a:txBody>
                    <a:bodyPr/>
                    <a:lstStyle/>
                    <a:p>
                      <a:pPr>
                        <a:lnSpc>
                          <a:spcPct val="100000"/>
                        </a:lnSpc>
                      </a:pPr>
                      <a:endParaRPr sz="350">
                        <a:latin typeface="Times New Roman"/>
                        <a:cs typeface="Times New Roman"/>
                      </a:endParaRPr>
                    </a:p>
                    <a:p>
                      <a:pPr>
                        <a:lnSpc>
                          <a:spcPct val="100000"/>
                        </a:lnSpc>
                      </a:pPr>
                      <a:endParaRPr sz="350">
                        <a:latin typeface="Times New Roman"/>
                        <a:cs typeface="Times New Roman"/>
                      </a:endParaRPr>
                    </a:p>
                    <a:p>
                      <a:pPr>
                        <a:lnSpc>
                          <a:spcPct val="100000"/>
                        </a:lnSpc>
                      </a:pPr>
                      <a:endParaRPr sz="350">
                        <a:latin typeface="Times New Roman"/>
                        <a:cs typeface="Times New Roman"/>
                      </a:endParaRPr>
                    </a:p>
                    <a:p>
                      <a:pPr>
                        <a:lnSpc>
                          <a:spcPct val="100000"/>
                        </a:lnSpc>
                      </a:pPr>
                      <a:endParaRPr sz="350">
                        <a:latin typeface="Times New Roman"/>
                        <a:cs typeface="Times New Roman"/>
                      </a:endParaRPr>
                    </a:p>
                    <a:p>
                      <a:pPr>
                        <a:lnSpc>
                          <a:spcPct val="100000"/>
                        </a:lnSpc>
                        <a:spcBef>
                          <a:spcPts val="350"/>
                        </a:spcBef>
                      </a:pPr>
                      <a:endParaRPr sz="350">
                        <a:latin typeface="Times New Roman"/>
                        <a:cs typeface="Times New Roman"/>
                      </a:endParaRPr>
                    </a:p>
                    <a:p>
                      <a:pPr marL="123189">
                        <a:lnSpc>
                          <a:spcPct val="100000"/>
                        </a:lnSpc>
                        <a:tabLst>
                          <a:tab pos="377190" algn="l"/>
                        </a:tabLst>
                      </a:pPr>
                      <a:r>
                        <a:rPr sz="350" b="1" spc="-25" dirty="0">
                          <a:latin typeface="Calibri"/>
                          <a:cs typeface="Calibri"/>
                        </a:rPr>
                        <a:t>12</a:t>
                      </a:r>
                      <a:r>
                        <a:rPr sz="350" b="1" dirty="0">
                          <a:latin typeface="Calibri"/>
                          <a:cs typeface="Calibri"/>
                        </a:rPr>
                        <a:t>	</a:t>
                      </a:r>
                      <a:r>
                        <a:rPr sz="525" b="1" spc="-37" baseline="7936" dirty="0">
                          <a:latin typeface="Calibri"/>
                          <a:cs typeface="Calibri"/>
                        </a:rPr>
                        <a:t>11</a:t>
                      </a:r>
                      <a:endParaRPr sz="525" baseline="7936">
                        <a:latin typeface="Calibri"/>
                        <a:cs typeface="Calibri"/>
                      </a:endParaRPr>
                    </a:p>
                  </a:txBody>
                  <a:tcPr marL="0" marR="0" marT="0" marB="0">
                    <a:lnL w="9525">
                      <a:solidFill>
                        <a:srgbClr val="000000"/>
                      </a:solidFill>
                      <a:prstDash val="solid"/>
                    </a:lnL>
                    <a:lnT w="9525">
                      <a:solidFill>
                        <a:srgbClr val="000000"/>
                      </a:solidFill>
                      <a:prstDash val="solid"/>
                    </a:lnT>
                  </a:tcPr>
                </a:tc>
                <a:tc>
                  <a:txBody>
                    <a:bodyPr/>
                    <a:lstStyle/>
                    <a:p>
                      <a:pPr>
                        <a:lnSpc>
                          <a:spcPct val="100000"/>
                        </a:lnSpc>
                      </a:pPr>
                      <a:endParaRPr sz="400">
                        <a:latin typeface="Times New Roman"/>
                        <a:cs typeface="Times New Roman"/>
                      </a:endParaRPr>
                    </a:p>
                  </a:txBody>
                  <a:tcPr marL="0" marR="0" marT="0" marB="0">
                    <a:lnT w="9525">
                      <a:solidFill>
                        <a:srgbClr val="000000"/>
                      </a:solidFill>
                      <a:prstDash val="solid"/>
                    </a:lnT>
                  </a:tcPr>
                </a:tc>
                <a:tc>
                  <a:txBody>
                    <a:bodyPr/>
                    <a:lstStyle/>
                    <a:p>
                      <a:pPr>
                        <a:lnSpc>
                          <a:spcPct val="100000"/>
                        </a:lnSpc>
                      </a:pPr>
                      <a:endParaRPr sz="400">
                        <a:latin typeface="Times New Roman"/>
                        <a:cs typeface="Times New Roman"/>
                      </a:endParaRPr>
                    </a:p>
                  </a:txBody>
                  <a:tcPr marL="0" marR="0" marT="0" marB="0">
                    <a:lnT w="9525">
                      <a:solidFill>
                        <a:srgbClr val="000000"/>
                      </a:solidFill>
                      <a:prstDash val="solid"/>
                    </a:lnT>
                  </a:tcPr>
                </a:tc>
                <a:tc rowSpan="7">
                  <a:txBody>
                    <a:bodyPr/>
                    <a:lstStyle/>
                    <a:p>
                      <a:pPr>
                        <a:lnSpc>
                          <a:spcPct val="100000"/>
                        </a:lnSpc>
                      </a:pPr>
                      <a:endParaRPr sz="400">
                        <a:latin typeface="Times New Roman"/>
                        <a:cs typeface="Times New Roman"/>
                      </a:endParaRPr>
                    </a:p>
                  </a:txBody>
                  <a:tcPr marL="0" marR="0" marT="0" marB="0">
                    <a:lnT w="9525">
                      <a:solidFill>
                        <a:srgbClr val="000000"/>
                      </a:solidFill>
                      <a:prstDash val="solid"/>
                    </a:lnT>
                    <a:lnB w="9525">
                      <a:solidFill>
                        <a:srgbClr val="000000"/>
                      </a:solidFill>
                      <a:prstDash val="solid"/>
                    </a:lnB>
                  </a:tcPr>
                </a:tc>
                <a:tc>
                  <a:txBody>
                    <a:bodyPr/>
                    <a:lstStyle/>
                    <a:p>
                      <a:pPr>
                        <a:lnSpc>
                          <a:spcPct val="100000"/>
                        </a:lnSpc>
                      </a:pPr>
                      <a:endParaRPr sz="400">
                        <a:latin typeface="Times New Roman"/>
                        <a:cs typeface="Times New Roman"/>
                      </a:endParaRPr>
                    </a:p>
                  </a:txBody>
                  <a:tcPr marL="0" marR="0" marT="0" marB="0">
                    <a:lnT w="9525">
                      <a:solidFill>
                        <a:srgbClr val="000000"/>
                      </a:solidFill>
                      <a:prstDash val="solid"/>
                    </a:lnT>
                  </a:tcPr>
                </a:tc>
                <a:tc>
                  <a:txBody>
                    <a:bodyPr/>
                    <a:lstStyle/>
                    <a:p>
                      <a:pPr>
                        <a:lnSpc>
                          <a:spcPct val="100000"/>
                        </a:lnSpc>
                      </a:pPr>
                      <a:endParaRPr sz="400">
                        <a:latin typeface="Times New Roman"/>
                        <a:cs typeface="Times New Roman"/>
                      </a:endParaRPr>
                    </a:p>
                  </a:txBody>
                  <a:tcPr marL="0" marR="0" marT="0" marB="0"/>
                </a:tc>
                <a:tc rowSpan="7">
                  <a:txBody>
                    <a:bodyPr/>
                    <a:lstStyle/>
                    <a:p>
                      <a:pPr>
                        <a:lnSpc>
                          <a:spcPct val="100000"/>
                        </a:lnSpc>
                      </a:pPr>
                      <a:endParaRPr sz="400">
                        <a:latin typeface="Times New Roman"/>
                        <a:cs typeface="Times New Roman"/>
                      </a:endParaRPr>
                    </a:p>
                  </a:txBody>
                  <a:tcPr marL="0" marR="0" marT="0" marB="0">
                    <a:lnR w="9525">
                      <a:solidFill>
                        <a:srgbClr val="000000"/>
                      </a:solidFill>
                      <a:prstDash val="solid"/>
                    </a:lnR>
                  </a:tcPr>
                </a:tc>
                <a:extLst>
                  <a:ext uri="{0D108BD9-81ED-4DB2-BD59-A6C34878D82A}">
                    <a16:rowId xmlns:a16="http://schemas.microsoft.com/office/drawing/2014/main" val="10009"/>
                  </a:ext>
                </a:extLst>
              </a:tr>
              <a:tr h="60325">
                <a:tc>
                  <a:txBody>
                    <a:bodyPr/>
                    <a:lstStyle/>
                    <a:p>
                      <a:pPr marR="179705" algn="r">
                        <a:lnSpc>
                          <a:spcPts val="345"/>
                        </a:lnSpc>
                        <a:spcBef>
                          <a:spcPts val="30"/>
                        </a:spcBef>
                      </a:pPr>
                      <a:r>
                        <a:rPr sz="350" b="1" spc="-50" dirty="0">
                          <a:latin typeface="Calibri"/>
                          <a:cs typeface="Calibri"/>
                        </a:rPr>
                        <a:t>9</a:t>
                      </a:r>
                      <a:endParaRPr sz="350">
                        <a:latin typeface="Calibri"/>
                        <a:cs typeface="Calibri"/>
                      </a:endParaRPr>
                    </a:p>
                  </a:txBody>
                  <a:tcPr marL="0" marR="0" marT="3810" marB="0">
                    <a:lnL w="9525">
                      <a:solidFill>
                        <a:srgbClr val="000000"/>
                      </a:solidFill>
                      <a:prstDash val="solid"/>
                    </a:lnL>
                  </a:tcPr>
                </a:tc>
                <a:tc>
                  <a:txBody>
                    <a:bodyPr/>
                    <a:lstStyle/>
                    <a:p>
                      <a:pPr>
                        <a:lnSpc>
                          <a:spcPct val="100000"/>
                        </a:lnSpc>
                      </a:pPr>
                      <a:endParaRPr sz="200">
                        <a:latin typeface="Times New Roman"/>
                        <a:cs typeface="Times New Roman"/>
                      </a:endParaRPr>
                    </a:p>
                  </a:txBody>
                  <a:tcPr marL="0" marR="0" marT="0" marB="0"/>
                </a:tc>
                <a:tc>
                  <a:txBody>
                    <a:bodyPr/>
                    <a:lstStyle/>
                    <a:p>
                      <a:pPr>
                        <a:lnSpc>
                          <a:spcPct val="100000"/>
                        </a:lnSpc>
                      </a:pPr>
                      <a:endParaRPr sz="200">
                        <a:latin typeface="Times New Roman"/>
                        <a:cs typeface="Times New Roman"/>
                      </a:endParaRPr>
                    </a:p>
                  </a:txBody>
                  <a:tcPr marL="0" marR="0" marT="0" marB="0"/>
                </a:tc>
                <a:tc vMerge="1">
                  <a:txBody>
                    <a:bodyPr/>
                    <a:lstStyle/>
                    <a:p>
                      <a:endParaRPr/>
                    </a:p>
                  </a:txBody>
                  <a:tcPr marL="0" marR="0" marT="0" marB="0">
                    <a:lnT w="9525">
                      <a:solidFill>
                        <a:srgbClr val="000000"/>
                      </a:solidFill>
                      <a:prstDash val="solid"/>
                    </a:lnT>
                    <a:lnB w="9525">
                      <a:solidFill>
                        <a:srgbClr val="000000"/>
                      </a:solidFill>
                      <a:prstDash val="solid"/>
                    </a:lnB>
                  </a:tcPr>
                </a:tc>
                <a:tc>
                  <a:txBody>
                    <a:bodyPr/>
                    <a:lstStyle/>
                    <a:p>
                      <a:pPr>
                        <a:lnSpc>
                          <a:spcPct val="100000"/>
                        </a:lnSpc>
                      </a:pPr>
                      <a:endParaRPr sz="200">
                        <a:latin typeface="Times New Roman"/>
                        <a:cs typeface="Times New Roman"/>
                      </a:endParaRPr>
                    </a:p>
                  </a:txBody>
                  <a:tcPr marL="0" marR="0" marT="0" marB="0"/>
                </a:tc>
                <a:tc>
                  <a:txBody>
                    <a:bodyPr/>
                    <a:lstStyle/>
                    <a:p>
                      <a:pPr>
                        <a:lnSpc>
                          <a:spcPct val="100000"/>
                        </a:lnSpc>
                      </a:pPr>
                      <a:endParaRPr sz="200">
                        <a:latin typeface="Times New Roman"/>
                        <a:cs typeface="Times New Roman"/>
                      </a:endParaRPr>
                    </a:p>
                  </a:txBody>
                  <a:tcPr marL="0" marR="0" marT="0" marB="0"/>
                </a:tc>
                <a:tc vMerge="1">
                  <a:txBody>
                    <a:bodyPr/>
                    <a:lstStyle/>
                    <a:p>
                      <a:endParaRPr/>
                    </a:p>
                  </a:txBody>
                  <a:tcPr marL="0" marR="0" marT="0" marB="0">
                    <a:lnR w="9525">
                      <a:solidFill>
                        <a:srgbClr val="000000"/>
                      </a:solidFill>
                      <a:prstDash val="solid"/>
                    </a:lnR>
                  </a:tcPr>
                </a:tc>
                <a:extLst>
                  <a:ext uri="{0D108BD9-81ED-4DB2-BD59-A6C34878D82A}">
                    <a16:rowId xmlns:a16="http://schemas.microsoft.com/office/drawing/2014/main" val="10010"/>
                  </a:ext>
                </a:extLst>
              </a:tr>
              <a:tr h="83820">
                <a:tc>
                  <a:txBody>
                    <a:bodyPr/>
                    <a:lstStyle/>
                    <a:p>
                      <a:pPr marL="145415">
                        <a:lnSpc>
                          <a:spcPts val="340"/>
                        </a:lnSpc>
                      </a:pPr>
                      <a:r>
                        <a:rPr sz="350" b="1" spc="-50" dirty="0">
                          <a:latin typeface="Calibri"/>
                          <a:cs typeface="Calibri"/>
                        </a:rPr>
                        <a:t>9</a:t>
                      </a:r>
                      <a:endParaRPr sz="350">
                        <a:latin typeface="Calibri"/>
                        <a:cs typeface="Calibri"/>
                      </a:endParaRPr>
                    </a:p>
                  </a:txBody>
                  <a:tcPr marL="0" marR="0" marT="0" marB="0">
                    <a:lnL w="9525">
                      <a:solidFill>
                        <a:srgbClr val="000000"/>
                      </a:solidFill>
                      <a:prstDash val="solid"/>
                    </a:lnL>
                  </a:tcPr>
                </a:tc>
                <a:tc>
                  <a:txBody>
                    <a:bodyPr/>
                    <a:lstStyle/>
                    <a:p>
                      <a:pPr>
                        <a:lnSpc>
                          <a:spcPct val="100000"/>
                        </a:lnSpc>
                      </a:pPr>
                      <a:endParaRPr sz="400">
                        <a:latin typeface="Times New Roman"/>
                        <a:cs typeface="Times New Roman"/>
                      </a:endParaRPr>
                    </a:p>
                  </a:txBody>
                  <a:tcPr marL="0" marR="0" marT="0" marB="0"/>
                </a:tc>
                <a:tc>
                  <a:txBody>
                    <a:bodyPr/>
                    <a:lstStyle/>
                    <a:p>
                      <a:pPr>
                        <a:lnSpc>
                          <a:spcPct val="100000"/>
                        </a:lnSpc>
                      </a:pPr>
                      <a:endParaRPr sz="400">
                        <a:latin typeface="Times New Roman"/>
                        <a:cs typeface="Times New Roman"/>
                      </a:endParaRPr>
                    </a:p>
                  </a:txBody>
                  <a:tcPr marL="0" marR="0" marT="0" marB="0"/>
                </a:tc>
                <a:tc vMerge="1">
                  <a:txBody>
                    <a:bodyPr/>
                    <a:lstStyle/>
                    <a:p>
                      <a:endParaRPr/>
                    </a:p>
                  </a:txBody>
                  <a:tcPr marL="0" marR="0" marT="0" marB="0">
                    <a:lnT w="9525">
                      <a:solidFill>
                        <a:srgbClr val="000000"/>
                      </a:solidFill>
                      <a:prstDash val="solid"/>
                    </a:lnT>
                    <a:lnB w="9525">
                      <a:solidFill>
                        <a:srgbClr val="000000"/>
                      </a:solidFill>
                      <a:prstDash val="solid"/>
                    </a:lnB>
                  </a:tcPr>
                </a:tc>
                <a:tc>
                  <a:txBody>
                    <a:bodyPr/>
                    <a:lstStyle/>
                    <a:p>
                      <a:pPr>
                        <a:lnSpc>
                          <a:spcPct val="100000"/>
                        </a:lnSpc>
                      </a:pPr>
                      <a:endParaRPr sz="400">
                        <a:latin typeface="Times New Roman"/>
                        <a:cs typeface="Times New Roman"/>
                      </a:endParaRPr>
                    </a:p>
                  </a:txBody>
                  <a:tcPr marL="0" marR="0" marT="0" marB="0"/>
                </a:tc>
                <a:tc>
                  <a:txBody>
                    <a:bodyPr/>
                    <a:lstStyle/>
                    <a:p>
                      <a:pPr>
                        <a:lnSpc>
                          <a:spcPct val="100000"/>
                        </a:lnSpc>
                      </a:pPr>
                      <a:endParaRPr sz="400">
                        <a:latin typeface="Times New Roman"/>
                        <a:cs typeface="Times New Roman"/>
                      </a:endParaRPr>
                    </a:p>
                  </a:txBody>
                  <a:tcPr marL="0" marR="0" marT="0" marB="0"/>
                </a:tc>
                <a:tc vMerge="1">
                  <a:txBody>
                    <a:bodyPr/>
                    <a:lstStyle/>
                    <a:p>
                      <a:endParaRPr/>
                    </a:p>
                  </a:txBody>
                  <a:tcPr marL="0" marR="0" marT="0" marB="0">
                    <a:lnR w="9525">
                      <a:solidFill>
                        <a:srgbClr val="000000"/>
                      </a:solidFill>
                      <a:prstDash val="solid"/>
                    </a:lnR>
                  </a:tcPr>
                </a:tc>
                <a:extLst>
                  <a:ext uri="{0D108BD9-81ED-4DB2-BD59-A6C34878D82A}">
                    <a16:rowId xmlns:a16="http://schemas.microsoft.com/office/drawing/2014/main" val="10011"/>
                  </a:ext>
                </a:extLst>
              </a:tr>
              <a:tr h="97155">
                <a:tc>
                  <a:txBody>
                    <a:bodyPr/>
                    <a:lstStyle/>
                    <a:p>
                      <a:pPr marL="145415">
                        <a:lnSpc>
                          <a:spcPct val="100000"/>
                        </a:lnSpc>
                        <a:spcBef>
                          <a:spcPts val="210"/>
                        </a:spcBef>
                      </a:pPr>
                      <a:r>
                        <a:rPr sz="350" b="1" spc="-50" dirty="0">
                          <a:latin typeface="Calibri"/>
                          <a:cs typeface="Calibri"/>
                        </a:rPr>
                        <a:t>6</a:t>
                      </a:r>
                      <a:endParaRPr sz="350">
                        <a:latin typeface="Calibri"/>
                        <a:cs typeface="Calibri"/>
                      </a:endParaRPr>
                    </a:p>
                  </a:txBody>
                  <a:tcPr marL="0" marR="0" marT="26670" marB="0">
                    <a:lnL w="9525">
                      <a:solidFill>
                        <a:srgbClr val="000000"/>
                      </a:solidFill>
                      <a:prstDash val="solid"/>
                    </a:lnL>
                  </a:tcPr>
                </a:tc>
                <a:tc>
                  <a:txBody>
                    <a:bodyPr/>
                    <a:lstStyle/>
                    <a:p>
                      <a:pPr>
                        <a:lnSpc>
                          <a:spcPct val="100000"/>
                        </a:lnSpc>
                      </a:pPr>
                      <a:endParaRPr sz="400">
                        <a:latin typeface="Times New Roman"/>
                        <a:cs typeface="Times New Roman"/>
                      </a:endParaRPr>
                    </a:p>
                  </a:txBody>
                  <a:tcPr marL="0" marR="0" marT="0" marB="0"/>
                </a:tc>
                <a:tc>
                  <a:txBody>
                    <a:bodyPr/>
                    <a:lstStyle/>
                    <a:p>
                      <a:pPr>
                        <a:lnSpc>
                          <a:spcPct val="100000"/>
                        </a:lnSpc>
                      </a:pPr>
                      <a:endParaRPr sz="400">
                        <a:latin typeface="Times New Roman"/>
                        <a:cs typeface="Times New Roman"/>
                      </a:endParaRPr>
                    </a:p>
                  </a:txBody>
                  <a:tcPr marL="0" marR="0" marT="0" marB="0"/>
                </a:tc>
                <a:tc vMerge="1">
                  <a:txBody>
                    <a:bodyPr/>
                    <a:lstStyle/>
                    <a:p>
                      <a:endParaRPr/>
                    </a:p>
                  </a:txBody>
                  <a:tcPr marL="0" marR="0" marT="0" marB="0">
                    <a:lnT w="9525">
                      <a:solidFill>
                        <a:srgbClr val="000000"/>
                      </a:solidFill>
                      <a:prstDash val="solid"/>
                    </a:lnT>
                    <a:lnB w="9525">
                      <a:solidFill>
                        <a:srgbClr val="000000"/>
                      </a:solidFill>
                      <a:prstDash val="solid"/>
                    </a:lnB>
                  </a:tcPr>
                </a:tc>
                <a:tc>
                  <a:txBody>
                    <a:bodyPr/>
                    <a:lstStyle/>
                    <a:p>
                      <a:pPr>
                        <a:lnSpc>
                          <a:spcPct val="100000"/>
                        </a:lnSpc>
                      </a:pPr>
                      <a:endParaRPr sz="400">
                        <a:latin typeface="Times New Roman"/>
                        <a:cs typeface="Times New Roman"/>
                      </a:endParaRPr>
                    </a:p>
                  </a:txBody>
                  <a:tcPr marL="0" marR="0" marT="0" marB="0"/>
                </a:tc>
                <a:tc>
                  <a:txBody>
                    <a:bodyPr/>
                    <a:lstStyle/>
                    <a:p>
                      <a:pPr>
                        <a:lnSpc>
                          <a:spcPct val="100000"/>
                        </a:lnSpc>
                      </a:pPr>
                      <a:endParaRPr sz="400">
                        <a:latin typeface="Times New Roman"/>
                        <a:cs typeface="Times New Roman"/>
                      </a:endParaRPr>
                    </a:p>
                  </a:txBody>
                  <a:tcPr marL="0" marR="0" marT="0" marB="0"/>
                </a:tc>
                <a:tc vMerge="1">
                  <a:txBody>
                    <a:bodyPr/>
                    <a:lstStyle/>
                    <a:p>
                      <a:endParaRPr/>
                    </a:p>
                  </a:txBody>
                  <a:tcPr marL="0" marR="0" marT="0" marB="0">
                    <a:lnR w="9525">
                      <a:solidFill>
                        <a:srgbClr val="000000"/>
                      </a:solidFill>
                      <a:prstDash val="solid"/>
                    </a:lnR>
                  </a:tcPr>
                </a:tc>
                <a:extLst>
                  <a:ext uri="{0D108BD9-81ED-4DB2-BD59-A6C34878D82A}">
                    <a16:rowId xmlns:a16="http://schemas.microsoft.com/office/drawing/2014/main" val="10012"/>
                  </a:ext>
                </a:extLst>
              </a:tr>
              <a:tr h="144145">
                <a:tc>
                  <a:txBody>
                    <a:bodyPr/>
                    <a:lstStyle/>
                    <a:p>
                      <a:pPr marL="145415">
                        <a:lnSpc>
                          <a:spcPct val="100000"/>
                        </a:lnSpc>
                        <a:spcBef>
                          <a:spcPts val="395"/>
                        </a:spcBef>
                      </a:pPr>
                      <a:r>
                        <a:rPr sz="350" b="1" spc="-50" dirty="0">
                          <a:latin typeface="Calibri"/>
                          <a:cs typeface="Calibri"/>
                        </a:rPr>
                        <a:t>3</a:t>
                      </a:r>
                      <a:endParaRPr sz="350">
                        <a:latin typeface="Calibri"/>
                        <a:cs typeface="Calibri"/>
                      </a:endParaRPr>
                    </a:p>
                  </a:txBody>
                  <a:tcPr marL="0" marR="0" marT="50165" marB="0">
                    <a:lnL w="9525">
                      <a:solidFill>
                        <a:srgbClr val="000000"/>
                      </a:solidFill>
                      <a:prstDash val="solid"/>
                    </a:lnL>
                  </a:tcPr>
                </a:tc>
                <a:tc>
                  <a:txBody>
                    <a:bodyPr/>
                    <a:lstStyle/>
                    <a:p>
                      <a:pPr marL="171450">
                        <a:lnSpc>
                          <a:spcPct val="100000"/>
                        </a:lnSpc>
                        <a:spcBef>
                          <a:spcPts val="30"/>
                        </a:spcBef>
                      </a:pPr>
                      <a:r>
                        <a:rPr sz="350" b="1" spc="-50" dirty="0">
                          <a:latin typeface="Calibri"/>
                          <a:cs typeface="Calibri"/>
                        </a:rPr>
                        <a:t>3</a:t>
                      </a:r>
                      <a:endParaRPr sz="350">
                        <a:latin typeface="Calibri"/>
                        <a:cs typeface="Calibri"/>
                      </a:endParaRPr>
                    </a:p>
                  </a:txBody>
                  <a:tcPr marL="0" marR="0" marT="3810" marB="0"/>
                </a:tc>
                <a:tc>
                  <a:txBody>
                    <a:bodyPr/>
                    <a:lstStyle/>
                    <a:p>
                      <a:pPr marR="86360" algn="r">
                        <a:lnSpc>
                          <a:spcPct val="100000"/>
                        </a:lnSpc>
                        <a:spcBef>
                          <a:spcPts val="30"/>
                        </a:spcBef>
                      </a:pPr>
                      <a:r>
                        <a:rPr sz="350" b="1" spc="-50" dirty="0">
                          <a:latin typeface="Calibri"/>
                          <a:cs typeface="Calibri"/>
                        </a:rPr>
                        <a:t>3</a:t>
                      </a:r>
                      <a:endParaRPr sz="350">
                        <a:latin typeface="Calibri"/>
                        <a:cs typeface="Calibri"/>
                      </a:endParaRPr>
                    </a:p>
                  </a:txBody>
                  <a:tcPr marL="0" marR="0" marT="3810" marB="0"/>
                </a:tc>
                <a:tc vMerge="1">
                  <a:txBody>
                    <a:bodyPr/>
                    <a:lstStyle/>
                    <a:p>
                      <a:endParaRPr/>
                    </a:p>
                  </a:txBody>
                  <a:tcPr marL="0" marR="0" marT="0" marB="0">
                    <a:lnT w="9525">
                      <a:solidFill>
                        <a:srgbClr val="000000"/>
                      </a:solidFill>
                      <a:prstDash val="solid"/>
                    </a:lnT>
                    <a:lnB w="9525">
                      <a:solidFill>
                        <a:srgbClr val="000000"/>
                      </a:solidFill>
                      <a:prstDash val="solid"/>
                    </a:lnB>
                  </a:tcPr>
                </a:tc>
                <a:tc>
                  <a:txBody>
                    <a:bodyPr/>
                    <a:lstStyle/>
                    <a:p>
                      <a:pPr marL="58419">
                        <a:lnSpc>
                          <a:spcPct val="100000"/>
                        </a:lnSpc>
                        <a:spcBef>
                          <a:spcPts val="345"/>
                        </a:spcBef>
                      </a:pPr>
                      <a:r>
                        <a:rPr sz="350" b="1" spc="-50" dirty="0">
                          <a:latin typeface="Calibri"/>
                          <a:cs typeface="Calibri"/>
                        </a:rPr>
                        <a:t>2</a:t>
                      </a:r>
                      <a:endParaRPr sz="350">
                        <a:latin typeface="Calibri"/>
                        <a:cs typeface="Calibri"/>
                      </a:endParaRPr>
                    </a:p>
                  </a:txBody>
                  <a:tcPr marL="0" marR="0" marT="43815" marB="0"/>
                </a:tc>
                <a:tc>
                  <a:txBody>
                    <a:bodyPr/>
                    <a:lstStyle/>
                    <a:p>
                      <a:pPr>
                        <a:lnSpc>
                          <a:spcPct val="100000"/>
                        </a:lnSpc>
                        <a:spcBef>
                          <a:spcPts val="260"/>
                        </a:spcBef>
                      </a:pPr>
                      <a:endParaRPr sz="350">
                        <a:latin typeface="Times New Roman"/>
                        <a:cs typeface="Times New Roman"/>
                      </a:endParaRPr>
                    </a:p>
                    <a:p>
                      <a:pPr marL="29845">
                        <a:lnSpc>
                          <a:spcPts val="370"/>
                        </a:lnSpc>
                      </a:pPr>
                      <a:r>
                        <a:rPr sz="350" b="1" spc="-50" dirty="0">
                          <a:latin typeface="Calibri"/>
                          <a:cs typeface="Calibri"/>
                        </a:rPr>
                        <a:t>1</a:t>
                      </a:r>
                      <a:endParaRPr sz="350">
                        <a:latin typeface="Calibri"/>
                        <a:cs typeface="Calibri"/>
                      </a:endParaRPr>
                    </a:p>
                  </a:txBody>
                  <a:tcPr marL="0" marR="0" marT="33020" marB="0"/>
                </a:tc>
                <a:tc vMerge="1">
                  <a:txBody>
                    <a:bodyPr/>
                    <a:lstStyle/>
                    <a:p>
                      <a:endParaRPr/>
                    </a:p>
                  </a:txBody>
                  <a:tcPr marL="0" marR="0" marT="0" marB="0">
                    <a:lnR w="9525">
                      <a:solidFill>
                        <a:srgbClr val="000000"/>
                      </a:solidFill>
                      <a:prstDash val="solid"/>
                    </a:lnR>
                  </a:tcPr>
                </a:tc>
                <a:extLst>
                  <a:ext uri="{0D108BD9-81ED-4DB2-BD59-A6C34878D82A}">
                    <a16:rowId xmlns:a16="http://schemas.microsoft.com/office/drawing/2014/main" val="10013"/>
                  </a:ext>
                </a:extLst>
              </a:tr>
              <a:tr h="90805">
                <a:tc>
                  <a:txBody>
                    <a:bodyPr/>
                    <a:lstStyle/>
                    <a:p>
                      <a:pPr marL="145415">
                        <a:lnSpc>
                          <a:spcPts val="405"/>
                        </a:lnSpc>
                        <a:spcBef>
                          <a:spcPts val="210"/>
                        </a:spcBef>
                      </a:pPr>
                      <a:r>
                        <a:rPr sz="350" b="1" spc="-50" dirty="0">
                          <a:latin typeface="Calibri"/>
                          <a:cs typeface="Calibri"/>
                        </a:rPr>
                        <a:t>0</a:t>
                      </a:r>
                      <a:endParaRPr sz="350">
                        <a:latin typeface="Calibri"/>
                        <a:cs typeface="Calibri"/>
                      </a:endParaRPr>
                    </a:p>
                  </a:txBody>
                  <a:tcPr marL="0" marR="0" marT="26670" marB="0">
                    <a:lnL w="9525">
                      <a:solidFill>
                        <a:srgbClr val="000000"/>
                      </a:solidFill>
                      <a:prstDash val="solid"/>
                    </a:lnL>
                  </a:tcPr>
                </a:tc>
                <a:tc>
                  <a:txBody>
                    <a:bodyPr/>
                    <a:lstStyle/>
                    <a:p>
                      <a:pPr>
                        <a:lnSpc>
                          <a:spcPct val="100000"/>
                        </a:lnSpc>
                      </a:pPr>
                      <a:endParaRPr sz="400">
                        <a:latin typeface="Times New Roman"/>
                        <a:cs typeface="Times New Roman"/>
                      </a:endParaRPr>
                    </a:p>
                  </a:txBody>
                  <a:tcPr marL="0" marR="0" marT="0" marB="0"/>
                </a:tc>
                <a:tc>
                  <a:txBody>
                    <a:bodyPr/>
                    <a:lstStyle/>
                    <a:p>
                      <a:pPr>
                        <a:lnSpc>
                          <a:spcPct val="100000"/>
                        </a:lnSpc>
                      </a:pPr>
                      <a:endParaRPr sz="400">
                        <a:latin typeface="Times New Roman"/>
                        <a:cs typeface="Times New Roman"/>
                      </a:endParaRPr>
                    </a:p>
                  </a:txBody>
                  <a:tcPr marL="0" marR="0" marT="0" marB="0"/>
                </a:tc>
                <a:tc vMerge="1">
                  <a:txBody>
                    <a:bodyPr/>
                    <a:lstStyle/>
                    <a:p>
                      <a:endParaRPr/>
                    </a:p>
                  </a:txBody>
                  <a:tcPr marL="0" marR="0" marT="0" marB="0">
                    <a:lnT w="9525">
                      <a:solidFill>
                        <a:srgbClr val="000000"/>
                      </a:solidFill>
                      <a:prstDash val="solid"/>
                    </a:lnT>
                    <a:lnB w="9525">
                      <a:solidFill>
                        <a:srgbClr val="000000"/>
                      </a:solidFill>
                      <a:prstDash val="solid"/>
                    </a:lnB>
                  </a:tcPr>
                </a:tc>
                <a:tc>
                  <a:txBody>
                    <a:bodyPr/>
                    <a:lstStyle/>
                    <a:p>
                      <a:pPr>
                        <a:lnSpc>
                          <a:spcPct val="100000"/>
                        </a:lnSpc>
                      </a:pPr>
                      <a:endParaRPr sz="400">
                        <a:latin typeface="Times New Roman"/>
                        <a:cs typeface="Times New Roman"/>
                      </a:endParaRPr>
                    </a:p>
                  </a:txBody>
                  <a:tcPr marL="0" marR="0" marT="0" marB="0"/>
                </a:tc>
                <a:tc>
                  <a:txBody>
                    <a:bodyPr/>
                    <a:lstStyle/>
                    <a:p>
                      <a:pPr>
                        <a:lnSpc>
                          <a:spcPct val="100000"/>
                        </a:lnSpc>
                      </a:pPr>
                      <a:endParaRPr sz="400">
                        <a:latin typeface="Times New Roman"/>
                        <a:cs typeface="Times New Roman"/>
                      </a:endParaRPr>
                    </a:p>
                  </a:txBody>
                  <a:tcPr marL="0" marR="0" marT="0" marB="0"/>
                </a:tc>
                <a:tc vMerge="1">
                  <a:txBody>
                    <a:bodyPr/>
                    <a:lstStyle/>
                    <a:p>
                      <a:endParaRPr/>
                    </a:p>
                  </a:txBody>
                  <a:tcPr marL="0" marR="0" marT="0" marB="0">
                    <a:lnR w="9525">
                      <a:solidFill>
                        <a:srgbClr val="000000"/>
                      </a:solidFill>
                      <a:prstDash val="solid"/>
                    </a:lnR>
                  </a:tcPr>
                </a:tc>
                <a:extLst>
                  <a:ext uri="{0D108BD9-81ED-4DB2-BD59-A6C34878D82A}">
                    <a16:rowId xmlns:a16="http://schemas.microsoft.com/office/drawing/2014/main" val="10014"/>
                  </a:ext>
                </a:extLst>
              </a:tr>
              <a:tr h="701040">
                <a:tc>
                  <a:txBody>
                    <a:bodyPr/>
                    <a:lstStyle/>
                    <a:p>
                      <a:pPr>
                        <a:lnSpc>
                          <a:spcPct val="100000"/>
                        </a:lnSpc>
                      </a:pPr>
                      <a:endParaRPr sz="400">
                        <a:latin typeface="Times New Roman"/>
                        <a:cs typeface="Times New Roman"/>
                      </a:endParaRPr>
                    </a:p>
                  </a:txBody>
                  <a:tcPr marL="0" marR="0" marT="0" marB="0">
                    <a:lnL w="9525">
                      <a:solidFill>
                        <a:srgbClr val="000000"/>
                      </a:solidFill>
                      <a:prstDash val="solid"/>
                    </a:lnL>
                    <a:lnB w="9525">
                      <a:solidFill>
                        <a:srgbClr val="000000"/>
                      </a:solidFill>
                      <a:prstDash val="solid"/>
                    </a:lnB>
                  </a:tcPr>
                </a:tc>
                <a:tc>
                  <a:txBody>
                    <a:bodyPr/>
                    <a:lstStyle/>
                    <a:p>
                      <a:pPr>
                        <a:lnSpc>
                          <a:spcPct val="100000"/>
                        </a:lnSpc>
                      </a:pPr>
                      <a:endParaRPr sz="400">
                        <a:latin typeface="Times New Roman"/>
                        <a:cs typeface="Times New Roman"/>
                      </a:endParaRPr>
                    </a:p>
                  </a:txBody>
                  <a:tcPr marL="0" marR="0" marT="0" marB="0">
                    <a:lnB w="9525">
                      <a:solidFill>
                        <a:srgbClr val="000000"/>
                      </a:solidFill>
                      <a:prstDash val="solid"/>
                    </a:lnB>
                  </a:tcPr>
                </a:tc>
                <a:tc>
                  <a:txBody>
                    <a:bodyPr/>
                    <a:lstStyle/>
                    <a:p>
                      <a:pPr>
                        <a:lnSpc>
                          <a:spcPct val="100000"/>
                        </a:lnSpc>
                      </a:pPr>
                      <a:endParaRPr sz="400">
                        <a:latin typeface="Times New Roman"/>
                        <a:cs typeface="Times New Roman"/>
                      </a:endParaRPr>
                    </a:p>
                  </a:txBody>
                  <a:tcPr marL="0" marR="0" marT="0" marB="0">
                    <a:lnB w="9525">
                      <a:solidFill>
                        <a:srgbClr val="000000"/>
                      </a:solidFill>
                      <a:prstDash val="solid"/>
                    </a:lnB>
                  </a:tcPr>
                </a:tc>
                <a:tc vMerge="1">
                  <a:txBody>
                    <a:bodyPr/>
                    <a:lstStyle/>
                    <a:p>
                      <a:endParaRPr/>
                    </a:p>
                  </a:txBody>
                  <a:tcPr marL="0" marR="0" marT="0" marB="0">
                    <a:lnT w="9525">
                      <a:solidFill>
                        <a:srgbClr val="000000"/>
                      </a:solidFill>
                      <a:prstDash val="solid"/>
                    </a:lnT>
                    <a:lnB w="9525">
                      <a:solidFill>
                        <a:srgbClr val="000000"/>
                      </a:solidFill>
                      <a:prstDash val="solid"/>
                    </a:lnB>
                  </a:tcPr>
                </a:tc>
                <a:tc>
                  <a:txBody>
                    <a:bodyPr/>
                    <a:lstStyle/>
                    <a:p>
                      <a:pPr>
                        <a:lnSpc>
                          <a:spcPct val="100000"/>
                        </a:lnSpc>
                      </a:pPr>
                      <a:endParaRPr sz="400">
                        <a:latin typeface="Times New Roman"/>
                        <a:cs typeface="Times New Roman"/>
                      </a:endParaRPr>
                    </a:p>
                  </a:txBody>
                  <a:tcPr marL="0" marR="0" marT="0" marB="0">
                    <a:lnB w="9525">
                      <a:solidFill>
                        <a:srgbClr val="000000"/>
                      </a:solidFill>
                      <a:prstDash val="solid"/>
                    </a:lnB>
                  </a:tcPr>
                </a:tc>
                <a:tc>
                  <a:txBody>
                    <a:bodyPr/>
                    <a:lstStyle/>
                    <a:p>
                      <a:pPr>
                        <a:lnSpc>
                          <a:spcPct val="100000"/>
                        </a:lnSpc>
                      </a:pPr>
                      <a:endParaRPr sz="400">
                        <a:latin typeface="Times New Roman"/>
                        <a:cs typeface="Times New Roman"/>
                      </a:endParaRPr>
                    </a:p>
                  </a:txBody>
                  <a:tcPr marL="0" marR="0" marT="0" marB="0">
                    <a:lnB w="9525">
                      <a:solidFill>
                        <a:srgbClr val="000000"/>
                      </a:solidFill>
                      <a:prstDash val="solid"/>
                    </a:lnB>
                  </a:tcPr>
                </a:tc>
                <a:tc vMerge="1">
                  <a:txBody>
                    <a:bodyPr/>
                    <a:lstStyle/>
                    <a:p>
                      <a:endParaRPr/>
                    </a:p>
                  </a:txBody>
                  <a:tcPr marL="0" marR="0" marT="0" marB="0">
                    <a:lnR w="9525">
                      <a:solidFill>
                        <a:srgbClr val="000000"/>
                      </a:solidFill>
                      <a:prstDash val="solid"/>
                    </a:lnR>
                  </a:tcPr>
                </a:tc>
                <a:extLst>
                  <a:ext uri="{0D108BD9-81ED-4DB2-BD59-A6C34878D82A}">
                    <a16:rowId xmlns:a16="http://schemas.microsoft.com/office/drawing/2014/main" val="10015"/>
                  </a:ext>
                </a:extLst>
              </a:tr>
              <a:tr h="76835">
                <a:tc gridSpan="2">
                  <a:txBody>
                    <a:bodyPr/>
                    <a:lstStyle/>
                    <a:p>
                      <a:pPr marL="9525" algn="ctr">
                        <a:lnSpc>
                          <a:spcPts val="445"/>
                        </a:lnSpc>
                        <a:spcBef>
                          <a:spcPts val="60"/>
                        </a:spcBef>
                      </a:pPr>
                      <a:r>
                        <a:rPr sz="400" b="1" spc="-25" dirty="0">
                          <a:latin typeface="Calibri"/>
                          <a:cs typeface="Calibri"/>
                        </a:rPr>
                        <a:t>NSN</a:t>
                      </a:r>
                      <a:endParaRPr sz="400">
                        <a:latin typeface="Calibri"/>
                        <a:cs typeface="Calibri"/>
                      </a:endParaRPr>
                    </a:p>
                  </a:txBody>
                  <a:tcPr marL="0" marR="0" marT="7620" marB="0">
                    <a:lnL w="19050">
                      <a:solidFill>
                        <a:srgbClr val="000000"/>
                      </a:solidFill>
                      <a:prstDash val="solid"/>
                    </a:lnL>
                    <a:lnR w="6350">
                      <a:solidFill>
                        <a:srgbClr val="000000"/>
                      </a:solidFill>
                      <a:prstDash val="solid"/>
                    </a:lnR>
                    <a:lnT w="9525">
                      <a:solidFill>
                        <a:srgbClr val="000000"/>
                      </a:solidFill>
                      <a:prstDash val="solid"/>
                    </a:lnT>
                    <a:lnB w="9525">
                      <a:solidFill>
                        <a:srgbClr val="000000"/>
                      </a:solidFill>
                      <a:prstDash val="solid"/>
                    </a:lnB>
                    <a:solidFill>
                      <a:srgbClr val="BEBEBE"/>
                    </a:solidFill>
                  </a:tcPr>
                </a:tc>
                <a:tc hMerge="1">
                  <a:txBody>
                    <a:bodyPr/>
                    <a:lstStyle/>
                    <a:p>
                      <a:endParaRPr/>
                    </a:p>
                  </a:txBody>
                  <a:tcPr marL="0" marR="0" marT="0" marB="0"/>
                </a:tc>
                <a:tc gridSpan="3">
                  <a:txBody>
                    <a:bodyPr/>
                    <a:lstStyle/>
                    <a:p>
                      <a:pPr marL="1905" algn="ctr">
                        <a:lnSpc>
                          <a:spcPts val="445"/>
                        </a:lnSpc>
                        <a:spcBef>
                          <a:spcPts val="60"/>
                        </a:spcBef>
                      </a:pPr>
                      <a:r>
                        <a:rPr sz="400" b="1" dirty="0">
                          <a:latin typeface="Calibri"/>
                          <a:cs typeface="Calibri"/>
                        </a:rPr>
                        <a:t>ITEM</a:t>
                      </a:r>
                      <a:r>
                        <a:rPr sz="400" b="1" spc="20" dirty="0">
                          <a:latin typeface="Calibri"/>
                          <a:cs typeface="Calibri"/>
                        </a:rPr>
                        <a:t> </a:t>
                      </a:r>
                      <a:r>
                        <a:rPr sz="400" b="1" spc="-20" dirty="0">
                          <a:latin typeface="Calibri"/>
                          <a:cs typeface="Calibri"/>
                        </a:rPr>
                        <a:t>NAME</a:t>
                      </a:r>
                      <a:endParaRPr sz="400">
                        <a:latin typeface="Calibri"/>
                        <a:cs typeface="Calibri"/>
                      </a:endParaRPr>
                    </a:p>
                  </a:txBody>
                  <a:tcPr marL="0" marR="0" marT="7620" marB="0">
                    <a:lnL w="6350">
                      <a:solidFill>
                        <a:srgbClr val="000000"/>
                      </a:solidFill>
                      <a:prstDash val="solid"/>
                    </a:lnL>
                    <a:lnR w="6350">
                      <a:solidFill>
                        <a:srgbClr val="000000"/>
                      </a:solidFill>
                      <a:prstDash val="solid"/>
                    </a:lnR>
                    <a:lnT w="9525">
                      <a:solidFill>
                        <a:srgbClr val="000000"/>
                      </a:solidFill>
                      <a:prstDash val="solid"/>
                    </a:lnT>
                    <a:lnB w="9525">
                      <a:solidFill>
                        <a:srgbClr val="000000"/>
                      </a:solidFill>
                      <a:prstDash val="solid"/>
                    </a:lnB>
                    <a:solidFill>
                      <a:srgbClr val="BEBEBE"/>
                    </a:solidFill>
                  </a:tcPr>
                </a:tc>
                <a:tc hMerge="1">
                  <a:txBody>
                    <a:bodyPr/>
                    <a:lstStyle/>
                    <a:p>
                      <a:endParaRPr/>
                    </a:p>
                  </a:txBody>
                  <a:tcPr marL="0" marR="0" marT="0" marB="0"/>
                </a:tc>
                <a:tc hMerge="1">
                  <a:txBody>
                    <a:bodyPr/>
                    <a:lstStyle/>
                    <a:p>
                      <a:endParaRPr/>
                    </a:p>
                  </a:txBody>
                  <a:tcPr marL="0" marR="0" marT="0" marB="0"/>
                </a:tc>
                <a:tc>
                  <a:txBody>
                    <a:bodyPr/>
                    <a:lstStyle/>
                    <a:p>
                      <a:pPr marL="17780">
                        <a:lnSpc>
                          <a:spcPts val="445"/>
                        </a:lnSpc>
                        <a:spcBef>
                          <a:spcPts val="60"/>
                        </a:spcBef>
                      </a:pPr>
                      <a:r>
                        <a:rPr sz="400" b="1" spc="10" dirty="0">
                          <a:latin typeface="Calibri"/>
                          <a:cs typeface="Calibri"/>
                        </a:rPr>
                        <a:t>ACTIONS</a:t>
                      </a:r>
                      <a:r>
                        <a:rPr sz="400" b="1" dirty="0">
                          <a:latin typeface="Calibri"/>
                          <a:cs typeface="Calibri"/>
                        </a:rPr>
                        <a:t> </a:t>
                      </a:r>
                      <a:r>
                        <a:rPr sz="400" b="1" spc="-10" dirty="0">
                          <a:latin typeface="Calibri"/>
                          <a:cs typeface="Calibri"/>
                        </a:rPr>
                        <a:t>INITIATED</a:t>
                      </a:r>
                      <a:endParaRPr sz="400">
                        <a:latin typeface="Calibri"/>
                        <a:cs typeface="Calibri"/>
                      </a:endParaRPr>
                    </a:p>
                  </a:txBody>
                  <a:tcPr marL="0" marR="0" marT="7620" marB="0">
                    <a:lnL w="6350">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BEBEBE"/>
                    </a:solidFill>
                  </a:tcPr>
                </a:tc>
                <a:tc rowSpan="11">
                  <a:txBody>
                    <a:bodyPr/>
                    <a:lstStyle/>
                    <a:p>
                      <a:pPr>
                        <a:lnSpc>
                          <a:spcPct val="100000"/>
                        </a:lnSpc>
                      </a:pPr>
                      <a:endParaRPr sz="400">
                        <a:latin typeface="Times New Roman"/>
                        <a:cs typeface="Times New Roman"/>
                      </a:endParaRPr>
                    </a:p>
                  </a:txBody>
                  <a:tcPr marL="0" marR="0" marT="0" marB="0">
                    <a:lnL w="9525">
                      <a:solidFill>
                        <a:srgbClr val="000000"/>
                      </a:solidFill>
                      <a:prstDash val="solid"/>
                    </a:lnL>
                    <a:lnR w="9525">
                      <a:solidFill>
                        <a:srgbClr val="000000"/>
                      </a:solidFill>
                      <a:prstDash val="solid"/>
                    </a:lnR>
                  </a:tcPr>
                </a:tc>
                <a:extLst>
                  <a:ext uri="{0D108BD9-81ED-4DB2-BD59-A6C34878D82A}">
                    <a16:rowId xmlns:a16="http://schemas.microsoft.com/office/drawing/2014/main" val="10016"/>
                  </a:ext>
                </a:extLst>
              </a:tr>
              <a:tr h="74930">
                <a:tc gridSpan="2">
                  <a:txBody>
                    <a:bodyPr/>
                    <a:lstStyle/>
                    <a:p>
                      <a:pPr marL="10160" algn="ctr">
                        <a:lnSpc>
                          <a:spcPts val="430"/>
                        </a:lnSpc>
                        <a:spcBef>
                          <a:spcPts val="60"/>
                        </a:spcBef>
                      </a:pPr>
                      <a:r>
                        <a:rPr sz="400" spc="-10" dirty="0">
                          <a:latin typeface="Calibri"/>
                          <a:cs typeface="Calibri"/>
                        </a:rPr>
                        <a:t>5995013099969</a:t>
                      </a:r>
                      <a:endParaRPr sz="400">
                        <a:latin typeface="Calibri"/>
                        <a:cs typeface="Calibri"/>
                      </a:endParaRPr>
                    </a:p>
                  </a:txBody>
                  <a:tcPr marL="0" marR="0" marT="7620" marB="0">
                    <a:lnL w="19050">
                      <a:solidFill>
                        <a:srgbClr val="000000"/>
                      </a:solidFill>
                      <a:prstDash val="solid"/>
                    </a:lnL>
                    <a:lnR w="6350">
                      <a:solidFill>
                        <a:srgbClr val="000000"/>
                      </a:solidFill>
                      <a:prstDash val="solid"/>
                    </a:lnR>
                    <a:lnT w="9525">
                      <a:solidFill>
                        <a:srgbClr val="000000"/>
                      </a:solidFill>
                      <a:prstDash val="solid"/>
                    </a:lnT>
                    <a:lnB w="6350">
                      <a:solidFill>
                        <a:srgbClr val="000000"/>
                      </a:solidFill>
                      <a:prstDash val="solid"/>
                    </a:lnB>
                  </a:tcPr>
                </a:tc>
                <a:tc hMerge="1">
                  <a:txBody>
                    <a:bodyPr/>
                    <a:lstStyle/>
                    <a:p>
                      <a:endParaRPr/>
                    </a:p>
                  </a:txBody>
                  <a:tcPr marL="0" marR="0" marT="0" marB="0"/>
                </a:tc>
                <a:tc gridSpan="3">
                  <a:txBody>
                    <a:bodyPr/>
                    <a:lstStyle/>
                    <a:p>
                      <a:pPr marL="8890">
                        <a:lnSpc>
                          <a:spcPts val="430"/>
                        </a:lnSpc>
                        <a:spcBef>
                          <a:spcPts val="60"/>
                        </a:spcBef>
                      </a:pPr>
                      <a:r>
                        <a:rPr sz="400" spc="10" dirty="0">
                          <a:latin typeface="Calibri"/>
                          <a:cs typeface="Calibri"/>
                        </a:rPr>
                        <a:t>CABLE ASSEMBLY,RADIO</a:t>
                      </a:r>
                      <a:r>
                        <a:rPr sz="400" spc="25" dirty="0">
                          <a:latin typeface="Calibri"/>
                          <a:cs typeface="Calibri"/>
                        </a:rPr>
                        <a:t> </a:t>
                      </a:r>
                      <a:r>
                        <a:rPr sz="400" spc="-10" dirty="0">
                          <a:latin typeface="Calibri"/>
                          <a:cs typeface="Calibri"/>
                        </a:rPr>
                        <a:t>FREQUENCY</a:t>
                      </a:r>
                      <a:endParaRPr sz="400">
                        <a:latin typeface="Calibri"/>
                        <a:cs typeface="Calibri"/>
                      </a:endParaRPr>
                    </a:p>
                  </a:txBody>
                  <a:tcPr marL="0" marR="0" marT="7620" marB="0">
                    <a:lnL w="6350">
                      <a:solidFill>
                        <a:srgbClr val="000000"/>
                      </a:solidFill>
                      <a:prstDash val="solid"/>
                    </a:lnL>
                    <a:lnR w="6350">
                      <a:solidFill>
                        <a:srgbClr val="000000"/>
                      </a:solidFill>
                      <a:prstDash val="solid"/>
                    </a:lnR>
                    <a:lnT w="9525">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marL="8890" algn="ctr">
                        <a:lnSpc>
                          <a:spcPts val="430"/>
                        </a:lnSpc>
                        <a:spcBef>
                          <a:spcPts val="60"/>
                        </a:spcBef>
                      </a:pPr>
                      <a:r>
                        <a:rPr sz="400" spc="-50" dirty="0">
                          <a:latin typeface="Calibri"/>
                          <a:cs typeface="Calibri"/>
                        </a:rPr>
                        <a:t>3</a:t>
                      </a:r>
                      <a:endParaRPr sz="400">
                        <a:latin typeface="Calibri"/>
                        <a:cs typeface="Calibri"/>
                      </a:endParaRPr>
                    </a:p>
                  </a:txBody>
                  <a:tcPr marL="0" marR="0" marT="7620" marB="0">
                    <a:lnL w="6350">
                      <a:solidFill>
                        <a:srgbClr val="000000"/>
                      </a:solidFill>
                      <a:prstDash val="solid"/>
                    </a:lnL>
                    <a:lnR w="9525">
                      <a:solidFill>
                        <a:srgbClr val="000000"/>
                      </a:solidFill>
                      <a:prstDash val="solid"/>
                    </a:lnR>
                    <a:lnT w="9525">
                      <a:solidFill>
                        <a:srgbClr val="000000"/>
                      </a:solidFill>
                      <a:prstDash val="solid"/>
                    </a:lnT>
                    <a:lnB w="6350">
                      <a:solidFill>
                        <a:srgbClr val="000000"/>
                      </a:solidFill>
                      <a:prstDash val="solid"/>
                    </a:lnB>
                  </a:tcPr>
                </a:tc>
                <a:tc vMerge="1">
                  <a:txBody>
                    <a:bodyPr/>
                    <a:lstStyle/>
                    <a:p>
                      <a:endParaRPr/>
                    </a:p>
                  </a:txBody>
                  <a:tcPr marL="0" marR="0" marT="0" marB="0">
                    <a:lnL w="9525">
                      <a:solidFill>
                        <a:srgbClr val="000000"/>
                      </a:solidFill>
                      <a:prstDash val="solid"/>
                    </a:lnL>
                    <a:lnR w="9525">
                      <a:solidFill>
                        <a:srgbClr val="000000"/>
                      </a:solidFill>
                      <a:prstDash val="solid"/>
                    </a:lnR>
                  </a:tcPr>
                </a:tc>
                <a:extLst>
                  <a:ext uri="{0D108BD9-81ED-4DB2-BD59-A6C34878D82A}">
                    <a16:rowId xmlns:a16="http://schemas.microsoft.com/office/drawing/2014/main" val="10017"/>
                  </a:ext>
                </a:extLst>
              </a:tr>
              <a:tr h="73025">
                <a:tc gridSpan="2">
                  <a:txBody>
                    <a:bodyPr/>
                    <a:lstStyle/>
                    <a:p>
                      <a:pPr marL="10160" algn="ctr">
                        <a:lnSpc>
                          <a:spcPts val="430"/>
                        </a:lnSpc>
                        <a:spcBef>
                          <a:spcPts val="45"/>
                        </a:spcBef>
                      </a:pPr>
                      <a:r>
                        <a:rPr sz="400" spc="-10" dirty="0">
                          <a:latin typeface="Calibri"/>
                          <a:cs typeface="Calibri"/>
                        </a:rPr>
                        <a:t>2320013808604</a:t>
                      </a:r>
                      <a:endParaRPr sz="400">
                        <a:latin typeface="Calibri"/>
                        <a:cs typeface="Calibri"/>
                      </a:endParaRPr>
                    </a:p>
                  </a:txBody>
                  <a:tcPr marL="0" marR="0" marT="5715" marB="0">
                    <a:lnL w="190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hMerge="1">
                  <a:txBody>
                    <a:bodyPr/>
                    <a:lstStyle/>
                    <a:p>
                      <a:endParaRPr/>
                    </a:p>
                  </a:txBody>
                  <a:tcPr marL="0" marR="0" marT="0" marB="0"/>
                </a:tc>
                <a:tc gridSpan="3">
                  <a:txBody>
                    <a:bodyPr/>
                    <a:lstStyle/>
                    <a:p>
                      <a:pPr marL="8890">
                        <a:lnSpc>
                          <a:spcPts val="430"/>
                        </a:lnSpc>
                        <a:spcBef>
                          <a:spcPts val="45"/>
                        </a:spcBef>
                      </a:pPr>
                      <a:r>
                        <a:rPr sz="400" spc="-10" dirty="0">
                          <a:latin typeface="Calibri"/>
                          <a:cs typeface="Calibri"/>
                        </a:rPr>
                        <a:t>TRUCK,UTILITY</a:t>
                      </a:r>
                      <a:endParaRPr sz="400">
                        <a:latin typeface="Calibri"/>
                        <a:cs typeface="Calibri"/>
                      </a:endParaRPr>
                    </a:p>
                  </a:txBody>
                  <a:tcPr marL="0" marR="0" marT="571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marL="8890" algn="ctr">
                        <a:lnSpc>
                          <a:spcPts val="430"/>
                        </a:lnSpc>
                        <a:spcBef>
                          <a:spcPts val="45"/>
                        </a:spcBef>
                      </a:pPr>
                      <a:r>
                        <a:rPr sz="400" spc="-50" dirty="0">
                          <a:latin typeface="Calibri"/>
                          <a:cs typeface="Calibri"/>
                        </a:rPr>
                        <a:t>2</a:t>
                      </a:r>
                      <a:endParaRPr sz="400">
                        <a:latin typeface="Calibri"/>
                        <a:cs typeface="Calibri"/>
                      </a:endParaRPr>
                    </a:p>
                  </a:txBody>
                  <a:tcPr marL="0" marR="0" marT="5715" marB="0">
                    <a:lnL w="6350">
                      <a:solidFill>
                        <a:srgbClr val="000000"/>
                      </a:solidFill>
                      <a:prstDash val="solid"/>
                    </a:lnL>
                    <a:lnR w="9525">
                      <a:solidFill>
                        <a:srgbClr val="000000"/>
                      </a:solidFill>
                      <a:prstDash val="solid"/>
                    </a:lnR>
                    <a:lnT w="6350">
                      <a:solidFill>
                        <a:srgbClr val="000000"/>
                      </a:solidFill>
                      <a:prstDash val="solid"/>
                    </a:lnT>
                    <a:lnB w="6350">
                      <a:solidFill>
                        <a:srgbClr val="000000"/>
                      </a:solidFill>
                      <a:prstDash val="solid"/>
                    </a:lnB>
                  </a:tcPr>
                </a:tc>
                <a:tc vMerge="1">
                  <a:txBody>
                    <a:bodyPr/>
                    <a:lstStyle/>
                    <a:p>
                      <a:endParaRPr/>
                    </a:p>
                  </a:txBody>
                  <a:tcPr marL="0" marR="0" marT="0" marB="0">
                    <a:lnL w="9525">
                      <a:solidFill>
                        <a:srgbClr val="000000"/>
                      </a:solidFill>
                      <a:prstDash val="solid"/>
                    </a:lnL>
                    <a:lnR w="9525">
                      <a:solidFill>
                        <a:srgbClr val="000000"/>
                      </a:solidFill>
                      <a:prstDash val="solid"/>
                    </a:lnR>
                  </a:tcPr>
                </a:tc>
                <a:extLst>
                  <a:ext uri="{0D108BD9-81ED-4DB2-BD59-A6C34878D82A}">
                    <a16:rowId xmlns:a16="http://schemas.microsoft.com/office/drawing/2014/main" val="10018"/>
                  </a:ext>
                </a:extLst>
              </a:tr>
              <a:tr h="73025">
                <a:tc gridSpan="2">
                  <a:txBody>
                    <a:bodyPr/>
                    <a:lstStyle/>
                    <a:p>
                      <a:pPr marL="10160" algn="ctr">
                        <a:lnSpc>
                          <a:spcPts val="430"/>
                        </a:lnSpc>
                        <a:spcBef>
                          <a:spcPts val="45"/>
                        </a:spcBef>
                      </a:pPr>
                      <a:r>
                        <a:rPr sz="400" spc="-10" dirty="0">
                          <a:latin typeface="Calibri"/>
                          <a:cs typeface="Calibri"/>
                        </a:rPr>
                        <a:t>9150013062470</a:t>
                      </a:r>
                      <a:endParaRPr sz="400">
                        <a:latin typeface="Calibri"/>
                        <a:cs typeface="Calibri"/>
                      </a:endParaRPr>
                    </a:p>
                  </a:txBody>
                  <a:tcPr marL="0" marR="0" marT="5715" marB="0">
                    <a:lnL w="190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hMerge="1">
                  <a:txBody>
                    <a:bodyPr/>
                    <a:lstStyle/>
                    <a:p>
                      <a:endParaRPr/>
                    </a:p>
                  </a:txBody>
                  <a:tcPr marL="0" marR="0" marT="0" marB="0"/>
                </a:tc>
                <a:tc gridSpan="3">
                  <a:txBody>
                    <a:bodyPr/>
                    <a:lstStyle/>
                    <a:p>
                      <a:pPr marL="8890">
                        <a:lnSpc>
                          <a:spcPts val="430"/>
                        </a:lnSpc>
                        <a:spcBef>
                          <a:spcPts val="45"/>
                        </a:spcBef>
                      </a:pPr>
                      <a:r>
                        <a:rPr sz="400" spc="-10" dirty="0">
                          <a:latin typeface="Calibri"/>
                          <a:cs typeface="Calibri"/>
                        </a:rPr>
                        <a:t>FLUID,COOLANT</a:t>
                      </a:r>
                      <a:endParaRPr sz="400">
                        <a:latin typeface="Calibri"/>
                        <a:cs typeface="Calibri"/>
                      </a:endParaRPr>
                    </a:p>
                  </a:txBody>
                  <a:tcPr marL="0" marR="0" marT="571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marL="8890" algn="ctr">
                        <a:lnSpc>
                          <a:spcPts val="430"/>
                        </a:lnSpc>
                        <a:spcBef>
                          <a:spcPts val="45"/>
                        </a:spcBef>
                      </a:pPr>
                      <a:r>
                        <a:rPr sz="400" spc="-50" dirty="0">
                          <a:latin typeface="Calibri"/>
                          <a:cs typeface="Calibri"/>
                        </a:rPr>
                        <a:t>2</a:t>
                      </a:r>
                      <a:endParaRPr sz="400">
                        <a:latin typeface="Calibri"/>
                        <a:cs typeface="Calibri"/>
                      </a:endParaRPr>
                    </a:p>
                  </a:txBody>
                  <a:tcPr marL="0" marR="0" marT="5715" marB="0">
                    <a:lnL w="6350">
                      <a:solidFill>
                        <a:srgbClr val="000000"/>
                      </a:solidFill>
                      <a:prstDash val="solid"/>
                    </a:lnL>
                    <a:lnR w="9525">
                      <a:solidFill>
                        <a:srgbClr val="000000"/>
                      </a:solidFill>
                      <a:prstDash val="solid"/>
                    </a:lnR>
                    <a:lnT w="6350">
                      <a:solidFill>
                        <a:srgbClr val="000000"/>
                      </a:solidFill>
                      <a:prstDash val="solid"/>
                    </a:lnT>
                    <a:lnB w="6350">
                      <a:solidFill>
                        <a:srgbClr val="000000"/>
                      </a:solidFill>
                      <a:prstDash val="solid"/>
                    </a:lnB>
                  </a:tcPr>
                </a:tc>
                <a:tc vMerge="1">
                  <a:txBody>
                    <a:bodyPr/>
                    <a:lstStyle/>
                    <a:p>
                      <a:endParaRPr/>
                    </a:p>
                  </a:txBody>
                  <a:tcPr marL="0" marR="0" marT="0" marB="0">
                    <a:lnL w="9525">
                      <a:solidFill>
                        <a:srgbClr val="000000"/>
                      </a:solidFill>
                      <a:prstDash val="solid"/>
                    </a:lnL>
                    <a:lnR w="9525">
                      <a:solidFill>
                        <a:srgbClr val="000000"/>
                      </a:solidFill>
                      <a:prstDash val="solid"/>
                    </a:lnR>
                  </a:tcPr>
                </a:tc>
                <a:extLst>
                  <a:ext uri="{0D108BD9-81ED-4DB2-BD59-A6C34878D82A}">
                    <a16:rowId xmlns:a16="http://schemas.microsoft.com/office/drawing/2014/main" val="10019"/>
                  </a:ext>
                </a:extLst>
              </a:tr>
              <a:tr h="73025">
                <a:tc gridSpan="2">
                  <a:txBody>
                    <a:bodyPr/>
                    <a:lstStyle/>
                    <a:p>
                      <a:pPr marL="10160" algn="ctr">
                        <a:lnSpc>
                          <a:spcPts val="430"/>
                        </a:lnSpc>
                        <a:spcBef>
                          <a:spcPts val="45"/>
                        </a:spcBef>
                      </a:pPr>
                      <a:r>
                        <a:rPr sz="400" spc="-10" dirty="0">
                          <a:latin typeface="Calibri"/>
                          <a:cs typeface="Calibri"/>
                        </a:rPr>
                        <a:t>5945014233669</a:t>
                      </a:r>
                      <a:endParaRPr sz="400">
                        <a:latin typeface="Calibri"/>
                        <a:cs typeface="Calibri"/>
                      </a:endParaRPr>
                    </a:p>
                  </a:txBody>
                  <a:tcPr marL="0" marR="0" marT="5715" marB="0">
                    <a:lnL w="190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hMerge="1">
                  <a:txBody>
                    <a:bodyPr/>
                    <a:lstStyle/>
                    <a:p>
                      <a:endParaRPr/>
                    </a:p>
                  </a:txBody>
                  <a:tcPr marL="0" marR="0" marT="0" marB="0"/>
                </a:tc>
                <a:tc gridSpan="3">
                  <a:txBody>
                    <a:bodyPr/>
                    <a:lstStyle/>
                    <a:p>
                      <a:pPr marL="8890">
                        <a:lnSpc>
                          <a:spcPts val="430"/>
                        </a:lnSpc>
                        <a:spcBef>
                          <a:spcPts val="45"/>
                        </a:spcBef>
                      </a:pPr>
                      <a:r>
                        <a:rPr sz="400" spc="-10" dirty="0">
                          <a:latin typeface="Calibri"/>
                          <a:cs typeface="Calibri"/>
                        </a:rPr>
                        <a:t>RELAY,ELECTROMAGNETIC</a:t>
                      </a:r>
                      <a:endParaRPr sz="400">
                        <a:latin typeface="Calibri"/>
                        <a:cs typeface="Calibri"/>
                      </a:endParaRPr>
                    </a:p>
                  </a:txBody>
                  <a:tcPr marL="0" marR="0" marT="571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marL="8890" algn="ctr">
                        <a:lnSpc>
                          <a:spcPts val="430"/>
                        </a:lnSpc>
                        <a:spcBef>
                          <a:spcPts val="45"/>
                        </a:spcBef>
                      </a:pPr>
                      <a:r>
                        <a:rPr sz="400" spc="-50" dirty="0">
                          <a:latin typeface="Calibri"/>
                          <a:cs typeface="Calibri"/>
                        </a:rPr>
                        <a:t>2</a:t>
                      </a:r>
                      <a:endParaRPr sz="400">
                        <a:latin typeface="Calibri"/>
                        <a:cs typeface="Calibri"/>
                      </a:endParaRPr>
                    </a:p>
                  </a:txBody>
                  <a:tcPr marL="0" marR="0" marT="5715" marB="0">
                    <a:lnL w="6350">
                      <a:solidFill>
                        <a:srgbClr val="000000"/>
                      </a:solidFill>
                      <a:prstDash val="solid"/>
                    </a:lnL>
                    <a:lnR w="9525">
                      <a:solidFill>
                        <a:srgbClr val="000000"/>
                      </a:solidFill>
                      <a:prstDash val="solid"/>
                    </a:lnR>
                    <a:lnT w="6350">
                      <a:solidFill>
                        <a:srgbClr val="000000"/>
                      </a:solidFill>
                      <a:prstDash val="solid"/>
                    </a:lnT>
                    <a:lnB w="6350">
                      <a:solidFill>
                        <a:srgbClr val="000000"/>
                      </a:solidFill>
                      <a:prstDash val="solid"/>
                    </a:lnB>
                  </a:tcPr>
                </a:tc>
                <a:tc vMerge="1">
                  <a:txBody>
                    <a:bodyPr/>
                    <a:lstStyle/>
                    <a:p>
                      <a:endParaRPr/>
                    </a:p>
                  </a:txBody>
                  <a:tcPr marL="0" marR="0" marT="0" marB="0">
                    <a:lnL w="9525">
                      <a:solidFill>
                        <a:srgbClr val="000000"/>
                      </a:solidFill>
                      <a:prstDash val="solid"/>
                    </a:lnL>
                    <a:lnR w="9525">
                      <a:solidFill>
                        <a:srgbClr val="000000"/>
                      </a:solidFill>
                      <a:prstDash val="solid"/>
                    </a:lnR>
                  </a:tcPr>
                </a:tc>
                <a:extLst>
                  <a:ext uri="{0D108BD9-81ED-4DB2-BD59-A6C34878D82A}">
                    <a16:rowId xmlns:a16="http://schemas.microsoft.com/office/drawing/2014/main" val="10020"/>
                  </a:ext>
                </a:extLst>
              </a:tr>
              <a:tr h="73025">
                <a:tc gridSpan="2">
                  <a:txBody>
                    <a:bodyPr/>
                    <a:lstStyle/>
                    <a:p>
                      <a:pPr marL="10160" algn="ctr">
                        <a:lnSpc>
                          <a:spcPts val="430"/>
                        </a:lnSpc>
                        <a:spcBef>
                          <a:spcPts val="45"/>
                        </a:spcBef>
                      </a:pPr>
                      <a:r>
                        <a:rPr sz="400" spc="-10" dirty="0">
                          <a:latin typeface="Calibri"/>
                          <a:cs typeface="Calibri"/>
                        </a:rPr>
                        <a:t>2320013469317</a:t>
                      </a:r>
                      <a:endParaRPr sz="400">
                        <a:latin typeface="Calibri"/>
                        <a:cs typeface="Calibri"/>
                      </a:endParaRPr>
                    </a:p>
                  </a:txBody>
                  <a:tcPr marL="0" marR="0" marT="5715" marB="0">
                    <a:lnL w="190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hMerge="1">
                  <a:txBody>
                    <a:bodyPr/>
                    <a:lstStyle/>
                    <a:p>
                      <a:endParaRPr/>
                    </a:p>
                  </a:txBody>
                  <a:tcPr marL="0" marR="0" marT="0" marB="0"/>
                </a:tc>
                <a:tc gridSpan="3">
                  <a:txBody>
                    <a:bodyPr/>
                    <a:lstStyle/>
                    <a:p>
                      <a:pPr marL="8890">
                        <a:lnSpc>
                          <a:spcPts val="430"/>
                        </a:lnSpc>
                        <a:spcBef>
                          <a:spcPts val="45"/>
                        </a:spcBef>
                      </a:pPr>
                      <a:r>
                        <a:rPr sz="400" spc="-10" dirty="0">
                          <a:latin typeface="Calibri"/>
                          <a:cs typeface="Calibri"/>
                        </a:rPr>
                        <a:t>TRUCK,UTILITY</a:t>
                      </a:r>
                      <a:endParaRPr sz="400">
                        <a:latin typeface="Calibri"/>
                        <a:cs typeface="Calibri"/>
                      </a:endParaRPr>
                    </a:p>
                  </a:txBody>
                  <a:tcPr marL="0" marR="0" marT="571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marL="8890" algn="ctr">
                        <a:lnSpc>
                          <a:spcPts val="430"/>
                        </a:lnSpc>
                        <a:spcBef>
                          <a:spcPts val="45"/>
                        </a:spcBef>
                      </a:pPr>
                      <a:r>
                        <a:rPr sz="400" spc="-50" dirty="0">
                          <a:latin typeface="Calibri"/>
                          <a:cs typeface="Calibri"/>
                        </a:rPr>
                        <a:t>2</a:t>
                      </a:r>
                      <a:endParaRPr sz="400">
                        <a:latin typeface="Calibri"/>
                        <a:cs typeface="Calibri"/>
                      </a:endParaRPr>
                    </a:p>
                  </a:txBody>
                  <a:tcPr marL="0" marR="0" marT="5715" marB="0">
                    <a:lnL w="6350">
                      <a:solidFill>
                        <a:srgbClr val="000000"/>
                      </a:solidFill>
                      <a:prstDash val="solid"/>
                    </a:lnL>
                    <a:lnR w="9525">
                      <a:solidFill>
                        <a:srgbClr val="000000"/>
                      </a:solidFill>
                      <a:prstDash val="solid"/>
                    </a:lnR>
                    <a:lnT w="6350">
                      <a:solidFill>
                        <a:srgbClr val="000000"/>
                      </a:solidFill>
                      <a:prstDash val="solid"/>
                    </a:lnT>
                    <a:lnB w="6350">
                      <a:solidFill>
                        <a:srgbClr val="000000"/>
                      </a:solidFill>
                      <a:prstDash val="solid"/>
                    </a:lnB>
                  </a:tcPr>
                </a:tc>
                <a:tc vMerge="1">
                  <a:txBody>
                    <a:bodyPr/>
                    <a:lstStyle/>
                    <a:p>
                      <a:endParaRPr/>
                    </a:p>
                  </a:txBody>
                  <a:tcPr marL="0" marR="0" marT="0" marB="0">
                    <a:lnL w="9525">
                      <a:solidFill>
                        <a:srgbClr val="000000"/>
                      </a:solidFill>
                      <a:prstDash val="solid"/>
                    </a:lnL>
                    <a:lnR w="9525">
                      <a:solidFill>
                        <a:srgbClr val="000000"/>
                      </a:solidFill>
                      <a:prstDash val="solid"/>
                    </a:lnR>
                  </a:tcPr>
                </a:tc>
                <a:extLst>
                  <a:ext uri="{0D108BD9-81ED-4DB2-BD59-A6C34878D82A}">
                    <a16:rowId xmlns:a16="http://schemas.microsoft.com/office/drawing/2014/main" val="10021"/>
                  </a:ext>
                </a:extLst>
              </a:tr>
              <a:tr h="73025">
                <a:tc gridSpan="2">
                  <a:txBody>
                    <a:bodyPr/>
                    <a:lstStyle/>
                    <a:p>
                      <a:pPr marL="10160" algn="ctr">
                        <a:lnSpc>
                          <a:spcPts val="430"/>
                        </a:lnSpc>
                        <a:spcBef>
                          <a:spcPts val="45"/>
                        </a:spcBef>
                      </a:pPr>
                      <a:r>
                        <a:rPr sz="400" spc="-10" dirty="0">
                          <a:latin typeface="Calibri"/>
                          <a:cs typeface="Calibri"/>
                        </a:rPr>
                        <a:t>6220013098384</a:t>
                      </a:r>
                      <a:endParaRPr sz="400">
                        <a:latin typeface="Calibri"/>
                        <a:cs typeface="Calibri"/>
                      </a:endParaRPr>
                    </a:p>
                  </a:txBody>
                  <a:tcPr marL="0" marR="0" marT="5715" marB="0">
                    <a:lnL w="190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hMerge="1">
                  <a:txBody>
                    <a:bodyPr/>
                    <a:lstStyle/>
                    <a:p>
                      <a:endParaRPr/>
                    </a:p>
                  </a:txBody>
                  <a:tcPr marL="0" marR="0" marT="0" marB="0"/>
                </a:tc>
                <a:tc gridSpan="3">
                  <a:txBody>
                    <a:bodyPr/>
                    <a:lstStyle/>
                    <a:p>
                      <a:pPr marL="8890">
                        <a:lnSpc>
                          <a:spcPts val="430"/>
                        </a:lnSpc>
                        <a:spcBef>
                          <a:spcPts val="45"/>
                        </a:spcBef>
                      </a:pPr>
                      <a:r>
                        <a:rPr sz="400" spc="-10" dirty="0">
                          <a:latin typeface="Calibri"/>
                          <a:cs typeface="Calibri"/>
                        </a:rPr>
                        <a:t>LIGHT,TAXIING,AIRCRAFT</a:t>
                      </a:r>
                      <a:endParaRPr sz="400">
                        <a:latin typeface="Calibri"/>
                        <a:cs typeface="Calibri"/>
                      </a:endParaRPr>
                    </a:p>
                  </a:txBody>
                  <a:tcPr marL="0" marR="0" marT="571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marL="8890" algn="ctr">
                        <a:lnSpc>
                          <a:spcPts val="430"/>
                        </a:lnSpc>
                        <a:spcBef>
                          <a:spcPts val="45"/>
                        </a:spcBef>
                      </a:pPr>
                      <a:r>
                        <a:rPr sz="400" spc="-50" dirty="0">
                          <a:latin typeface="Calibri"/>
                          <a:cs typeface="Calibri"/>
                        </a:rPr>
                        <a:t>2</a:t>
                      </a:r>
                      <a:endParaRPr sz="400">
                        <a:latin typeface="Calibri"/>
                        <a:cs typeface="Calibri"/>
                      </a:endParaRPr>
                    </a:p>
                  </a:txBody>
                  <a:tcPr marL="0" marR="0" marT="5715" marB="0">
                    <a:lnL w="6350">
                      <a:solidFill>
                        <a:srgbClr val="000000"/>
                      </a:solidFill>
                      <a:prstDash val="solid"/>
                    </a:lnL>
                    <a:lnR w="9525">
                      <a:solidFill>
                        <a:srgbClr val="000000"/>
                      </a:solidFill>
                      <a:prstDash val="solid"/>
                    </a:lnR>
                    <a:lnT w="6350">
                      <a:solidFill>
                        <a:srgbClr val="000000"/>
                      </a:solidFill>
                      <a:prstDash val="solid"/>
                    </a:lnT>
                    <a:lnB w="6350">
                      <a:solidFill>
                        <a:srgbClr val="000000"/>
                      </a:solidFill>
                      <a:prstDash val="solid"/>
                    </a:lnB>
                  </a:tcPr>
                </a:tc>
                <a:tc vMerge="1">
                  <a:txBody>
                    <a:bodyPr/>
                    <a:lstStyle/>
                    <a:p>
                      <a:endParaRPr/>
                    </a:p>
                  </a:txBody>
                  <a:tcPr marL="0" marR="0" marT="0" marB="0">
                    <a:lnL w="9525">
                      <a:solidFill>
                        <a:srgbClr val="000000"/>
                      </a:solidFill>
                      <a:prstDash val="solid"/>
                    </a:lnL>
                    <a:lnR w="9525">
                      <a:solidFill>
                        <a:srgbClr val="000000"/>
                      </a:solidFill>
                      <a:prstDash val="solid"/>
                    </a:lnR>
                  </a:tcPr>
                </a:tc>
                <a:extLst>
                  <a:ext uri="{0D108BD9-81ED-4DB2-BD59-A6C34878D82A}">
                    <a16:rowId xmlns:a16="http://schemas.microsoft.com/office/drawing/2014/main" val="10022"/>
                  </a:ext>
                </a:extLst>
              </a:tr>
              <a:tr h="73025">
                <a:tc gridSpan="2">
                  <a:txBody>
                    <a:bodyPr/>
                    <a:lstStyle/>
                    <a:p>
                      <a:pPr marL="10160" algn="ctr">
                        <a:lnSpc>
                          <a:spcPts val="430"/>
                        </a:lnSpc>
                        <a:spcBef>
                          <a:spcPts val="45"/>
                        </a:spcBef>
                      </a:pPr>
                      <a:r>
                        <a:rPr sz="400" spc="-10" dirty="0">
                          <a:latin typeface="Calibri"/>
                          <a:cs typeface="Calibri"/>
                        </a:rPr>
                        <a:t>6130013087643</a:t>
                      </a:r>
                      <a:endParaRPr sz="400">
                        <a:latin typeface="Calibri"/>
                        <a:cs typeface="Calibri"/>
                      </a:endParaRPr>
                    </a:p>
                  </a:txBody>
                  <a:tcPr marL="0" marR="0" marT="5715" marB="0">
                    <a:lnL w="190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hMerge="1">
                  <a:txBody>
                    <a:bodyPr/>
                    <a:lstStyle/>
                    <a:p>
                      <a:endParaRPr/>
                    </a:p>
                  </a:txBody>
                  <a:tcPr marL="0" marR="0" marT="0" marB="0"/>
                </a:tc>
                <a:tc gridSpan="3">
                  <a:txBody>
                    <a:bodyPr/>
                    <a:lstStyle/>
                    <a:p>
                      <a:pPr marL="8890">
                        <a:lnSpc>
                          <a:spcPts val="430"/>
                        </a:lnSpc>
                        <a:spcBef>
                          <a:spcPts val="45"/>
                        </a:spcBef>
                      </a:pPr>
                      <a:r>
                        <a:rPr sz="400" spc="10" dirty="0">
                          <a:latin typeface="Calibri"/>
                          <a:cs typeface="Calibri"/>
                        </a:rPr>
                        <a:t>POWER</a:t>
                      </a:r>
                      <a:r>
                        <a:rPr sz="400" spc="25" dirty="0">
                          <a:latin typeface="Calibri"/>
                          <a:cs typeface="Calibri"/>
                        </a:rPr>
                        <a:t> </a:t>
                      </a:r>
                      <a:r>
                        <a:rPr sz="400" spc="-10" dirty="0">
                          <a:latin typeface="Calibri"/>
                          <a:cs typeface="Calibri"/>
                        </a:rPr>
                        <a:t>SUPPLY</a:t>
                      </a:r>
                      <a:endParaRPr sz="400">
                        <a:latin typeface="Calibri"/>
                        <a:cs typeface="Calibri"/>
                      </a:endParaRPr>
                    </a:p>
                  </a:txBody>
                  <a:tcPr marL="0" marR="0" marT="571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marL="8890" algn="ctr">
                        <a:lnSpc>
                          <a:spcPts val="430"/>
                        </a:lnSpc>
                        <a:spcBef>
                          <a:spcPts val="45"/>
                        </a:spcBef>
                      </a:pPr>
                      <a:r>
                        <a:rPr sz="400" spc="-50" dirty="0">
                          <a:latin typeface="Calibri"/>
                          <a:cs typeface="Calibri"/>
                        </a:rPr>
                        <a:t>2</a:t>
                      </a:r>
                      <a:endParaRPr sz="400">
                        <a:latin typeface="Calibri"/>
                        <a:cs typeface="Calibri"/>
                      </a:endParaRPr>
                    </a:p>
                  </a:txBody>
                  <a:tcPr marL="0" marR="0" marT="5715" marB="0">
                    <a:lnL w="6350">
                      <a:solidFill>
                        <a:srgbClr val="000000"/>
                      </a:solidFill>
                      <a:prstDash val="solid"/>
                    </a:lnL>
                    <a:lnR w="9525">
                      <a:solidFill>
                        <a:srgbClr val="000000"/>
                      </a:solidFill>
                      <a:prstDash val="solid"/>
                    </a:lnR>
                    <a:lnT w="6350">
                      <a:solidFill>
                        <a:srgbClr val="000000"/>
                      </a:solidFill>
                      <a:prstDash val="solid"/>
                    </a:lnT>
                    <a:lnB w="6350">
                      <a:solidFill>
                        <a:srgbClr val="000000"/>
                      </a:solidFill>
                      <a:prstDash val="solid"/>
                    </a:lnB>
                  </a:tcPr>
                </a:tc>
                <a:tc vMerge="1">
                  <a:txBody>
                    <a:bodyPr/>
                    <a:lstStyle/>
                    <a:p>
                      <a:endParaRPr/>
                    </a:p>
                  </a:txBody>
                  <a:tcPr marL="0" marR="0" marT="0" marB="0">
                    <a:lnL w="9525">
                      <a:solidFill>
                        <a:srgbClr val="000000"/>
                      </a:solidFill>
                      <a:prstDash val="solid"/>
                    </a:lnL>
                    <a:lnR w="9525">
                      <a:solidFill>
                        <a:srgbClr val="000000"/>
                      </a:solidFill>
                      <a:prstDash val="solid"/>
                    </a:lnR>
                  </a:tcPr>
                </a:tc>
                <a:extLst>
                  <a:ext uri="{0D108BD9-81ED-4DB2-BD59-A6C34878D82A}">
                    <a16:rowId xmlns:a16="http://schemas.microsoft.com/office/drawing/2014/main" val="10023"/>
                  </a:ext>
                </a:extLst>
              </a:tr>
              <a:tr h="73025">
                <a:tc gridSpan="2">
                  <a:txBody>
                    <a:bodyPr/>
                    <a:lstStyle/>
                    <a:p>
                      <a:pPr marL="10160" algn="ctr">
                        <a:lnSpc>
                          <a:spcPts val="430"/>
                        </a:lnSpc>
                        <a:spcBef>
                          <a:spcPts val="45"/>
                        </a:spcBef>
                      </a:pPr>
                      <a:r>
                        <a:rPr sz="400" spc="-10" dirty="0">
                          <a:latin typeface="Calibri"/>
                          <a:cs typeface="Calibri"/>
                        </a:rPr>
                        <a:t>6740003894813</a:t>
                      </a:r>
                      <a:endParaRPr sz="400">
                        <a:latin typeface="Calibri"/>
                        <a:cs typeface="Calibri"/>
                      </a:endParaRPr>
                    </a:p>
                  </a:txBody>
                  <a:tcPr marL="0" marR="0" marT="5715" marB="0">
                    <a:lnL w="190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hMerge="1">
                  <a:txBody>
                    <a:bodyPr/>
                    <a:lstStyle/>
                    <a:p>
                      <a:endParaRPr/>
                    </a:p>
                  </a:txBody>
                  <a:tcPr marL="0" marR="0" marT="0" marB="0"/>
                </a:tc>
                <a:tc gridSpan="3">
                  <a:txBody>
                    <a:bodyPr/>
                    <a:lstStyle/>
                    <a:p>
                      <a:pPr marL="8890">
                        <a:lnSpc>
                          <a:spcPts val="430"/>
                        </a:lnSpc>
                        <a:spcBef>
                          <a:spcPts val="45"/>
                        </a:spcBef>
                      </a:pPr>
                      <a:r>
                        <a:rPr sz="400" dirty="0">
                          <a:latin typeface="Calibri"/>
                          <a:cs typeface="Calibri"/>
                        </a:rPr>
                        <a:t>BAR</a:t>
                      </a:r>
                      <a:r>
                        <a:rPr sz="400" spc="40" dirty="0">
                          <a:latin typeface="Calibri"/>
                          <a:cs typeface="Calibri"/>
                        </a:rPr>
                        <a:t> </a:t>
                      </a:r>
                      <a:r>
                        <a:rPr sz="400" dirty="0">
                          <a:latin typeface="Calibri"/>
                          <a:cs typeface="Calibri"/>
                        </a:rPr>
                        <a:t>AND</a:t>
                      </a:r>
                      <a:r>
                        <a:rPr sz="400" spc="40" dirty="0">
                          <a:latin typeface="Calibri"/>
                          <a:cs typeface="Calibri"/>
                        </a:rPr>
                        <a:t> </a:t>
                      </a:r>
                      <a:r>
                        <a:rPr sz="400" dirty="0">
                          <a:latin typeface="Calibri"/>
                          <a:cs typeface="Calibri"/>
                        </a:rPr>
                        <a:t>MASK</a:t>
                      </a:r>
                      <a:r>
                        <a:rPr sz="400" spc="60" dirty="0">
                          <a:latin typeface="Calibri"/>
                          <a:cs typeface="Calibri"/>
                        </a:rPr>
                        <a:t> </a:t>
                      </a:r>
                      <a:r>
                        <a:rPr sz="400" spc="-10" dirty="0">
                          <a:latin typeface="Calibri"/>
                          <a:cs typeface="Calibri"/>
                        </a:rPr>
                        <a:t>ASSEMBLY,PLAIN,REAR</a:t>
                      </a:r>
                      <a:endParaRPr sz="400">
                        <a:latin typeface="Calibri"/>
                        <a:cs typeface="Calibri"/>
                      </a:endParaRPr>
                    </a:p>
                  </a:txBody>
                  <a:tcPr marL="0" marR="0" marT="571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marL="8890" algn="ctr">
                        <a:lnSpc>
                          <a:spcPts val="430"/>
                        </a:lnSpc>
                        <a:spcBef>
                          <a:spcPts val="45"/>
                        </a:spcBef>
                      </a:pPr>
                      <a:r>
                        <a:rPr sz="400" spc="-50" dirty="0">
                          <a:latin typeface="Calibri"/>
                          <a:cs typeface="Calibri"/>
                        </a:rPr>
                        <a:t>2</a:t>
                      </a:r>
                      <a:endParaRPr sz="400">
                        <a:latin typeface="Calibri"/>
                        <a:cs typeface="Calibri"/>
                      </a:endParaRPr>
                    </a:p>
                  </a:txBody>
                  <a:tcPr marL="0" marR="0" marT="5715" marB="0">
                    <a:lnL w="6350">
                      <a:solidFill>
                        <a:srgbClr val="000000"/>
                      </a:solidFill>
                      <a:prstDash val="solid"/>
                    </a:lnL>
                    <a:lnR w="9525">
                      <a:solidFill>
                        <a:srgbClr val="000000"/>
                      </a:solidFill>
                      <a:prstDash val="solid"/>
                    </a:lnR>
                    <a:lnT w="6350">
                      <a:solidFill>
                        <a:srgbClr val="000000"/>
                      </a:solidFill>
                      <a:prstDash val="solid"/>
                    </a:lnT>
                    <a:lnB w="6350">
                      <a:solidFill>
                        <a:srgbClr val="000000"/>
                      </a:solidFill>
                      <a:prstDash val="solid"/>
                    </a:lnB>
                  </a:tcPr>
                </a:tc>
                <a:tc vMerge="1">
                  <a:txBody>
                    <a:bodyPr/>
                    <a:lstStyle/>
                    <a:p>
                      <a:endParaRPr/>
                    </a:p>
                  </a:txBody>
                  <a:tcPr marL="0" marR="0" marT="0" marB="0">
                    <a:lnL w="9525">
                      <a:solidFill>
                        <a:srgbClr val="000000"/>
                      </a:solidFill>
                      <a:prstDash val="solid"/>
                    </a:lnL>
                    <a:lnR w="9525">
                      <a:solidFill>
                        <a:srgbClr val="000000"/>
                      </a:solidFill>
                      <a:prstDash val="solid"/>
                    </a:lnR>
                  </a:tcPr>
                </a:tc>
                <a:extLst>
                  <a:ext uri="{0D108BD9-81ED-4DB2-BD59-A6C34878D82A}">
                    <a16:rowId xmlns:a16="http://schemas.microsoft.com/office/drawing/2014/main" val="10024"/>
                  </a:ext>
                </a:extLst>
              </a:tr>
              <a:tr h="73025">
                <a:tc gridSpan="2">
                  <a:txBody>
                    <a:bodyPr/>
                    <a:lstStyle/>
                    <a:p>
                      <a:pPr marL="10160" algn="ctr">
                        <a:lnSpc>
                          <a:spcPts val="430"/>
                        </a:lnSpc>
                        <a:spcBef>
                          <a:spcPts val="45"/>
                        </a:spcBef>
                      </a:pPr>
                      <a:r>
                        <a:rPr sz="400" spc="-10" dirty="0">
                          <a:latin typeface="Calibri"/>
                          <a:cs typeface="Calibri"/>
                        </a:rPr>
                        <a:t>8030010979102</a:t>
                      </a:r>
                      <a:endParaRPr sz="400">
                        <a:latin typeface="Calibri"/>
                        <a:cs typeface="Calibri"/>
                      </a:endParaRPr>
                    </a:p>
                  </a:txBody>
                  <a:tcPr marL="0" marR="0" marT="5715" marB="0">
                    <a:lnL w="190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hMerge="1">
                  <a:txBody>
                    <a:bodyPr/>
                    <a:lstStyle/>
                    <a:p>
                      <a:endParaRPr/>
                    </a:p>
                  </a:txBody>
                  <a:tcPr marL="0" marR="0" marT="0" marB="0"/>
                </a:tc>
                <a:tc gridSpan="3">
                  <a:txBody>
                    <a:bodyPr/>
                    <a:lstStyle/>
                    <a:p>
                      <a:pPr marL="8890">
                        <a:lnSpc>
                          <a:spcPts val="430"/>
                        </a:lnSpc>
                        <a:spcBef>
                          <a:spcPts val="45"/>
                        </a:spcBef>
                      </a:pPr>
                      <a:r>
                        <a:rPr sz="400" spc="10" dirty="0">
                          <a:latin typeface="Calibri"/>
                          <a:cs typeface="Calibri"/>
                        </a:rPr>
                        <a:t>SEALING </a:t>
                      </a:r>
                      <a:r>
                        <a:rPr sz="400" spc="-10" dirty="0">
                          <a:latin typeface="Calibri"/>
                          <a:cs typeface="Calibri"/>
                        </a:rPr>
                        <a:t>COMPOUND</a:t>
                      </a:r>
                      <a:endParaRPr sz="400">
                        <a:latin typeface="Calibri"/>
                        <a:cs typeface="Calibri"/>
                      </a:endParaRPr>
                    </a:p>
                  </a:txBody>
                  <a:tcPr marL="0" marR="0" marT="571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marL="8890" algn="ctr">
                        <a:lnSpc>
                          <a:spcPts val="430"/>
                        </a:lnSpc>
                        <a:spcBef>
                          <a:spcPts val="45"/>
                        </a:spcBef>
                      </a:pPr>
                      <a:r>
                        <a:rPr sz="400" spc="-50" dirty="0">
                          <a:latin typeface="Calibri"/>
                          <a:cs typeface="Calibri"/>
                        </a:rPr>
                        <a:t>1</a:t>
                      </a:r>
                      <a:endParaRPr sz="400">
                        <a:latin typeface="Calibri"/>
                        <a:cs typeface="Calibri"/>
                      </a:endParaRPr>
                    </a:p>
                  </a:txBody>
                  <a:tcPr marL="0" marR="0" marT="5715" marB="0">
                    <a:lnL w="6350">
                      <a:solidFill>
                        <a:srgbClr val="000000"/>
                      </a:solidFill>
                      <a:prstDash val="solid"/>
                    </a:lnL>
                    <a:lnR w="9525">
                      <a:solidFill>
                        <a:srgbClr val="000000"/>
                      </a:solidFill>
                      <a:prstDash val="solid"/>
                    </a:lnR>
                    <a:lnT w="6350">
                      <a:solidFill>
                        <a:srgbClr val="000000"/>
                      </a:solidFill>
                      <a:prstDash val="solid"/>
                    </a:lnT>
                    <a:lnB w="6350">
                      <a:solidFill>
                        <a:srgbClr val="000000"/>
                      </a:solidFill>
                      <a:prstDash val="solid"/>
                    </a:lnB>
                  </a:tcPr>
                </a:tc>
                <a:tc vMerge="1">
                  <a:txBody>
                    <a:bodyPr/>
                    <a:lstStyle/>
                    <a:p>
                      <a:endParaRPr/>
                    </a:p>
                  </a:txBody>
                  <a:tcPr marL="0" marR="0" marT="0" marB="0">
                    <a:lnL w="9525">
                      <a:solidFill>
                        <a:srgbClr val="000000"/>
                      </a:solidFill>
                      <a:prstDash val="solid"/>
                    </a:lnL>
                    <a:lnR w="9525">
                      <a:solidFill>
                        <a:srgbClr val="000000"/>
                      </a:solidFill>
                      <a:prstDash val="solid"/>
                    </a:lnR>
                  </a:tcPr>
                </a:tc>
                <a:extLst>
                  <a:ext uri="{0D108BD9-81ED-4DB2-BD59-A6C34878D82A}">
                    <a16:rowId xmlns:a16="http://schemas.microsoft.com/office/drawing/2014/main" val="10025"/>
                  </a:ext>
                </a:extLst>
              </a:tr>
              <a:tr h="74930">
                <a:tc gridSpan="2">
                  <a:txBody>
                    <a:bodyPr/>
                    <a:lstStyle/>
                    <a:p>
                      <a:pPr marL="10160" algn="ctr">
                        <a:lnSpc>
                          <a:spcPts val="445"/>
                        </a:lnSpc>
                        <a:spcBef>
                          <a:spcPts val="45"/>
                        </a:spcBef>
                      </a:pPr>
                      <a:r>
                        <a:rPr sz="400" spc="-10" dirty="0">
                          <a:latin typeface="Calibri"/>
                          <a:cs typeface="Calibri"/>
                        </a:rPr>
                        <a:t>6625010322524</a:t>
                      </a:r>
                      <a:endParaRPr sz="400">
                        <a:latin typeface="Calibri"/>
                        <a:cs typeface="Calibri"/>
                      </a:endParaRPr>
                    </a:p>
                  </a:txBody>
                  <a:tcPr marL="0" marR="0" marT="5715" marB="0">
                    <a:lnL w="19050">
                      <a:solidFill>
                        <a:srgbClr val="000000"/>
                      </a:solidFill>
                      <a:prstDash val="solid"/>
                    </a:lnL>
                    <a:lnR w="6350">
                      <a:solidFill>
                        <a:srgbClr val="000000"/>
                      </a:solidFill>
                      <a:prstDash val="solid"/>
                    </a:lnR>
                    <a:lnT w="6350">
                      <a:solidFill>
                        <a:srgbClr val="000000"/>
                      </a:solidFill>
                      <a:prstDash val="solid"/>
                    </a:lnT>
                    <a:lnB w="9525">
                      <a:solidFill>
                        <a:srgbClr val="000000"/>
                      </a:solidFill>
                      <a:prstDash val="solid"/>
                    </a:lnB>
                  </a:tcPr>
                </a:tc>
                <a:tc hMerge="1">
                  <a:txBody>
                    <a:bodyPr/>
                    <a:lstStyle/>
                    <a:p>
                      <a:endParaRPr/>
                    </a:p>
                  </a:txBody>
                  <a:tcPr marL="0" marR="0" marT="0" marB="0"/>
                </a:tc>
                <a:tc gridSpan="3">
                  <a:txBody>
                    <a:bodyPr/>
                    <a:lstStyle/>
                    <a:p>
                      <a:pPr marL="8890">
                        <a:lnSpc>
                          <a:spcPts val="445"/>
                        </a:lnSpc>
                        <a:spcBef>
                          <a:spcPts val="45"/>
                        </a:spcBef>
                      </a:pPr>
                      <a:r>
                        <a:rPr sz="400" spc="-10" dirty="0">
                          <a:latin typeface="Calibri"/>
                          <a:cs typeface="Calibri"/>
                        </a:rPr>
                        <a:t>VOLTMETER</a:t>
                      </a:r>
                      <a:endParaRPr sz="400">
                        <a:latin typeface="Calibri"/>
                        <a:cs typeface="Calibri"/>
                      </a:endParaRPr>
                    </a:p>
                  </a:txBody>
                  <a:tcPr marL="0" marR="0" marT="5715" marB="0">
                    <a:lnL w="6350">
                      <a:solidFill>
                        <a:srgbClr val="000000"/>
                      </a:solidFill>
                      <a:prstDash val="solid"/>
                    </a:lnL>
                    <a:lnR w="6350">
                      <a:solidFill>
                        <a:srgbClr val="000000"/>
                      </a:solidFill>
                      <a:prstDash val="solid"/>
                    </a:lnR>
                    <a:lnT w="6350">
                      <a:solidFill>
                        <a:srgbClr val="000000"/>
                      </a:solidFill>
                      <a:prstDash val="solid"/>
                    </a:lnT>
                    <a:lnB w="9525">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marL="8890" algn="ctr">
                        <a:lnSpc>
                          <a:spcPts val="445"/>
                        </a:lnSpc>
                        <a:spcBef>
                          <a:spcPts val="45"/>
                        </a:spcBef>
                      </a:pPr>
                      <a:r>
                        <a:rPr sz="400" spc="-50" dirty="0">
                          <a:latin typeface="Calibri"/>
                          <a:cs typeface="Calibri"/>
                        </a:rPr>
                        <a:t>1</a:t>
                      </a:r>
                      <a:endParaRPr sz="400">
                        <a:latin typeface="Calibri"/>
                        <a:cs typeface="Calibri"/>
                      </a:endParaRPr>
                    </a:p>
                  </a:txBody>
                  <a:tcPr marL="0" marR="0" marT="5715" marB="0">
                    <a:lnL w="6350">
                      <a:solidFill>
                        <a:srgbClr val="000000"/>
                      </a:solidFill>
                      <a:prstDash val="solid"/>
                    </a:lnL>
                    <a:lnR w="9525">
                      <a:solidFill>
                        <a:srgbClr val="000000"/>
                      </a:solidFill>
                      <a:prstDash val="solid"/>
                    </a:lnR>
                    <a:lnT w="6350">
                      <a:solidFill>
                        <a:srgbClr val="000000"/>
                      </a:solidFill>
                      <a:prstDash val="solid"/>
                    </a:lnT>
                    <a:lnB w="9525">
                      <a:solidFill>
                        <a:srgbClr val="000000"/>
                      </a:solidFill>
                      <a:prstDash val="solid"/>
                    </a:lnB>
                  </a:tcPr>
                </a:tc>
                <a:tc vMerge="1">
                  <a:txBody>
                    <a:bodyPr/>
                    <a:lstStyle/>
                    <a:p>
                      <a:endParaRPr/>
                    </a:p>
                  </a:txBody>
                  <a:tcPr marL="0" marR="0" marT="0" marB="0">
                    <a:lnL w="9525">
                      <a:solidFill>
                        <a:srgbClr val="000000"/>
                      </a:solidFill>
                      <a:prstDash val="solid"/>
                    </a:lnL>
                    <a:lnR w="9525">
                      <a:solidFill>
                        <a:srgbClr val="000000"/>
                      </a:solidFill>
                      <a:prstDash val="solid"/>
                    </a:lnR>
                  </a:tcPr>
                </a:tc>
                <a:extLst>
                  <a:ext uri="{0D108BD9-81ED-4DB2-BD59-A6C34878D82A}">
                    <a16:rowId xmlns:a16="http://schemas.microsoft.com/office/drawing/2014/main" val="10026"/>
                  </a:ext>
                </a:extLst>
              </a:tr>
              <a:tr h="297815">
                <a:tc gridSpan="7">
                  <a:txBody>
                    <a:bodyPr/>
                    <a:lstStyle/>
                    <a:p>
                      <a:pPr>
                        <a:lnSpc>
                          <a:spcPct val="100000"/>
                        </a:lnSpc>
                      </a:pPr>
                      <a:endParaRPr sz="400">
                        <a:latin typeface="Times New Roman"/>
                        <a:cs typeface="Times New Roman"/>
                      </a:endParaRPr>
                    </a:p>
                  </a:txBody>
                  <a:tcPr marL="0" marR="0" marT="0" marB="0">
                    <a:lnL w="9525">
                      <a:solidFill>
                        <a:srgbClr val="000000"/>
                      </a:solidFill>
                      <a:prstDash val="solid"/>
                    </a:lnL>
                    <a:lnR w="9525">
                      <a:solidFill>
                        <a:srgbClr val="000000"/>
                      </a:solidFill>
                      <a:prstDash val="solid"/>
                    </a:lnR>
                    <a:lnT w="9525" cap="flat" cmpd="sng" algn="ctr">
                      <a:solidFill>
                        <a:srgbClr val="000000"/>
                      </a:solidFill>
                      <a:prstDash val="solid"/>
                      <a:round/>
                      <a:headEnd type="none" w="med" len="med"/>
                      <a:tailEnd type="none" w="med" len="med"/>
                    </a:lnT>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27"/>
                  </a:ext>
                </a:extLst>
              </a:tr>
              <a:tr h="76835">
                <a:tc gridSpan="2">
                  <a:txBody>
                    <a:bodyPr/>
                    <a:lstStyle/>
                    <a:p>
                      <a:pPr marL="358140">
                        <a:lnSpc>
                          <a:spcPts val="445"/>
                        </a:lnSpc>
                        <a:spcBef>
                          <a:spcPts val="60"/>
                        </a:spcBef>
                      </a:pPr>
                      <a:r>
                        <a:rPr sz="400" b="1" dirty="0">
                          <a:latin typeface="Calibri"/>
                          <a:cs typeface="Calibri"/>
                        </a:rPr>
                        <a:t>CLASS</a:t>
                      </a:r>
                      <a:r>
                        <a:rPr sz="400" b="1" spc="50" dirty="0">
                          <a:latin typeface="Calibri"/>
                          <a:cs typeface="Calibri"/>
                        </a:rPr>
                        <a:t> </a:t>
                      </a:r>
                      <a:r>
                        <a:rPr sz="400" b="1" dirty="0">
                          <a:latin typeface="Calibri"/>
                          <a:cs typeface="Calibri"/>
                        </a:rPr>
                        <a:t>1/CLASS</a:t>
                      </a:r>
                      <a:r>
                        <a:rPr sz="400" b="1" spc="55" dirty="0">
                          <a:latin typeface="Calibri"/>
                          <a:cs typeface="Calibri"/>
                        </a:rPr>
                        <a:t> </a:t>
                      </a:r>
                      <a:r>
                        <a:rPr sz="400" b="1" dirty="0">
                          <a:latin typeface="Calibri"/>
                          <a:cs typeface="Calibri"/>
                        </a:rPr>
                        <a:t>2/CLASS</a:t>
                      </a:r>
                      <a:r>
                        <a:rPr sz="400" b="1" spc="55" dirty="0">
                          <a:latin typeface="Calibri"/>
                          <a:cs typeface="Calibri"/>
                        </a:rPr>
                        <a:t> </a:t>
                      </a:r>
                      <a:r>
                        <a:rPr sz="400" b="1" spc="-50" dirty="0">
                          <a:latin typeface="Calibri"/>
                          <a:cs typeface="Calibri"/>
                        </a:rPr>
                        <a:t>3</a:t>
                      </a:r>
                      <a:endParaRPr sz="400">
                        <a:latin typeface="Calibri"/>
                        <a:cs typeface="Calibri"/>
                      </a:endParaRPr>
                    </a:p>
                  </a:txBody>
                  <a:tcPr marL="0" marR="0" marT="7620" marB="0">
                    <a:lnL w="19050">
                      <a:solidFill>
                        <a:srgbClr val="000000"/>
                      </a:solidFill>
                      <a:prstDash val="solid"/>
                    </a:lnL>
                    <a:lnR w="6350">
                      <a:solidFill>
                        <a:srgbClr val="000000"/>
                      </a:solidFill>
                      <a:prstDash val="solid"/>
                    </a:lnR>
                    <a:lnB w="9525">
                      <a:solidFill>
                        <a:srgbClr val="000000"/>
                      </a:solidFill>
                      <a:prstDash val="solid"/>
                    </a:lnB>
                    <a:solidFill>
                      <a:srgbClr val="BEBEBE"/>
                    </a:solidFill>
                  </a:tcPr>
                </a:tc>
                <a:tc hMerge="1">
                  <a:txBody>
                    <a:bodyPr/>
                    <a:lstStyle/>
                    <a:p>
                      <a:endParaRPr/>
                    </a:p>
                  </a:txBody>
                  <a:tcPr marL="0" marR="0" marT="0" marB="0"/>
                </a:tc>
                <a:tc gridSpan="3">
                  <a:txBody>
                    <a:bodyPr/>
                    <a:lstStyle/>
                    <a:p>
                      <a:pPr marL="314325">
                        <a:lnSpc>
                          <a:spcPts val="445"/>
                        </a:lnSpc>
                        <a:spcBef>
                          <a:spcPts val="60"/>
                        </a:spcBef>
                      </a:pPr>
                      <a:r>
                        <a:rPr sz="400" b="1" dirty="0">
                          <a:latin typeface="Calibri"/>
                          <a:cs typeface="Calibri"/>
                        </a:rPr>
                        <a:t>CASES</a:t>
                      </a:r>
                      <a:r>
                        <a:rPr sz="400" b="1" spc="50" dirty="0">
                          <a:latin typeface="Calibri"/>
                          <a:cs typeface="Calibri"/>
                        </a:rPr>
                        <a:t> </a:t>
                      </a:r>
                      <a:r>
                        <a:rPr sz="400" b="1" spc="-10" dirty="0">
                          <a:latin typeface="Calibri"/>
                          <a:cs typeface="Calibri"/>
                        </a:rPr>
                        <a:t>INITIATED</a:t>
                      </a:r>
                      <a:endParaRPr sz="400">
                        <a:latin typeface="Calibri"/>
                        <a:cs typeface="Calibri"/>
                      </a:endParaRPr>
                    </a:p>
                  </a:txBody>
                  <a:tcPr marL="0" marR="0" marT="7620" marB="0">
                    <a:lnL w="6350">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BEBEBE"/>
                    </a:solidFill>
                  </a:tcPr>
                </a:tc>
                <a:tc hMerge="1">
                  <a:txBody>
                    <a:bodyPr/>
                    <a:lstStyle/>
                    <a:p>
                      <a:endParaRPr/>
                    </a:p>
                  </a:txBody>
                  <a:tcPr marL="0" marR="0" marT="0" marB="0"/>
                </a:tc>
                <a:tc hMerge="1">
                  <a:txBody>
                    <a:bodyPr/>
                    <a:lstStyle/>
                    <a:p>
                      <a:endParaRPr/>
                    </a:p>
                  </a:txBody>
                  <a:tcPr marL="0" marR="0" marT="0" marB="0"/>
                </a:tc>
                <a:tc rowSpan="21" gridSpan="2">
                  <a:txBody>
                    <a:bodyPr/>
                    <a:lstStyle/>
                    <a:p>
                      <a:pPr>
                        <a:lnSpc>
                          <a:spcPct val="100000"/>
                        </a:lnSpc>
                      </a:pPr>
                      <a:endParaRPr sz="400">
                        <a:latin typeface="Times New Roman"/>
                        <a:cs typeface="Times New Roman"/>
                      </a:endParaRPr>
                    </a:p>
                  </a:txBody>
                  <a:tcPr marL="0" marR="0" marT="0" marB="0">
                    <a:lnL w="9525">
                      <a:solidFill>
                        <a:srgbClr val="000000"/>
                      </a:solidFill>
                      <a:prstDash val="solid"/>
                    </a:lnL>
                    <a:lnR w="9525">
                      <a:solidFill>
                        <a:srgbClr val="000000"/>
                      </a:solidFill>
                      <a:prstDash val="solid"/>
                    </a:lnR>
                  </a:tcPr>
                </a:tc>
                <a:tc rowSpan="21" hMerge="1">
                  <a:txBody>
                    <a:bodyPr/>
                    <a:lstStyle/>
                    <a:p>
                      <a:endParaRPr/>
                    </a:p>
                  </a:txBody>
                  <a:tcPr marL="0" marR="0" marT="0" marB="0"/>
                </a:tc>
                <a:extLst>
                  <a:ext uri="{0D108BD9-81ED-4DB2-BD59-A6C34878D82A}">
                    <a16:rowId xmlns:a16="http://schemas.microsoft.com/office/drawing/2014/main" val="10028"/>
                  </a:ext>
                </a:extLst>
              </a:tr>
              <a:tr h="76835">
                <a:tc>
                  <a:txBody>
                    <a:bodyPr/>
                    <a:lstStyle/>
                    <a:p>
                      <a:pPr marL="15240">
                        <a:lnSpc>
                          <a:spcPts val="445"/>
                        </a:lnSpc>
                        <a:spcBef>
                          <a:spcPts val="60"/>
                        </a:spcBef>
                      </a:pPr>
                      <a:r>
                        <a:rPr sz="400" b="1" spc="-10" dirty="0">
                          <a:latin typeface="Calibri"/>
                          <a:cs typeface="Calibri"/>
                        </a:rPr>
                        <a:t>REQUISITION</a:t>
                      </a:r>
                      <a:endParaRPr sz="400">
                        <a:latin typeface="Calibri"/>
                        <a:cs typeface="Calibri"/>
                      </a:endParaRPr>
                    </a:p>
                  </a:txBody>
                  <a:tcPr marL="0" marR="0" marT="7620" marB="0">
                    <a:lnL w="19050">
                      <a:solidFill>
                        <a:srgbClr val="000000"/>
                      </a:solidFill>
                      <a:prstDash val="solid"/>
                    </a:lnL>
                    <a:lnT w="9525">
                      <a:solidFill>
                        <a:srgbClr val="000000"/>
                      </a:solidFill>
                      <a:prstDash val="solid"/>
                    </a:lnT>
                    <a:lnB w="9525">
                      <a:solidFill>
                        <a:srgbClr val="000000"/>
                      </a:solidFill>
                      <a:prstDash val="solid"/>
                    </a:lnB>
                    <a:solidFill>
                      <a:srgbClr val="94B3D6"/>
                    </a:solidFill>
                  </a:tcPr>
                </a:tc>
                <a:tc>
                  <a:txBody>
                    <a:bodyPr/>
                    <a:lstStyle/>
                    <a:p>
                      <a:pPr>
                        <a:lnSpc>
                          <a:spcPct val="100000"/>
                        </a:lnSpc>
                      </a:pPr>
                      <a:endParaRPr sz="300">
                        <a:latin typeface="Times New Roman"/>
                        <a:cs typeface="Times New Roman"/>
                      </a:endParaRPr>
                    </a:p>
                  </a:txBody>
                  <a:tcPr marL="0" marR="0" marT="0" marB="0">
                    <a:lnT w="9525">
                      <a:solidFill>
                        <a:srgbClr val="000000"/>
                      </a:solidFill>
                      <a:prstDash val="solid"/>
                    </a:lnT>
                    <a:lnB w="9525">
                      <a:solidFill>
                        <a:srgbClr val="000000"/>
                      </a:solidFill>
                      <a:prstDash val="solid"/>
                    </a:lnB>
                    <a:solidFill>
                      <a:srgbClr val="94B3D6"/>
                    </a:solidFill>
                  </a:tcPr>
                </a:tc>
                <a:tc>
                  <a:txBody>
                    <a:bodyPr/>
                    <a:lstStyle/>
                    <a:p>
                      <a:pPr>
                        <a:lnSpc>
                          <a:spcPct val="100000"/>
                        </a:lnSpc>
                      </a:pPr>
                      <a:endParaRPr sz="300">
                        <a:latin typeface="Times New Roman"/>
                        <a:cs typeface="Times New Roman"/>
                      </a:endParaRPr>
                    </a:p>
                  </a:txBody>
                  <a:tcPr marL="0" marR="0" marT="0" marB="0">
                    <a:lnT w="9525">
                      <a:solidFill>
                        <a:srgbClr val="000000"/>
                      </a:solidFill>
                      <a:prstDash val="solid"/>
                    </a:lnT>
                    <a:lnB w="9525">
                      <a:solidFill>
                        <a:srgbClr val="000000"/>
                      </a:solidFill>
                      <a:prstDash val="solid"/>
                    </a:lnB>
                    <a:solidFill>
                      <a:srgbClr val="94B3D6"/>
                    </a:solidFill>
                  </a:tcPr>
                </a:tc>
                <a:tc>
                  <a:txBody>
                    <a:bodyPr/>
                    <a:lstStyle/>
                    <a:p>
                      <a:pPr marL="33020" algn="ctr">
                        <a:lnSpc>
                          <a:spcPts val="445"/>
                        </a:lnSpc>
                        <a:spcBef>
                          <a:spcPts val="60"/>
                        </a:spcBef>
                      </a:pPr>
                      <a:r>
                        <a:rPr sz="400" b="1" spc="-25" dirty="0">
                          <a:latin typeface="Calibri"/>
                          <a:cs typeface="Calibri"/>
                        </a:rPr>
                        <a:t>26</a:t>
                      </a:r>
                      <a:endParaRPr sz="400">
                        <a:latin typeface="Calibri"/>
                        <a:cs typeface="Calibri"/>
                      </a:endParaRPr>
                    </a:p>
                  </a:txBody>
                  <a:tcPr marL="0" marR="0" marT="7620" marB="0">
                    <a:lnT w="9525">
                      <a:solidFill>
                        <a:srgbClr val="000000"/>
                      </a:solidFill>
                      <a:prstDash val="solid"/>
                    </a:lnT>
                    <a:lnB w="9525">
                      <a:solidFill>
                        <a:srgbClr val="000000"/>
                      </a:solidFill>
                      <a:prstDash val="solid"/>
                    </a:lnB>
                    <a:solidFill>
                      <a:srgbClr val="94B3D6"/>
                    </a:solidFill>
                  </a:tcPr>
                </a:tc>
                <a:tc>
                  <a:txBody>
                    <a:bodyPr/>
                    <a:lstStyle/>
                    <a:p>
                      <a:pPr>
                        <a:lnSpc>
                          <a:spcPct val="100000"/>
                        </a:lnSpc>
                      </a:pPr>
                      <a:endParaRPr sz="300">
                        <a:latin typeface="Times New Roman"/>
                        <a:cs typeface="Times New Roman"/>
                      </a:endParaRPr>
                    </a:p>
                  </a:txBody>
                  <a:tcPr marL="0" marR="0" marT="0" marB="0">
                    <a:lnR w="9525">
                      <a:solidFill>
                        <a:srgbClr val="000000"/>
                      </a:solidFill>
                      <a:prstDash val="solid"/>
                    </a:lnR>
                    <a:lnT w="9525">
                      <a:solidFill>
                        <a:srgbClr val="000000"/>
                      </a:solidFill>
                      <a:prstDash val="solid"/>
                    </a:lnT>
                    <a:lnB w="9525">
                      <a:solidFill>
                        <a:srgbClr val="000000"/>
                      </a:solidFill>
                      <a:prstDash val="solid"/>
                    </a:lnB>
                    <a:solidFill>
                      <a:srgbClr val="94B3D6"/>
                    </a:solidFill>
                  </a:tcPr>
                </a:tc>
                <a:tc gridSpan="2" vMerge="1">
                  <a:txBody>
                    <a:bodyPr/>
                    <a:lstStyle/>
                    <a:p>
                      <a:endParaRPr/>
                    </a:p>
                  </a:txBody>
                  <a:tcPr marL="0" marR="0" marT="0" marB="0">
                    <a:lnL w="9525">
                      <a:solidFill>
                        <a:srgbClr val="000000"/>
                      </a:solidFill>
                      <a:prstDash val="solid"/>
                    </a:lnL>
                    <a:lnR w="9525">
                      <a:solidFill>
                        <a:srgbClr val="000000"/>
                      </a:solidFill>
                      <a:prstDash val="solid"/>
                    </a:lnR>
                  </a:tcPr>
                </a:tc>
                <a:tc hMerge="1" vMerge="1">
                  <a:txBody>
                    <a:bodyPr/>
                    <a:lstStyle/>
                    <a:p>
                      <a:endParaRPr/>
                    </a:p>
                  </a:txBody>
                  <a:tcPr marL="0" marR="0" marT="0" marB="0"/>
                </a:tc>
                <a:extLst>
                  <a:ext uri="{0D108BD9-81ED-4DB2-BD59-A6C34878D82A}">
                    <a16:rowId xmlns:a16="http://schemas.microsoft.com/office/drawing/2014/main" val="10029"/>
                  </a:ext>
                </a:extLst>
              </a:tr>
              <a:tr h="81280">
                <a:tc>
                  <a:txBody>
                    <a:bodyPr/>
                    <a:lstStyle/>
                    <a:p>
                      <a:pPr marL="48260">
                        <a:lnSpc>
                          <a:spcPct val="100000"/>
                        </a:lnSpc>
                        <a:spcBef>
                          <a:spcPts val="60"/>
                        </a:spcBef>
                      </a:pPr>
                      <a:r>
                        <a:rPr sz="400" b="1" dirty="0">
                          <a:latin typeface="Calibri"/>
                          <a:cs typeface="Calibri"/>
                        </a:rPr>
                        <a:t>STATUS/FOLLOW-</a:t>
                      </a:r>
                      <a:r>
                        <a:rPr sz="400" b="1" spc="-25" dirty="0">
                          <a:latin typeface="Calibri"/>
                          <a:cs typeface="Calibri"/>
                        </a:rPr>
                        <a:t>UP</a:t>
                      </a:r>
                      <a:endParaRPr sz="400">
                        <a:latin typeface="Calibri"/>
                        <a:cs typeface="Calibri"/>
                      </a:endParaRPr>
                    </a:p>
                  </a:txBody>
                  <a:tcPr marL="0" marR="0" marT="7620" marB="0">
                    <a:lnL w="19050">
                      <a:solidFill>
                        <a:srgbClr val="000000"/>
                      </a:solidFill>
                      <a:prstDash val="solid"/>
                    </a:lnL>
                    <a:lnT w="9525">
                      <a:solidFill>
                        <a:srgbClr val="000000"/>
                      </a:solidFill>
                      <a:prstDash val="solid"/>
                    </a:lnT>
                  </a:tcPr>
                </a:tc>
                <a:tc rowSpan="5">
                  <a:txBody>
                    <a:bodyPr/>
                    <a:lstStyle/>
                    <a:p>
                      <a:pPr>
                        <a:lnSpc>
                          <a:spcPct val="100000"/>
                        </a:lnSpc>
                      </a:pPr>
                      <a:endParaRPr sz="400">
                        <a:latin typeface="Times New Roman"/>
                        <a:cs typeface="Times New Roman"/>
                      </a:endParaRPr>
                    </a:p>
                  </a:txBody>
                  <a:tcPr marL="0" marR="0" marT="0" marB="0">
                    <a:lnT w="9525">
                      <a:solidFill>
                        <a:srgbClr val="000000"/>
                      </a:solidFill>
                      <a:prstDash val="solid"/>
                    </a:lnT>
                    <a:lnB w="9525">
                      <a:solidFill>
                        <a:srgbClr val="000000"/>
                      </a:solidFill>
                      <a:prstDash val="solid"/>
                    </a:lnB>
                  </a:tcPr>
                </a:tc>
                <a:tc rowSpan="5">
                  <a:txBody>
                    <a:bodyPr/>
                    <a:lstStyle/>
                    <a:p>
                      <a:pPr>
                        <a:lnSpc>
                          <a:spcPct val="100000"/>
                        </a:lnSpc>
                      </a:pPr>
                      <a:endParaRPr sz="400">
                        <a:latin typeface="Times New Roman"/>
                        <a:cs typeface="Times New Roman"/>
                      </a:endParaRPr>
                    </a:p>
                  </a:txBody>
                  <a:tcPr marL="0" marR="0" marT="0" marB="0">
                    <a:lnT w="9525">
                      <a:solidFill>
                        <a:srgbClr val="000000"/>
                      </a:solidFill>
                      <a:prstDash val="solid"/>
                    </a:lnT>
                    <a:lnB w="9525">
                      <a:solidFill>
                        <a:srgbClr val="000000"/>
                      </a:solidFill>
                      <a:prstDash val="solid"/>
                    </a:lnB>
                  </a:tcPr>
                </a:tc>
                <a:tc>
                  <a:txBody>
                    <a:bodyPr/>
                    <a:lstStyle/>
                    <a:p>
                      <a:pPr marL="33020" algn="ctr">
                        <a:lnSpc>
                          <a:spcPct val="100000"/>
                        </a:lnSpc>
                        <a:spcBef>
                          <a:spcPts val="60"/>
                        </a:spcBef>
                      </a:pPr>
                      <a:r>
                        <a:rPr sz="400" b="1" spc="-25" dirty="0">
                          <a:latin typeface="Calibri"/>
                          <a:cs typeface="Calibri"/>
                        </a:rPr>
                        <a:t>11</a:t>
                      </a:r>
                      <a:endParaRPr sz="400">
                        <a:latin typeface="Calibri"/>
                        <a:cs typeface="Calibri"/>
                      </a:endParaRPr>
                    </a:p>
                  </a:txBody>
                  <a:tcPr marL="0" marR="0" marT="7620" marB="0">
                    <a:lnT w="9525">
                      <a:solidFill>
                        <a:srgbClr val="000000"/>
                      </a:solidFill>
                      <a:prstDash val="solid"/>
                    </a:lnT>
                  </a:tcPr>
                </a:tc>
                <a:tc rowSpan="5">
                  <a:txBody>
                    <a:bodyPr/>
                    <a:lstStyle/>
                    <a:p>
                      <a:pPr>
                        <a:lnSpc>
                          <a:spcPct val="100000"/>
                        </a:lnSpc>
                      </a:pPr>
                      <a:endParaRPr sz="400">
                        <a:latin typeface="Times New Roman"/>
                        <a:cs typeface="Times New Roman"/>
                      </a:endParaRPr>
                    </a:p>
                  </a:txBody>
                  <a:tcPr marL="0" marR="0" marT="0" marB="0">
                    <a:lnR w="9525">
                      <a:solidFill>
                        <a:srgbClr val="000000"/>
                      </a:solidFill>
                      <a:prstDash val="solid"/>
                    </a:lnR>
                    <a:lnT w="9525">
                      <a:solidFill>
                        <a:srgbClr val="000000"/>
                      </a:solidFill>
                      <a:prstDash val="solid"/>
                    </a:lnT>
                    <a:lnB w="9525">
                      <a:solidFill>
                        <a:srgbClr val="000000"/>
                      </a:solidFill>
                      <a:prstDash val="solid"/>
                    </a:lnB>
                  </a:tcPr>
                </a:tc>
                <a:tc gridSpan="2" vMerge="1">
                  <a:txBody>
                    <a:bodyPr/>
                    <a:lstStyle/>
                    <a:p>
                      <a:endParaRPr/>
                    </a:p>
                  </a:txBody>
                  <a:tcPr marL="0" marR="0" marT="0" marB="0">
                    <a:lnL w="9525">
                      <a:solidFill>
                        <a:srgbClr val="000000"/>
                      </a:solidFill>
                      <a:prstDash val="solid"/>
                    </a:lnL>
                    <a:lnR w="9525">
                      <a:solidFill>
                        <a:srgbClr val="000000"/>
                      </a:solidFill>
                      <a:prstDash val="solid"/>
                    </a:lnR>
                  </a:tcPr>
                </a:tc>
                <a:tc hMerge="1" vMerge="1">
                  <a:txBody>
                    <a:bodyPr/>
                    <a:lstStyle/>
                    <a:p>
                      <a:endParaRPr/>
                    </a:p>
                  </a:txBody>
                  <a:tcPr marL="0" marR="0" marT="0" marB="0"/>
                </a:tc>
                <a:extLst>
                  <a:ext uri="{0D108BD9-81ED-4DB2-BD59-A6C34878D82A}">
                    <a16:rowId xmlns:a16="http://schemas.microsoft.com/office/drawing/2014/main" val="10030"/>
                  </a:ext>
                </a:extLst>
              </a:tr>
              <a:tr h="73025">
                <a:tc>
                  <a:txBody>
                    <a:bodyPr/>
                    <a:lstStyle/>
                    <a:p>
                      <a:pPr marL="81915">
                        <a:lnSpc>
                          <a:spcPts val="480"/>
                        </a:lnSpc>
                      </a:pPr>
                      <a:r>
                        <a:rPr sz="400" spc="10" dirty="0">
                          <a:latin typeface="Calibri"/>
                          <a:cs typeface="Calibri"/>
                        </a:rPr>
                        <a:t>CUSTOMER</a:t>
                      </a:r>
                      <a:r>
                        <a:rPr sz="400" spc="-10" dirty="0">
                          <a:latin typeface="Calibri"/>
                          <a:cs typeface="Calibri"/>
                        </a:rPr>
                        <a:t> DIRECT</a:t>
                      </a:r>
                      <a:endParaRPr sz="400">
                        <a:latin typeface="Calibri"/>
                        <a:cs typeface="Calibri"/>
                      </a:endParaRPr>
                    </a:p>
                  </a:txBody>
                  <a:tcPr marL="0" marR="0" marT="0" marB="0">
                    <a:lnL w="19050">
                      <a:solidFill>
                        <a:srgbClr val="000000"/>
                      </a:solidFill>
                      <a:prstDash val="solid"/>
                    </a:lnL>
                  </a:tcPr>
                </a:tc>
                <a:tc vMerge="1">
                  <a:txBody>
                    <a:bodyPr/>
                    <a:lstStyle/>
                    <a:p>
                      <a:endParaRPr/>
                    </a:p>
                  </a:txBody>
                  <a:tcPr marL="0" marR="0" marT="0" marB="0">
                    <a:lnT w="9525">
                      <a:solidFill>
                        <a:srgbClr val="000000"/>
                      </a:solidFill>
                      <a:prstDash val="solid"/>
                    </a:lnT>
                    <a:lnB w="9525">
                      <a:solidFill>
                        <a:srgbClr val="000000"/>
                      </a:solidFill>
                      <a:prstDash val="solid"/>
                    </a:lnB>
                  </a:tcPr>
                </a:tc>
                <a:tc vMerge="1">
                  <a:txBody>
                    <a:bodyPr/>
                    <a:lstStyle/>
                    <a:p>
                      <a:endParaRPr/>
                    </a:p>
                  </a:txBody>
                  <a:tcPr marL="0" marR="0" marT="0" marB="0">
                    <a:lnT w="9525">
                      <a:solidFill>
                        <a:srgbClr val="000000"/>
                      </a:solidFill>
                      <a:prstDash val="solid"/>
                    </a:lnT>
                    <a:lnB w="9525">
                      <a:solidFill>
                        <a:srgbClr val="000000"/>
                      </a:solidFill>
                      <a:prstDash val="solid"/>
                    </a:lnB>
                  </a:tcPr>
                </a:tc>
                <a:tc>
                  <a:txBody>
                    <a:bodyPr/>
                    <a:lstStyle/>
                    <a:p>
                      <a:pPr marL="31115" algn="ctr">
                        <a:lnSpc>
                          <a:spcPts val="480"/>
                        </a:lnSpc>
                      </a:pPr>
                      <a:r>
                        <a:rPr sz="400" spc="-50" dirty="0">
                          <a:latin typeface="Calibri"/>
                          <a:cs typeface="Calibri"/>
                        </a:rPr>
                        <a:t>1</a:t>
                      </a:r>
                      <a:endParaRPr sz="400">
                        <a:latin typeface="Calibri"/>
                        <a:cs typeface="Calibri"/>
                      </a:endParaRPr>
                    </a:p>
                  </a:txBody>
                  <a:tcPr marL="0" marR="0" marT="0" marB="0"/>
                </a:tc>
                <a:tc vMerge="1">
                  <a:txBody>
                    <a:bodyPr/>
                    <a:lstStyle/>
                    <a:p>
                      <a:endParaRPr/>
                    </a:p>
                  </a:txBody>
                  <a:tcPr marL="0" marR="0" marT="0" marB="0">
                    <a:lnR w="9525">
                      <a:solidFill>
                        <a:srgbClr val="000000"/>
                      </a:solidFill>
                      <a:prstDash val="solid"/>
                    </a:lnR>
                    <a:lnT w="9525">
                      <a:solidFill>
                        <a:srgbClr val="000000"/>
                      </a:solidFill>
                      <a:prstDash val="solid"/>
                    </a:lnT>
                    <a:lnB w="9525">
                      <a:solidFill>
                        <a:srgbClr val="000000"/>
                      </a:solidFill>
                      <a:prstDash val="solid"/>
                    </a:lnB>
                  </a:tcPr>
                </a:tc>
                <a:tc gridSpan="2" vMerge="1">
                  <a:txBody>
                    <a:bodyPr/>
                    <a:lstStyle/>
                    <a:p>
                      <a:endParaRPr/>
                    </a:p>
                  </a:txBody>
                  <a:tcPr marL="0" marR="0" marT="0" marB="0">
                    <a:lnL w="9525">
                      <a:solidFill>
                        <a:srgbClr val="000000"/>
                      </a:solidFill>
                      <a:prstDash val="solid"/>
                    </a:lnL>
                    <a:lnR w="9525">
                      <a:solidFill>
                        <a:srgbClr val="000000"/>
                      </a:solidFill>
                      <a:prstDash val="solid"/>
                    </a:lnR>
                  </a:tcPr>
                </a:tc>
                <a:tc hMerge="1" vMerge="1">
                  <a:txBody>
                    <a:bodyPr/>
                    <a:lstStyle/>
                    <a:p>
                      <a:endParaRPr/>
                    </a:p>
                  </a:txBody>
                  <a:tcPr marL="0" marR="0" marT="0" marB="0"/>
                </a:tc>
                <a:extLst>
                  <a:ext uri="{0D108BD9-81ED-4DB2-BD59-A6C34878D82A}">
                    <a16:rowId xmlns:a16="http://schemas.microsoft.com/office/drawing/2014/main" val="10031"/>
                  </a:ext>
                </a:extLst>
              </a:tr>
              <a:tr h="73025">
                <a:tc>
                  <a:txBody>
                    <a:bodyPr/>
                    <a:lstStyle/>
                    <a:p>
                      <a:pPr marR="162560" algn="r">
                        <a:lnSpc>
                          <a:spcPts val="480"/>
                        </a:lnSpc>
                      </a:pPr>
                      <a:r>
                        <a:rPr sz="400" spc="10" dirty="0">
                          <a:latin typeface="Calibri"/>
                          <a:cs typeface="Calibri"/>
                        </a:rPr>
                        <a:t>MISSION</a:t>
                      </a:r>
                      <a:r>
                        <a:rPr sz="400" spc="40" dirty="0">
                          <a:latin typeface="Calibri"/>
                          <a:cs typeface="Calibri"/>
                        </a:rPr>
                        <a:t> </a:t>
                      </a:r>
                      <a:r>
                        <a:rPr sz="400" spc="10" dirty="0">
                          <a:latin typeface="Calibri"/>
                          <a:cs typeface="Calibri"/>
                        </a:rPr>
                        <a:t>(OPEN</a:t>
                      </a:r>
                      <a:r>
                        <a:rPr sz="400" spc="40" dirty="0">
                          <a:latin typeface="Calibri"/>
                          <a:cs typeface="Calibri"/>
                        </a:rPr>
                        <a:t> </a:t>
                      </a:r>
                      <a:r>
                        <a:rPr sz="400" spc="10" dirty="0">
                          <a:latin typeface="Calibri"/>
                          <a:cs typeface="Calibri"/>
                        </a:rPr>
                        <a:t>MRO/HUNG</a:t>
                      </a:r>
                      <a:r>
                        <a:rPr sz="400" spc="5" dirty="0">
                          <a:latin typeface="Calibri"/>
                          <a:cs typeface="Calibri"/>
                        </a:rPr>
                        <a:t> </a:t>
                      </a:r>
                      <a:r>
                        <a:rPr sz="400" spc="-25" dirty="0">
                          <a:latin typeface="Calibri"/>
                          <a:cs typeface="Calibri"/>
                        </a:rPr>
                        <a:t>BA)</a:t>
                      </a:r>
                      <a:endParaRPr sz="400">
                        <a:latin typeface="Calibri"/>
                        <a:cs typeface="Calibri"/>
                      </a:endParaRPr>
                    </a:p>
                  </a:txBody>
                  <a:tcPr marL="0" marR="0" marT="0" marB="0">
                    <a:lnL w="19050">
                      <a:solidFill>
                        <a:srgbClr val="000000"/>
                      </a:solidFill>
                      <a:prstDash val="solid"/>
                    </a:lnL>
                  </a:tcPr>
                </a:tc>
                <a:tc vMerge="1">
                  <a:txBody>
                    <a:bodyPr/>
                    <a:lstStyle/>
                    <a:p>
                      <a:endParaRPr/>
                    </a:p>
                  </a:txBody>
                  <a:tcPr marL="0" marR="0" marT="0" marB="0">
                    <a:lnT w="9525">
                      <a:solidFill>
                        <a:srgbClr val="000000"/>
                      </a:solidFill>
                      <a:prstDash val="solid"/>
                    </a:lnT>
                    <a:lnB w="9525">
                      <a:solidFill>
                        <a:srgbClr val="000000"/>
                      </a:solidFill>
                      <a:prstDash val="solid"/>
                    </a:lnB>
                  </a:tcPr>
                </a:tc>
                <a:tc vMerge="1">
                  <a:txBody>
                    <a:bodyPr/>
                    <a:lstStyle/>
                    <a:p>
                      <a:endParaRPr/>
                    </a:p>
                  </a:txBody>
                  <a:tcPr marL="0" marR="0" marT="0" marB="0">
                    <a:lnT w="9525">
                      <a:solidFill>
                        <a:srgbClr val="000000"/>
                      </a:solidFill>
                      <a:prstDash val="solid"/>
                    </a:lnT>
                    <a:lnB w="9525">
                      <a:solidFill>
                        <a:srgbClr val="000000"/>
                      </a:solidFill>
                      <a:prstDash val="solid"/>
                    </a:lnB>
                  </a:tcPr>
                </a:tc>
                <a:tc>
                  <a:txBody>
                    <a:bodyPr/>
                    <a:lstStyle/>
                    <a:p>
                      <a:pPr marL="31115" algn="ctr">
                        <a:lnSpc>
                          <a:spcPts val="480"/>
                        </a:lnSpc>
                      </a:pPr>
                      <a:r>
                        <a:rPr sz="400" spc="-50" dirty="0">
                          <a:latin typeface="Calibri"/>
                          <a:cs typeface="Calibri"/>
                        </a:rPr>
                        <a:t>1</a:t>
                      </a:r>
                      <a:endParaRPr sz="400">
                        <a:latin typeface="Calibri"/>
                        <a:cs typeface="Calibri"/>
                      </a:endParaRPr>
                    </a:p>
                  </a:txBody>
                  <a:tcPr marL="0" marR="0" marT="0" marB="0"/>
                </a:tc>
                <a:tc vMerge="1">
                  <a:txBody>
                    <a:bodyPr/>
                    <a:lstStyle/>
                    <a:p>
                      <a:endParaRPr/>
                    </a:p>
                  </a:txBody>
                  <a:tcPr marL="0" marR="0" marT="0" marB="0">
                    <a:lnR w="9525">
                      <a:solidFill>
                        <a:srgbClr val="000000"/>
                      </a:solidFill>
                      <a:prstDash val="solid"/>
                    </a:lnR>
                    <a:lnT w="9525">
                      <a:solidFill>
                        <a:srgbClr val="000000"/>
                      </a:solidFill>
                      <a:prstDash val="solid"/>
                    </a:lnT>
                    <a:lnB w="9525">
                      <a:solidFill>
                        <a:srgbClr val="000000"/>
                      </a:solidFill>
                      <a:prstDash val="solid"/>
                    </a:lnB>
                  </a:tcPr>
                </a:tc>
                <a:tc gridSpan="2" vMerge="1">
                  <a:txBody>
                    <a:bodyPr/>
                    <a:lstStyle/>
                    <a:p>
                      <a:endParaRPr/>
                    </a:p>
                  </a:txBody>
                  <a:tcPr marL="0" marR="0" marT="0" marB="0">
                    <a:lnL w="9525">
                      <a:solidFill>
                        <a:srgbClr val="000000"/>
                      </a:solidFill>
                      <a:prstDash val="solid"/>
                    </a:lnL>
                    <a:lnR w="9525">
                      <a:solidFill>
                        <a:srgbClr val="000000"/>
                      </a:solidFill>
                      <a:prstDash val="solid"/>
                    </a:lnR>
                  </a:tcPr>
                </a:tc>
                <a:tc hMerge="1" vMerge="1">
                  <a:txBody>
                    <a:bodyPr/>
                    <a:lstStyle/>
                    <a:p>
                      <a:endParaRPr/>
                    </a:p>
                  </a:txBody>
                  <a:tcPr marL="0" marR="0" marT="0" marB="0"/>
                </a:tc>
                <a:extLst>
                  <a:ext uri="{0D108BD9-81ED-4DB2-BD59-A6C34878D82A}">
                    <a16:rowId xmlns:a16="http://schemas.microsoft.com/office/drawing/2014/main" val="10032"/>
                  </a:ext>
                </a:extLst>
              </a:tr>
              <a:tr h="73025">
                <a:tc>
                  <a:txBody>
                    <a:bodyPr/>
                    <a:lstStyle/>
                    <a:p>
                      <a:pPr marL="81915">
                        <a:lnSpc>
                          <a:spcPts val="480"/>
                        </a:lnSpc>
                      </a:pPr>
                      <a:r>
                        <a:rPr sz="400" dirty="0">
                          <a:latin typeface="Calibri"/>
                          <a:cs typeface="Calibri"/>
                        </a:rPr>
                        <a:t>NOT</a:t>
                      </a:r>
                      <a:r>
                        <a:rPr sz="400" spc="40" dirty="0">
                          <a:latin typeface="Calibri"/>
                          <a:cs typeface="Calibri"/>
                        </a:rPr>
                        <a:t> </a:t>
                      </a:r>
                      <a:r>
                        <a:rPr sz="400" spc="-10" dirty="0">
                          <a:latin typeface="Calibri"/>
                          <a:cs typeface="Calibri"/>
                        </a:rPr>
                        <a:t>ASSIGNED</a:t>
                      </a:r>
                      <a:endParaRPr sz="400">
                        <a:latin typeface="Calibri"/>
                        <a:cs typeface="Calibri"/>
                      </a:endParaRPr>
                    </a:p>
                  </a:txBody>
                  <a:tcPr marL="0" marR="0" marT="0" marB="0">
                    <a:lnL w="19050">
                      <a:solidFill>
                        <a:srgbClr val="000000"/>
                      </a:solidFill>
                      <a:prstDash val="solid"/>
                    </a:lnL>
                  </a:tcPr>
                </a:tc>
                <a:tc vMerge="1">
                  <a:txBody>
                    <a:bodyPr/>
                    <a:lstStyle/>
                    <a:p>
                      <a:endParaRPr/>
                    </a:p>
                  </a:txBody>
                  <a:tcPr marL="0" marR="0" marT="0" marB="0">
                    <a:lnT w="9525">
                      <a:solidFill>
                        <a:srgbClr val="000000"/>
                      </a:solidFill>
                      <a:prstDash val="solid"/>
                    </a:lnT>
                    <a:lnB w="9525">
                      <a:solidFill>
                        <a:srgbClr val="000000"/>
                      </a:solidFill>
                      <a:prstDash val="solid"/>
                    </a:lnB>
                  </a:tcPr>
                </a:tc>
                <a:tc vMerge="1">
                  <a:txBody>
                    <a:bodyPr/>
                    <a:lstStyle/>
                    <a:p>
                      <a:endParaRPr/>
                    </a:p>
                  </a:txBody>
                  <a:tcPr marL="0" marR="0" marT="0" marB="0">
                    <a:lnT w="9525">
                      <a:solidFill>
                        <a:srgbClr val="000000"/>
                      </a:solidFill>
                      <a:prstDash val="solid"/>
                    </a:lnT>
                    <a:lnB w="9525">
                      <a:solidFill>
                        <a:srgbClr val="000000"/>
                      </a:solidFill>
                      <a:prstDash val="solid"/>
                    </a:lnB>
                  </a:tcPr>
                </a:tc>
                <a:tc>
                  <a:txBody>
                    <a:bodyPr/>
                    <a:lstStyle/>
                    <a:p>
                      <a:pPr marL="31115" algn="ctr">
                        <a:lnSpc>
                          <a:spcPts val="480"/>
                        </a:lnSpc>
                      </a:pPr>
                      <a:r>
                        <a:rPr sz="400" spc="-50" dirty="0">
                          <a:latin typeface="Calibri"/>
                          <a:cs typeface="Calibri"/>
                        </a:rPr>
                        <a:t>4</a:t>
                      </a:r>
                      <a:endParaRPr sz="400">
                        <a:latin typeface="Calibri"/>
                        <a:cs typeface="Calibri"/>
                      </a:endParaRPr>
                    </a:p>
                  </a:txBody>
                  <a:tcPr marL="0" marR="0" marT="0" marB="0"/>
                </a:tc>
                <a:tc vMerge="1">
                  <a:txBody>
                    <a:bodyPr/>
                    <a:lstStyle/>
                    <a:p>
                      <a:endParaRPr/>
                    </a:p>
                  </a:txBody>
                  <a:tcPr marL="0" marR="0" marT="0" marB="0">
                    <a:lnR w="9525">
                      <a:solidFill>
                        <a:srgbClr val="000000"/>
                      </a:solidFill>
                      <a:prstDash val="solid"/>
                    </a:lnR>
                    <a:lnT w="9525">
                      <a:solidFill>
                        <a:srgbClr val="000000"/>
                      </a:solidFill>
                      <a:prstDash val="solid"/>
                    </a:lnT>
                    <a:lnB w="9525">
                      <a:solidFill>
                        <a:srgbClr val="000000"/>
                      </a:solidFill>
                      <a:prstDash val="solid"/>
                    </a:lnB>
                  </a:tcPr>
                </a:tc>
                <a:tc gridSpan="2" vMerge="1">
                  <a:txBody>
                    <a:bodyPr/>
                    <a:lstStyle/>
                    <a:p>
                      <a:endParaRPr/>
                    </a:p>
                  </a:txBody>
                  <a:tcPr marL="0" marR="0" marT="0" marB="0">
                    <a:lnL w="9525">
                      <a:solidFill>
                        <a:srgbClr val="000000"/>
                      </a:solidFill>
                      <a:prstDash val="solid"/>
                    </a:lnL>
                    <a:lnR w="9525">
                      <a:solidFill>
                        <a:srgbClr val="000000"/>
                      </a:solidFill>
                      <a:prstDash val="solid"/>
                    </a:lnR>
                  </a:tcPr>
                </a:tc>
                <a:tc hMerge="1" vMerge="1">
                  <a:txBody>
                    <a:bodyPr/>
                    <a:lstStyle/>
                    <a:p>
                      <a:endParaRPr/>
                    </a:p>
                  </a:txBody>
                  <a:tcPr marL="0" marR="0" marT="0" marB="0"/>
                </a:tc>
                <a:extLst>
                  <a:ext uri="{0D108BD9-81ED-4DB2-BD59-A6C34878D82A}">
                    <a16:rowId xmlns:a16="http://schemas.microsoft.com/office/drawing/2014/main" val="10033"/>
                  </a:ext>
                </a:extLst>
              </a:tr>
              <a:tr h="69215">
                <a:tc>
                  <a:txBody>
                    <a:bodyPr/>
                    <a:lstStyle/>
                    <a:p>
                      <a:pPr marL="81915">
                        <a:lnSpc>
                          <a:spcPts val="445"/>
                        </a:lnSpc>
                      </a:pPr>
                      <a:r>
                        <a:rPr sz="400" spc="-10" dirty="0">
                          <a:latin typeface="Calibri"/>
                          <a:cs typeface="Calibri"/>
                        </a:rPr>
                        <a:t>OTHER</a:t>
                      </a:r>
                      <a:endParaRPr sz="400">
                        <a:latin typeface="Calibri"/>
                        <a:cs typeface="Calibri"/>
                      </a:endParaRPr>
                    </a:p>
                  </a:txBody>
                  <a:tcPr marL="0" marR="0" marT="0" marB="0">
                    <a:lnL w="19050">
                      <a:solidFill>
                        <a:srgbClr val="000000"/>
                      </a:solidFill>
                      <a:prstDash val="solid"/>
                    </a:lnL>
                    <a:lnB w="9525">
                      <a:solidFill>
                        <a:srgbClr val="000000"/>
                      </a:solidFill>
                      <a:prstDash val="solid"/>
                    </a:lnB>
                  </a:tcPr>
                </a:tc>
                <a:tc vMerge="1">
                  <a:txBody>
                    <a:bodyPr/>
                    <a:lstStyle/>
                    <a:p>
                      <a:endParaRPr/>
                    </a:p>
                  </a:txBody>
                  <a:tcPr marL="0" marR="0" marT="0" marB="0">
                    <a:lnT w="9525">
                      <a:solidFill>
                        <a:srgbClr val="000000"/>
                      </a:solidFill>
                      <a:prstDash val="solid"/>
                    </a:lnT>
                    <a:lnB w="9525">
                      <a:solidFill>
                        <a:srgbClr val="000000"/>
                      </a:solidFill>
                      <a:prstDash val="solid"/>
                    </a:lnB>
                  </a:tcPr>
                </a:tc>
                <a:tc vMerge="1">
                  <a:txBody>
                    <a:bodyPr/>
                    <a:lstStyle/>
                    <a:p>
                      <a:endParaRPr/>
                    </a:p>
                  </a:txBody>
                  <a:tcPr marL="0" marR="0" marT="0" marB="0">
                    <a:lnT w="9525">
                      <a:solidFill>
                        <a:srgbClr val="000000"/>
                      </a:solidFill>
                      <a:prstDash val="solid"/>
                    </a:lnT>
                    <a:lnB w="9525">
                      <a:solidFill>
                        <a:srgbClr val="000000"/>
                      </a:solidFill>
                      <a:prstDash val="solid"/>
                    </a:lnB>
                  </a:tcPr>
                </a:tc>
                <a:tc>
                  <a:txBody>
                    <a:bodyPr/>
                    <a:lstStyle/>
                    <a:p>
                      <a:pPr marL="31115" algn="ctr">
                        <a:lnSpc>
                          <a:spcPts val="445"/>
                        </a:lnSpc>
                      </a:pPr>
                      <a:r>
                        <a:rPr sz="400" spc="-50" dirty="0">
                          <a:latin typeface="Calibri"/>
                          <a:cs typeface="Calibri"/>
                        </a:rPr>
                        <a:t>5</a:t>
                      </a:r>
                      <a:endParaRPr sz="400">
                        <a:latin typeface="Calibri"/>
                        <a:cs typeface="Calibri"/>
                      </a:endParaRPr>
                    </a:p>
                  </a:txBody>
                  <a:tcPr marL="0" marR="0" marT="0" marB="0">
                    <a:lnB w="9525">
                      <a:solidFill>
                        <a:srgbClr val="000000"/>
                      </a:solidFill>
                      <a:prstDash val="solid"/>
                    </a:lnB>
                  </a:tcPr>
                </a:tc>
                <a:tc vMerge="1">
                  <a:txBody>
                    <a:bodyPr/>
                    <a:lstStyle/>
                    <a:p>
                      <a:endParaRPr/>
                    </a:p>
                  </a:txBody>
                  <a:tcPr marL="0" marR="0" marT="0" marB="0">
                    <a:lnR w="9525">
                      <a:solidFill>
                        <a:srgbClr val="000000"/>
                      </a:solidFill>
                      <a:prstDash val="solid"/>
                    </a:lnR>
                    <a:lnT w="9525">
                      <a:solidFill>
                        <a:srgbClr val="000000"/>
                      </a:solidFill>
                      <a:prstDash val="solid"/>
                    </a:lnT>
                    <a:lnB w="9525">
                      <a:solidFill>
                        <a:srgbClr val="000000"/>
                      </a:solidFill>
                      <a:prstDash val="solid"/>
                    </a:lnB>
                  </a:tcPr>
                </a:tc>
                <a:tc gridSpan="2" vMerge="1">
                  <a:txBody>
                    <a:bodyPr/>
                    <a:lstStyle/>
                    <a:p>
                      <a:endParaRPr/>
                    </a:p>
                  </a:txBody>
                  <a:tcPr marL="0" marR="0" marT="0" marB="0">
                    <a:lnL w="9525">
                      <a:solidFill>
                        <a:srgbClr val="000000"/>
                      </a:solidFill>
                      <a:prstDash val="solid"/>
                    </a:lnL>
                    <a:lnR w="9525">
                      <a:solidFill>
                        <a:srgbClr val="000000"/>
                      </a:solidFill>
                      <a:prstDash val="solid"/>
                    </a:lnR>
                  </a:tcPr>
                </a:tc>
                <a:tc hMerge="1" vMerge="1">
                  <a:txBody>
                    <a:bodyPr/>
                    <a:lstStyle/>
                    <a:p>
                      <a:endParaRPr/>
                    </a:p>
                  </a:txBody>
                  <a:tcPr marL="0" marR="0" marT="0" marB="0"/>
                </a:tc>
                <a:extLst>
                  <a:ext uri="{0D108BD9-81ED-4DB2-BD59-A6C34878D82A}">
                    <a16:rowId xmlns:a16="http://schemas.microsoft.com/office/drawing/2014/main" val="10034"/>
                  </a:ext>
                </a:extLst>
              </a:tr>
              <a:tr h="81280">
                <a:tc>
                  <a:txBody>
                    <a:bodyPr/>
                    <a:lstStyle/>
                    <a:p>
                      <a:pPr marL="48260">
                        <a:lnSpc>
                          <a:spcPct val="100000"/>
                        </a:lnSpc>
                        <a:spcBef>
                          <a:spcPts val="60"/>
                        </a:spcBef>
                      </a:pPr>
                      <a:r>
                        <a:rPr sz="400" b="1" spc="10" dirty="0">
                          <a:latin typeface="Calibri"/>
                          <a:cs typeface="Calibri"/>
                        </a:rPr>
                        <a:t>SUPPLY</a:t>
                      </a:r>
                      <a:r>
                        <a:rPr sz="400" b="1" spc="25" dirty="0">
                          <a:latin typeface="Calibri"/>
                          <a:cs typeface="Calibri"/>
                        </a:rPr>
                        <a:t> </a:t>
                      </a:r>
                      <a:r>
                        <a:rPr sz="400" b="1" spc="10" dirty="0">
                          <a:latin typeface="Calibri"/>
                          <a:cs typeface="Calibri"/>
                        </a:rPr>
                        <a:t>ASSISTANCE </a:t>
                      </a:r>
                      <a:r>
                        <a:rPr sz="400" b="1" spc="-10" dirty="0">
                          <a:latin typeface="Calibri"/>
                          <a:cs typeface="Calibri"/>
                        </a:rPr>
                        <a:t>REQUESTS</a:t>
                      </a:r>
                      <a:endParaRPr sz="400">
                        <a:latin typeface="Calibri"/>
                        <a:cs typeface="Calibri"/>
                      </a:endParaRPr>
                    </a:p>
                  </a:txBody>
                  <a:tcPr marL="0" marR="0" marT="7620" marB="0">
                    <a:lnL w="19050">
                      <a:solidFill>
                        <a:srgbClr val="000000"/>
                      </a:solidFill>
                      <a:prstDash val="solid"/>
                    </a:lnL>
                    <a:lnT w="9525">
                      <a:solidFill>
                        <a:srgbClr val="000000"/>
                      </a:solidFill>
                      <a:prstDash val="solid"/>
                    </a:lnT>
                  </a:tcPr>
                </a:tc>
                <a:tc rowSpan="3">
                  <a:txBody>
                    <a:bodyPr/>
                    <a:lstStyle/>
                    <a:p>
                      <a:pPr>
                        <a:lnSpc>
                          <a:spcPct val="100000"/>
                        </a:lnSpc>
                      </a:pPr>
                      <a:endParaRPr sz="400">
                        <a:latin typeface="Times New Roman"/>
                        <a:cs typeface="Times New Roman"/>
                      </a:endParaRPr>
                    </a:p>
                  </a:txBody>
                  <a:tcPr marL="0" marR="0" marT="0" marB="0">
                    <a:lnT w="9525">
                      <a:solidFill>
                        <a:srgbClr val="000000"/>
                      </a:solidFill>
                      <a:prstDash val="solid"/>
                    </a:lnT>
                    <a:lnB w="9525">
                      <a:solidFill>
                        <a:srgbClr val="000000"/>
                      </a:solidFill>
                      <a:prstDash val="solid"/>
                    </a:lnB>
                  </a:tcPr>
                </a:tc>
                <a:tc rowSpan="3">
                  <a:txBody>
                    <a:bodyPr/>
                    <a:lstStyle/>
                    <a:p>
                      <a:pPr>
                        <a:lnSpc>
                          <a:spcPct val="100000"/>
                        </a:lnSpc>
                      </a:pPr>
                      <a:endParaRPr sz="400">
                        <a:latin typeface="Times New Roman"/>
                        <a:cs typeface="Times New Roman"/>
                      </a:endParaRPr>
                    </a:p>
                  </a:txBody>
                  <a:tcPr marL="0" marR="0" marT="0" marB="0">
                    <a:lnT w="9525">
                      <a:solidFill>
                        <a:srgbClr val="000000"/>
                      </a:solidFill>
                      <a:prstDash val="solid"/>
                    </a:lnT>
                    <a:lnB w="9525">
                      <a:solidFill>
                        <a:srgbClr val="000000"/>
                      </a:solidFill>
                      <a:prstDash val="solid"/>
                    </a:lnB>
                  </a:tcPr>
                </a:tc>
                <a:tc>
                  <a:txBody>
                    <a:bodyPr/>
                    <a:lstStyle/>
                    <a:p>
                      <a:pPr marL="31115" algn="ctr">
                        <a:lnSpc>
                          <a:spcPct val="100000"/>
                        </a:lnSpc>
                        <a:spcBef>
                          <a:spcPts val="60"/>
                        </a:spcBef>
                      </a:pPr>
                      <a:r>
                        <a:rPr sz="400" b="1" spc="-50" dirty="0">
                          <a:latin typeface="Calibri"/>
                          <a:cs typeface="Calibri"/>
                        </a:rPr>
                        <a:t>9</a:t>
                      </a:r>
                      <a:endParaRPr sz="400">
                        <a:latin typeface="Calibri"/>
                        <a:cs typeface="Calibri"/>
                      </a:endParaRPr>
                    </a:p>
                  </a:txBody>
                  <a:tcPr marL="0" marR="0" marT="7620" marB="0">
                    <a:lnT w="9525">
                      <a:solidFill>
                        <a:srgbClr val="000000"/>
                      </a:solidFill>
                      <a:prstDash val="solid"/>
                    </a:lnT>
                  </a:tcPr>
                </a:tc>
                <a:tc rowSpan="3">
                  <a:txBody>
                    <a:bodyPr/>
                    <a:lstStyle/>
                    <a:p>
                      <a:pPr>
                        <a:lnSpc>
                          <a:spcPct val="100000"/>
                        </a:lnSpc>
                      </a:pPr>
                      <a:endParaRPr sz="400">
                        <a:latin typeface="Times New Roman"/>
                        <a:cs typeface="Times New Roman"/>
                      </a:endParaRPr>
                    </a:p>
                  </a:txBody>
                  <a:tcPr marL="0" marR="0" marT="0" marB="0">
                    <a:lnR w="9525">
                      <a:solidFill>
                        <a:srgbClr val="000000"/>
                      </a:solidFill>
                      <a:prstDash val="solid"/>
                    </a:lnR>
                    <a:lnT w="9525">
                      <a:solidFill>
                        <a:srgbClr val="000000"/>
                      </a:solidFill>
                      <a:prstDash val="solid"/>
                    </a:lnT>
                    <a:lnB w="9525">
                      <a:solidFill>
                        <a:srgbClr val="000000"/>
                      </a:solidFill>
                      <a:prstDash val="solid"/>
                    </a:lnB>
                  </a:tcPr>
                </a:tc>
                <a:tc gridSpan="2" vMerge="1">
                  <a:txBody>
                    <a:bodyPr/>
                    <a:lstStyle/>
                    <a:p>
                      <a:endParaRPr/>
                    </a:p>
                  </a:txBody>
                  <a:tcPr marL="0" marR="0" marT="0" marB="0">
                    <a:lnL w="9525">
                      <a:solidFill>
                        <a:srgbClr val="000000"/>
                      </a:solidFill>
                      <a:prstDash val="solid"/>
                    </a:lnL>
                    <a:lnR w="9525">
                      <a:solidFill>
                        <a:srgbClr val="000000"/>
                      </a:solidFill>
                      <a:prstDash val="solid"/>
                    </a:lnR>
                  </a:tcPr>
                </a:tc>
                <a:tc hMerge="1" vMerge="1">
                  <a:txBody>
                    <a:bodyPr/>
                    <a:lstStyle/>
                    <a:p>
                      <a:endParaRPr/>
                    </a:p>
                  </a:txBody>
                  <a:tcPr marL="0" marR="0" marT="0" marB="0"/>
                </a:tc>
                <a:extLst>
                  <a:ext uri="{0D108BD9-81ED-4DB2-BD59-A6C34878D82A}">
                    <a16:rowId xmlns:a16="http://schemas.microsoft.com/office/drawing/2014/main" val="10035"/>
                  </a:ext>
                </a:extLst>
              </a:tr>
              <a:tr h="73025">
                <a:tc>
                  <a:txBody>
                    <a:bodyPr/>
                    <a:lstStyle/>
                    <a:p>
                      <a:pPr marL="81915">
                        <a:lnSpc>
                          <a:spcPts val="480"/>
                        </a:lnSpc>
                      </a:pPr>
                      <a:r>
                        <a:rPr sz="400" dirty="0">
                          <a:latin typeface="Calibri"/>
                          <a:cs typeface="Calibri"/>
                        </a:rPr>
                        <a:t>NOT</a:t>
                      </a:r>
                      <a:r>
                        <a:rPr sz="400" spc="40" dirty="0">
                          <a:latin typeface="Calibri"/>
                          <a:cs typeface="Calibri"/>
                        </a:rPr>
                        <a:t> </a:t>
                      </a:r>
                      <a:r>
                        <a:rPr sz="400" spc="-10" dirty="0">
                          <a:latin typeface="Calibri"/>
                          <a:cs typeface="Calibri"/>
                        </a:rPr>
                        <a:t>ASSIGNED</a:t>
                      </a:r>
                      <a:endParaRPr sz="400">
                        <a:latin typeface="Calibri"/>
                        <a:cs typeface="Calibri"/>
                      </a:endParaRPr>
                    </a:p>
                  </a:txBody>
                  <a:tcPr marL="0" marR="0" marT="0" marB="0">
                    <a:lnL w="19050">
                      <a:solidFill>
                        <a:srgbClr val="000000"/>
                      </a:solidFill>
                      <a:prstDash val="solid"/>
                    </a:lnL>
                  </a:tcPr>
                </a:tc>
                <a:tc vMerge="1">
                  <a:txBody>
                    <a:bodyPr/>
                    <a:lstStyle/>
                    <a:p>
                      <a:endParaRPr/>
                    </a:p>
                  </a:txBody>
                  <a:tcPr marL="0" marR="0" marT="0" marB="0">
                    <a:lnT w="9525">
                      <a:solidFill>
                        <a:srgbClr val="000000"/>
                      </a:solidFill>
                      <a:prstDash val="solid"/>
                    </a:lnT>
                    <a:lnB w="9525">
                      <a:solidFill>
                        <a:srgbClr val="000000"/>
                      </a:solidFill>
                      <a:prstDash val="solid"/>
                    </a:lnB>
                  </a:tcPr>
                </a:tc>
                <a:tc vMerge="1">
                  <a:txBody>
                    <a:bodyPr/>
                    <a:lstStyle/>
                    <a:p>
                      <a:endParaRPr/>
                    </a:p>
                  </a:txBody>
                  <a:tcPr marL="0" marR="0" marT="0" marB="0">
                    <a:lnT w="9525">
                      <a:solidFill>
                        <a:srgbClr val="000000"/>
                      </a:solidFill>
                      <a:prstDash val="solid"/>
                    </a:lnT>
                    <a:lnB w="9525">
                      <a:solidFill>
                        <a:srgbClr val="000000"/>
                      </a:solidFill>
                      <a:prstDash val="solid"/>
                    </a:lnB>
                  </a:tcPr>
                </a:tc>
                <a:tc>
                  <a:txBody>
                    <a:bodyPr/>
                    <a:lstStyle/>
                    <a:p>
                      <a:pPr marL="31115" algn="ctr">
                        <a:lnSpc>
                          <a:spcPts val="480"/>
                        </a:lnSpc>
                      </a:pPr>
                      <a:r>
                        <a:rPr sz="400" spc="-50" dirty="0">
                          <a:latin typeface="Calibri"/>
                          <a:cs typeface="Calibri"/>
                        </a:rPr>
                        <a:t>4</a:t>
                      </a:r>
                      <a:endParaRPr sz="400">
                        <a:latin typeface="Calibri"/>
                        <a:cs typeface="Calibri"/>
                      </a:endParaRPr>
                    </a:p>
                  </a:txBody>
                  <a:tcPr marL="0" marR="0" marT="0" marB="0"/>
                </a:tc>
                <a:tc vMerge="1">
                  <a:txBody>
                    <a:bodyPr/>
                    <a:lstStyle/>
                    <a:p>
                      <a:endParaRPr/>
                    </a:p>
                  </a:txBody>
                  <a:tcPr marL="0" marR="0" marT="0" marB="0">
                    <a:lnR w="9525">
                      <a:solidFill>
                        <a:srgbClr val="000000"/>
                      </a:solidFill>
                      <a:prstDash val="solid"/>
                    </a:lnR>
                    <a:lnT w="9525">
                      <a:solidFill>
                        <a:srgbClr val="000000"/>
                      </a:solidFill>
                      <a:prstDash val="solid"/>
                    </a:lnT>
                    <a:lnB w="9525">
                      <a:solidFill>
                        <a:srgbClr val="000000"/>
                      </a:solidFill>
                      <a:prstDash val="solid"/>
                    </a:lnB>
                  </a:tcPr>
                </a:tc>
                <a:tc gridSpan="2" vMerge="1">
                  <a:txBody>
                    <a:bodyPr/>
                    <a:lstStyle/>
                    <a:p>
                      <a:endParaRPr/>
                    </a:p>
                  </a:txBody>
                  <a:tcPr marL="0" marR="0" marT="0" marB="0">
                    <a:lnL w="9525">
                      <a:solidFill>
                        <a:srgbClr val="000000"/>
                      </a:solidFill>
                      <a:prstDash val="solid"/>
                    </a:lnL>
                    <a:lnR w="9525">
                      <a:solidFill>
                        <a:srgbClr val="000000"/>
                      </a:solidFill>
                      <a:prstDash val="solid"/>
                    </a:lnR>
                  </a:tcPr>
                </a:tc>
                <a:tc hMerge="1" vMerge="1">
                  <a:txBody>
                    <a:bodyPr/>
                    <a:lstStyle/>
                    <a:p>
                      <a:endParaRPr/>
                    </a:p>
                  </a:txBody>
                  <a:tcPr marL="0" marR="0" marT="0" marB="0"/>
                </a:tc>
                <a:extLst>
                  <a:ext uri="{0D108BD9-81ED-4DB2-BD59-A6C34878D82A}">
                    <a16:rowId xmlns:a16="http://schemas.microsoft.com/office/drawing/2014/main" val="10036"/>
                  </a:ext>
                </a:extLst>
              </a:tr>
              <a:tr h="69215">
                <a:tc>
                  <a:txBody>
                    <a:bodyPr/>
                    <a:lstStyle/>
                    <a:p>
                      <a:pPr marL="81915">
                        <a:lnSpc>
                          <a:spcPts val="445"/>
                        </a:lnSpc>
                      </a:pPr>
                      <a:r>
                        <a:rPr sz="400" spc="-10" dirty="0">
                          <a:latin typeface="Calibri"/>
                          <a:cs typeface="Calibri"/>
                        </a:rPr>
                        <a:t>OTHER</a:t>
                      </a:r>
                      <a:endParaRPr sz="400">
                        <a:latin typeface="Calibri"/>
                        <a:cs typeface="Calibri"/>
                      </a:endParaRPr>
                    </a:p>
                  </a:txBody>
                  <a:tcPr marL="0" marR="0" marT="0" marB="0">
                    <a:lnL w="19050">
                      <a:solidFill>
                        <a:srgbClr val="000000"/>
                      </a:solidFill>
                      <a:prstDash val="solid"/>
                    </a:lnL>
                    <a:lnB w="9525">
                      <a:solidFill>
                        <a:srgbClr val="000000"/>
                      </a:solidFill>
                      <a:prstDash val="solid"/>
                    </a:lnB>
                  </a:tcPr>
                </a:tc>
                <a:tc vMerge="1">
                  <a:txBody>
                    <a:bodyPr/>
                    <a:lstStyle/>
                    <a:p>
                      <a:endParaRPr/>
                    </a:p>
                  </a:txBody>
                  <a:tcPr marL="0" marR="0" marT="0" marB="0">
                    <a:lnT w="9525">
                      <a:solidFill>
                        <a:srgbClr val="000000"/>
                      </a:solidFill>
                      <a:prstDash val="solid"/>
                    </a:lnT>
                    <a:lnB w="9525">
                      <a:solidFill>
                        <a:srgbClr val="000000"/>
                      </a:solidFill>
                      <a:prstDash val="solid"/>
                    </a:lnB>
                  </a:tcPr>
                </a:tc>
                <a:tc vMerge="1">
                  <a:txBody>
                    <a:bodyPr/>
                    <a:lstStyle/>
                    <a:p>
                      <a:endParaRPr/>
                    </a:p>
                  </a:txBody>
                  <a:tcPr marL="0" marR="0" marT="0" marB="0">
                    <a:lnT w="9525">
                      <a:solidFill>
                        <a:srgbClr val="000000"/>
                      </a:solidFill>
                      <a:prstDash val="solid"/>
                    </a:lnT>
                    <a:lnB w="9525">
                      <a:solidFill>
                        <a:srgbClr val="000000"/>
                      </a:solidFill>
                      <a:prstDash val="solid"/>
                    </a:lnB>
                  </a:tcPr>
                </a:tc>
                <a:tc>
                  <a:txBody>
                    <a:bodyPr/>
                    <a:lstStyle/>
                    <a:p>
                      <a:pPr marL="31115" algn="ctr">
                        <a:lnSpc>
                          <a:spcPts val="445"/>
                        </a:lnSpc>
                      </a:pPr>
                      <a:r>
                        <a:rPr sz="400" spc="-50" dirty="0">
                          <a:latin typeface="Calibri"/>
                          <a:cs typeface="Calibri"/>
                        </a:rPr>
                        <a:t>5</a:t>
                      </a:r>
                      <a:endParaRPr sz="400">
                        <a:latin typeface="Calibri"/>
                        <a:cs typeface="Calibri"/>
                      </a:endParaRPr>
                    </a:p>
                  </a:txBody>
                  <a:tcPr marL="0" marR="0" marT="0" marB="0">
                    <a:lnB w="9525">
                      <a:solidFill>
                        <a:srgbClr val="000000"/>
                      </a:solidFill>
                      <a:prstDash val="solid"/>
                    </a:lnB>
                  </a:tcPr>
                </a:tc>
                <a:tc vMerge="1">
                  <a:txBody>
                    <a:bodyPr/>
                    <a:lstStyle/>
                    <a:p>
                      <a:endParaRPr/>
                    </a:p>
                  </a:txBody>
                  <a:tcPr marL="0" marR="0" marT="0" marB="0">
                    <a:lnR w="9525">
                      <a:solidFill>
                        <a:srgbClr val="000000"/>
                      </a:solidFill>
                      <a:prstDash val="solid"/>
                    </a:lnR>
                    <a:lnT w="9525">
                      <a:solidFill>
                        <a:srgbClr val="000000"/>
                      </a:solidFill>
                      <a:prstDash val="solid"/>
                    </a:lnT>
                    <a:lnB w="9525">
                      <a:solidFill>
                        <a:srgbClr val="000000"/>
                      </a:solidFill>
                      <a:prstDash val="solid"/>
                    </a:lnB>
                  </a:tcPr>
                </a:tc>
                <a:tc gridSpan="2" vMerge="1">
                  <a:txBody>
                    <a:bodyPr/>
                    <a:lstStyle/>
                    <a:p>
                      <a:endParaRPr/>
                    </a:p>
                  </a:txBody>
                  <a:tcPr marL="0" marR="0" marT="0" marB="0">
                    <a:lnL w="9525">
                      <a:solidFill>
                        <a:srgbClr val="000000"/>
                      </a:solidFill>
                      <a:prstDash val="solid"/>
                    </a:lnL>
                    <a:lnR w="9525">
                      <a:solidFill>
                        <a:srgbClr val="000000"/>
                      </a:solidFill>
                      <a:prstDash val="solid"/>
                    </a:lnR>
                  </a:tcPr>
                </a:tc>
                <a:tc hMerge="1" vMerge="1">
                  <a:txBody>
                    <a:bodyPr/>
                    <a:lstStyle/>
                    <a:p>
                      <a:endParaRPr/>
                    </a:p>
                  </a:txBody>
                  <a:tcPr marL="0" marR="0" marT="0" marB="0"/>
                </a:tc>
                <a:extLst>
                  <a:ext uri="{0D108BD9-81ED-4DB2-BD59-A6C34878D82A}">
                    <a16:rowId xmlns:a16="http://schemas.microsoft.com/office/drawing/2014/main" val="10037"/>
                  </a:ext>
                </a:extLst>
              </a:tr>
              <a:tr h="81280">
                <a:tc>
                  <a:txBody>
                    <a:bodyPr/>
                    <a:lstStyle/>
                    <a:p>
                      <a:pPr marL="48260">
                        <a:lnSpc>
                          <a:spcPct val="100000"/>
                        </a:lnSpc>
                        <a:spcBef>
                          <a:spcPts val="60"/>
                        </a:spcBef>
                      </a:pPr>
                      <a:r>
                        <a:rPr sz="400" b="1" dirty="0">
                          <a:latin typeface="Calibri"/>
                          <a:cs typeface="Calibri"/>
                        </a:rPr>
                        <a:t>SS&amp;D</a:t>
                      </a:r>
                      <a:r>
                        <a:rPr sz="400" b="1" spc="40" dirty="0">
                          <a:latin typeface="Calibri"/>
                          <a:cs typeface="Calibri"/>
                        </a:rPr>
                        <a:t> </a:t>
                      </a:r>
                      <a:r>
                        <a:rPr sz="400" b="1" dirty="0">
                          <a:latin typeface="Calibri"/>
                          <a:cs typeface="Calibri"/>
                        </a:rPr>
                        <a:t>PROTECTED</a:t>
                      </a:r>
                      <a:r>
                        <a:rPr sz="400" b="1" spc="45" dirty="0">
                          <a:latin typeface="Calibri"/>
                          <a:cs typeface="Calibri"/>
                        </a:rPr>
                        <a:t> </a:t>
                      </a:r>
                      <a:r>
                        <a:rPr sz="400" b="1" dirty="0">
                          <a:latin typeface="Calibri"/>
                          <a:cs typeface="Calibri"/>
                        </a:rPr>
                        <a:t>STOCK</a:t>
                      </a:r>
                      <a:r>
                        <a:rPr sz="400" b="1" spc="60" dirty="0">
                          <a:latin typeface="Calibri"/>
                          <a:cs typeface="Calibri"/>
                        </a:rPr>
                        <a:t> </a:t>
                      </a:r>
                      <a:r>
                        <a:rPr sz="400" b="1" spc="-10" dirty="0">
                          <a:latin typeface="Calibri"/>
                          <a:cs typeface="Calibri"/>
                        </a:rPr>
                        <a:t>LEVEL</a:t>
                      </a:r>
                      <a:endParaRPr sz="400">
                        <a:latin typeface="Calibri"/>
                        <a:cs typeface="Calibri"/>
                      </a:endParaRPr>
                    </a:p>
                  </a:txBody>
                  <a:tcPr marL="0" marR="0" marT="7620" marB="0">
                    <a:lnL w="19050">
                      <a:solidFill>
                        <a:srgbClr val="000000"/>
                      </a:solidFill>
                      <a:prstDash val="solid"/>
                    </a:lnL>
                    <a:lnT w="9525">
                      <a:solidFill>
                        <a:srgbClr val="000000"/>
                      </a:solidFill>
                      <a:prstDash val="solid"/>
                    </a:lnT>
                  </a:tcPr>
                </a:tc>
                <a:tc rowSpan="3">
                  <a:txBody>
                    <a:bodyPr/>
                    <a:lstStyle/>
                    <a:p>
                      <a:pPr>
                        <a:lnSpc>
                          <a:spcPct val="100000"/>
                        </a:lnSpc>
                      </a:pPr>
                      <a:endParaRPr sz="400">
                        <a:latin typeface="Times New Roman"/>
                        <a:cs typeface="Times New Roman"/>
                      </a:endParaRPr>
                    </a:p>
                  </a:txBody>
                  <a:tcPr marL="0" marR="0" marT="0" marB="0">
                    <a:lnT w="9525">
                      <a:solidFill>
                        <a:srgbClr val="000000"/>
                      </a:solidFill>
                      <a:prstDash val="solid"/>
                    </a:lnT>
                    <a:lnB w="9525">
                      <a:solidFill>
                        <a:srgbClr val="000000"/>
                      </a:solidFill>
                      <a:prstDash val="solid"/>
                    </a:lnB>
                  </a:tcPr>
                </a:tc>
                <a:tc rowSpan="3">
                  <a:txBody>
                    <a:bodyPr/>
                    <a:lstStyle/>
                    <a:p>
                      <a:pPr>
                        <a:lnSpc>
                          <a:spcPct val="100000"/>
                        </a:lnSpc>
                      </a:pPr>
                      <a:endParaRPr sz="400">
                        <a:latin typeface="Times New Roman"/>
                        <a:cs typeface="Times New Roman"/>
                      </a:endParaRPr>
                    </a:p>
                  </a:txBody>
                  <a:tcPr marL="0" marR="0" marT="0" marB="0">
                    <a:lnT w="9525">
                      <a:solidFill>
                        <a:srgbClr val="000000"/>
                      </a:solidFill>
                      <a:prstDash val="solid"/>
                    </a:lnT>
                    <a:lnB w="9525">
                      <a:solidFill>
                        <a:srgbClr val="000000"/>
                      </a:solidFill>
                      <a:prstDash val="solid"/>
                    </a:lnB>
                  </a:tcPr>
                </a:tc>
                <a:tc>
                  <a:txBody>
                    <a:bodyPr/>
                    <a:lstStyle/>
                    <a:p>
                      <a:pPr marL="31115" algn="ctr">
                        <a:lnSpc>
                          <a:spcPct val="100000"/>
                        </a:lnSpc>
                        <a:spcBef>
                          <a:spcPts val="60"/>
                        </a:spcBef>
                      </a:pPr>
                      <a:r>
                        <a:rPr sz="400" b="1" spc="-50" dirty="0">
                          <a:latin typeface="Calibri"/>
                          <a:cs typeface="Calibri"/>
                        </a:rPr>
                        <a:t>3</a:t>
                      </a:r>
                      <a:endParaRPr sz="400">
                        <a:latin typeface="Calibri"/>
                        <a:cs typeface="Calibri"/>
                      </a:endParaRPr>
                    </a:p>
                  </a:txBody>
                  <a:tcPr marL="0" marR="0" marT="7620" marB="0">
                    <a:lnT w="9525">
                      <a:solidFill>
                        <a:srgbClr val="000000"/>
                      </a:solidFill>
                      <a:prstDash val="solid"/>
                    </a:lnT>
                  </a:tcPr>
                </a:tc>
                <a:tc rowSpan="3">
                  <a:txBody>
                    <a:bodyPr/>
                    <a:lstStyle/>
                    <a:p>
                      <a:pPr>
                        <a:lnSpc>
                          <a:spcPct val="100000"/>
                        </a:lnSpc>
                      </a:pPr>
                      <a:endParaRPr sz="400">
                        <a:latin typeface="Times New Roman"/>
                        <a:cs typeface="Times New Roman"/>
                      </a:endParaRPr>
                    </a:p>
                  </a:txBody>
                  <a:tcPr marL="0" marR="0" marT="0" marB="0">
                    <a:lnR w="9525">
                      <a:solidFill>
                        <a:srgbClr val="000000"/>
                      </a:solidFill>
                      <a:prstDash val="solid"/>
                    </a:lnR>
                    <a:lnT w="9525">
                      <a:solidFill>
                        <a:srgbClr val="000000"/>
                      </a:solidFill>
                      <a:prstDash val="solid"/>
                    </a:lnT>
                    <a:lnB w="9525">
                      <a:solidFill>
                        <a:srgbClr val="000000"/>
                      </a:solidFill>
                      <a:prstDash val="solid"/>
                    </a:lnB>
                  </a:tcPr>
                </a:tc>
                <a:tc gridSpan="2" vMerge="1">
                  <a:txBody>
                    <a:bodyPr/>
                    <a:lstStyle/>
                    <a:p>
                      <a:endParaRPr/>
                    </a:p>
                  </a:txBody>
                  <a:tcPr marL="0" marR="0" marT="0" marB="0">
                    <a:lnL w="9525">
                      <a:solidFill>
                        <a:srgbClr val="000000"/>
                      </a:solidFill>
                      <a:prstDash val="solid"/>
                    </a:lnL>
                    <a:lnR w="9525">
                      <a:solidFill>
                        <a:srgbClr val="000000"/>
                      </a:solidFill>
                      <a:prstDash val="solid"/>
                    </a:lnR>
                  </a:tcPr>
                </a:tc>
                <a:tc hMerge="1" vMerge="1">
                  <a:txBody>
                    <a:bodyPr/>
                    <a:lstStyle/>
                    <a:p>
                      <a:endParaRPr/>
                    </a:p>
                  </a:txBody>
                  <a:tcPr marL="0" marR="0" marT="0" marB="0"/>
                </a:tc>
                <a:extLst>
                  <a:ext uri="{0D108BD9-81ED-4DB2-BD59-A6C34878D82A}">
                    <a16:rowId xmlns:a16="http://schemas.microsoft.com/office/drawing/2014/main" val="10038"/>
                  </a:ext>
                </a:extLst>
              </a:tr>
              <a:tr h="73025">
                <a:tc>
                  <a:txBody>
                    <a:bodyPr/>
                    <a:lstStyle/>
                    <a:p>
                      <a:pPr marL="81915">
                        <a:lnSpc>
                          <a:spcPts val="480"/>
                        </a:lnSpc>
                      </a:pPr>
                      <a:r>
                        <a:rPr sz="400" spc="-10" dirty="0">
                          <a:latin typeface="Calibri"/>
                          <a:cs typeface="Calibri"/>
                        </a:rPr>
                        <a:t>APPROVE</a:t>
                      </a:r>
                      <a:endParaRPr sz="400">
                        <a:latin typeface="Calibri"/>
                        <a:cs typeface="Calibri"/>
                      </a:endParaRPr>
                    </a:p>
                  </a:txBody>
                  <a:tcPr marL="0" marR="0" marT="0" marB="0">
                    <a:lnL w="19050">
                      <a:solidFill>
                        <a:srgbClr val="000000"/>
                      </a:solidFill>
                      <a:prstDash val="solid"/>
                    </a:lnL>
                  </a:tcPr>
                </a:tc>
                <a:tc vMerge="1">
                  <a:txBody>
                    <a:bodyPr/>
                    <a:lstStyle/>
                    <a:p>
                      <a:endParaRPr/>
                    </a:p>
                  </a:txBody>
                  <a:tcPr marL="0" marR="0" marT="0" marB="0">
                    <a:lnT w="9525">
                      <a:solidFill>
                        <a:srgbClr val="000000"/>
                      </a:solidFill>
                      <a:prstDash val="solid"/>
                    </a:lnT>
                    <a:lnB w="9525">
                      <a:solidFill>
                        <a:srgbClr val="000000"/>
                      </a:solidFill>
                      <a:prstDash val="solid"/>
                    </a:lnB>
                  </a:tcPr>
                </a:tc>
                <a:tc vMerge="1">
                  <a:txBody>
                    <a:bodyPr/>
                    <a:lstStyle/>
                    <a:p>
                      <a:endParaRPr/>
                    </a:p>
                  </a:txBody>
                  <a:tcPr marL="0" marR="0" marT="0" marB="0">
                    <a:lnT w="9525">
                      <a:solidFill>
                        <a:srgbClr val="000000"/>
                      </a:solidFill>
                      <a:prstDash val="solid"/>
                    </a:lnT>
                    <a:lnB w="9525">
                      <a:solidFill>
                        <a:srgbClr val="000000"/>
                      </a:solidFill>
                      <a:prstDash val="solid"/>
                    </a:lnB>
                  </a:tcPr>
                </a:tc>
                <a:tc>
                  <a:txBody>
                    <a:bodyPr/>
                    <a:lstStyle/>
                    <a:p>
                      <a:pPr marL="31115" algn="ctr">
                        <a:lnSpc>
                          <a:spcPts val="480"/>
                        </a:lnSpc>
                      </a:pPr>
                      <a:r>
                        <a:rPr sz="400" spc="-50" dirty="0">
                          <a:latin typeface="Calibri"/>
                          <a:cs typeface="Calibri"/>
                        </a:rPr>
                        <a:t>2</a:t>
                      </a:r>
                      <a:endParaRPr sz="400">
                        <a:latin typeface="Calibri"/>
                        <a:cs typeface="Calibri"/>
                      </a:endParaRPr>
                    </a:p>
                  </a:txBody>
                  <a:tcPr marL="0" marR="0" marT="0" marB="0"/>
                </a:tc>
                <a:tc vMerge="1">
                  <a:txBody>
                    <a:bodyPr/>
                    <a:lstStyle/>
                    <a:p>
                      <a:endParaRPr/>
                    </a:p>
                  </a:txBody>
                  <a:tcPr marL="0" marR="0" marT="0" marB="0">
                    <a:lnR w="9525">
                      <a:solidFill>
                        <a:srgbClr val="000000"/>
                      </a:solidFill>
                      <a:prstDash val="solid"/>
                    </a:lnR>
                    <a:lnT w="9525">
                      <a:solidFill>
                        <a:srgbClr val="000000"/>
                      </a:solidFill>
                      <a:prstDash val="solid"/>
                    </a:lnT>
                    <a:lnB w="9525">
                      <a:solidFill>
                        <a:srgbClr val="000000"/>
                      </a:solidFill>
                      <a:prstDash val="solid"/>
                    </a:lnB>
                  </a:tcPr>
                </a:tc>
                <a:tc gridSpan="2" vMerge="1">
                  <a:txBody>
                    <a:bodyPr/>
                    <a:lstStyle/>
                    <a:p>
                      <a:endParaRPr/>
                    </a:p>
                  </a:txBody>
                  <a:tcPr marL="0" marR="0" marT="0" marB="0">
                    <a:lnL w="9525">
                      <a:solidFill>
                        <a:srgbClr val="000000"/>
                      </a:solidFill>
                      <a:prstDash val="solid"/>
                    </a:lnL>
                    <a:lnR w="9525">
                      <a:solidFill>
                        <a:srgbClr val="000000"/>
                      </a:solidFill>
                      <a:prstDash val="solid"/>
                    </a:lnR>
                  </a:tcPr>
                </a:tc>
                <a:tc hMerge="1" vMerge="1">
                  <a:txBody>
                    <a:bodyPr/>
                    <a:lstStyle/>
                    <a:p>
                      <a:endParaRPr/>
                    </a:p>
                  </a:txBody>
                  <a:tcPr marL="0" marR="0" marT="0" marB="0"/>
                </a:tc>
                <a:extLst>
                  <a:ext uri="{0D108BD9-81ED-4DB2-BD59-A6C34878D82A}">
                    <a16:rowId xmlns:a16="http://schemas.microsoft.com/office/drawing/2014/main" val="10039"/>
                  </a:ext>
                </a:extLst>
              </a:tr>
              <a:tr h="69215">
                <a:tc>
                  <a:txBody>
                    <a:bodyPr/>
                    <a:lstStyle/>
                    <a:p>
                      <a:pPr marL="81915">
                        <a:lnSpc>
                          <a:spcPts val="445"/>
                        </a:lnSpc>
                      </a:pPr>
                      <a:r>
                        <a:rPr sz="400" dirty="0">
                          <a:latin typeface="Calibri"/>
                          <a:cs typeface="Calibri"/>
                        </a:rPr>
                        <a:t>NOT</a:t>
                      </a:r>
                      <a:r>
                        <a:rPr sz="400" spc="40" dirty="0">
                          <a:latin typeface="Calibri"/>
                          <a:cs typeface="Calibri"/>
                        </a:rPr>
                        <a:t> </a:t>
                      </a:r>
                      <a:r>
                        <a:rPr sz="400" spc="-10" dirty="0">
                          <a:latin typeface="Calibri"/>
                          <a:cs typeface="Calibri"/>
                        </a:rPr>
                        <a:t>APPLICABLE</a:t>
                      </a:r>
                      <a:endParaRPr sz="400">
                        <a:latin typeface="Calibri"/>
                        <a:cs typeface="Calibri"/>
                      </a:endParaRPr>
                    </a:p>
                  </a:txBody>
                  <a:tcPr marL="0" marR="0" marT="0" marB="0">
                    <a:lnL w="19050">
                      <a:solidFill>
                        <a:srgbClr val="000000"/>
                      </a:solidFill>
                      <a:prstDash val="solid"/>
                    </a:lnL>
                    <a:lnB w="9525">
                      <a:solidFill>
                        <a:srgbClr val="000000"/>
                      </a:solidFill>
                      <a:prstDash val="solid"/>
                    </a:lnB>
                  </a:tcPr>
                </a:tc>
                <a:tc vMerge="1">
                  <a:txBody>
                    <a:bodyPr/>
                    <a:lstStyle/>
                    <a:p>
                      <a:endParaRPr/>
                    </a:p>
                  </a:txBody>
                  <a:tcPr marL="0" marR="0" marT="0" marB="0">
                    <a:lnT w="9525">
                      <a:solidFill>
                        <a:srgbClr val="000000"/>
                      </a:solidFill>
                      <a:prstDash val="solid"/>
                    </a:lnT>
                    <a:lnB w="9525">
                      <a:solidFill>
                        <a:srgbClr val="000000"/>
                      </a:solidFill>
                      <a:prstDash val="solid"/>
                    </a:lnB>
                  </a:tcPr>
                </a:tc>
                <a:tc vMerge="1">
                  <a:txBody>
                    <a:bodyPr/>
                    <a:lstStyle/>
                    <a:p>
                      <a:endParaRPr/>
                    </a:p>
                  </a:txBody>
                  <a:tcPr marL="0" marR="0" marT="0" marB="0">
                    <a:lnT w="9525">
                      <a:solidFill>
                        <a:srgbClr val="000000"/>
                      </a:solidFill>
                      <a:prstDash val="solid"/>
                    </a:lnT>
                    <a:lnB w="9525">
                      <a:solidFill>
                        <a:srgbClr val="000000"/>
                      </a:solidFill>
                      <a:prstDash val="solid"/>
                    </a:lnB>
                  </a:tcPr>
                </a:tc>
                <a:tc>
                  <a:txBody>
                    <a:bodyPr/>
                    <a:lstStyle/>
                    <a:p>
                      <a:pPr marL="31115" algn="ctr">
                        <a:lnSpc>
                          <a:spcPts val="445"/>
                        </a:lnSpc>
                      </a:pPr>
                      <a:r>
                        <a:rPr sz="400" spc="-50" dirty="0">
                          <a:latin typeface="Calibri"/>
                          <a:cs typeface="Calibri"/>
                        </a:rPr>
                        <a:t>1</a:t>
                      </a:r>
                      <a:endParaRPr sz="400">
                        <a:latin typeface="Calibri"/>
                        <a:cs typeface="Calibri"/>
                      </a:endParaRPr>
                    </a:p>
                  </a:txBody>
                  <a:tcPr marL="0" marR="0" marT="0" marB="0">
                    <a:lnB w="9525">
                      <a:solidFill>
                        <a:srgbClr val="000000"/>
                      </a:solidFill>
                      <a:prstDash val="solid"/>
                    </a:lnB>
                  </a:tcPr>
                </a:tc>
                <a:tc vMerge="1">
                  <a:txBody>
                    <a:bodyPr/>
                    <a:lstStyle/>
                    <a:p>
                      <a:endParaRPr/>
                    </a:p>
                  </a:txBody>
                  <a:tcPr marL="0" marR="0" marT="0" marB="0">
                    <a:lnR w="9525">
                      <a:solidFill>
                        <a:srgbClr val="000000"/>
                      </a:solidFill>
                      <a:prstDash val="solid"/>
                    </a:lnR>
                    <a:lnT w="9525">
                      <a:solidFill>
                        <a:srgbClr val="000000"/>
                      </a:solidFill>
                      <a:prstDash val="solid"/>
                    </a:lnT>
                    <a:lnB w="9525">
                      <a:solidFill>
                        <a:srgbClr val="000000"/>
                      </a:solidFill>
                      <a:prstDash val="solid"/>
                    </a:lnB>
                  </a:tcPr>
                </a:tc>
                <a:tc gridSpan="2" vMerge="1">
                  <a:txBody>
                    <a:bodyPr/>
                    <a:lstStyle/>
                    <a:p>
                      <a:endParaRPr/>
                    </a:p>
                  </a:txBody>
                  <a:tcPr marL="0" marR="0" marT="0" marB="0">
                    <a:lnL w="9525">
                      <a:solidFill>
                        <a:srgbClr val="000000"/>
                      </a:solidFill>
                      <a:prstDash val="solid"/>
                    </a:lnL>
                    <a:lnR w="9525">
                      <a:solidFill>
                        <a:srgbClr val="000000"/>
                      </a:solidFill>
                      <a:prstDash val="solid"/>
                    </a:lnR>
                  </a:tcPr>
                </a:tc>
                <a:tc hMerge="1" vMerge="1">
                  <a:txBody>
                    <a:bodyPr/>
                    <a:lstStyle/>
                    <a:p>
                      <a:endParaRPr/>
                    </a:p>
                  </a:txBody>
                  <a:tcPr marL="0" marR="0" marT="0" marB="0"/>
                </a:tc>
                <a:extLst>
                  <a:ext uri="{0D108BD9-81ED-4DB2-BD59-A6C34878D82A}">
                    <a16:rowId xmlns:a16="http://schemas.microsoft.com/office/drawing/2014/main" val="10040"/>
                  </a:ext>
                </a:extLst>
              </a:tr>
              <a:tr h="81280">
                <a:tc>
                  <a:txBody>
                    <a:bodyPr/>
                    <a:lstStyle/>
                    <a:p>
                      <a:pPr marL="48260">
                        <a:lnSpc>
                          <a:spcPct val="100000"/>
                        </a:lnSpc>
                        <a:spcBef>
                          <a:spcPts val="60"/>
                        </a:spcBef>
                      </a:pPr>
                      <a:r>
                        <a:rPr sz="400" b="1" spc="-10" dirty="0">
                          <a:latin typeface="Calibri"/>
                          <a:cs typeface="Calibri"/>
                        </a:rPr>
                        <a:t>TRACKING</a:t>
                      </a:r>
                      <a:endParaRPr sz="400">
                        <a:latin typeface="Calibri"/>
                        <a:cs typeface="Calibri"/>
                      </a:endParaRPr>
                    </a:p>
                  </a:txBody>
                  <a:tcPr marL="0" marR="0" marT="7620" marB="0">
                    <a:lnL w="19050">
                      <a:solidFill>
                        <a:srgbClr val="000000"/>
                      </a:solidFill>
                      <a:prstDash val="solid"/>
                    </a:lnL>
                    <a:lnT w="9525">
                      <a:solidFill>
                        <a:srgbClr val="000000"/>
                      </a:solidFill>
                      <a:prstDash val="solid"/>
                    </a:lnT>
                  </a:tcPr>
                </a:tc>
                <a:tc rowSpan="2">
                  <a:txBody>
                    <a:bodyPr/>
                    <a:lstStyle/>
                    <a:p>
                      <a:pPr>
                        <a:lnSpc>
                          <a:spcPct val="100000"/>
                        </a:lnSpc>
                      </a:pPr>
                      <a:endParaRPr sz="400">
                        <a:latin typeface="Times New Roman"/>
                        <a:cs typeface="Times New Roman"/>
                      </a:endParaRPr>
                    </a:p>
                  </a:txBody>
                  <a:tcPr marL="0" marR="0" marT="0" marB="0">
                    <a:lnT w="9525">
                      <a:solidFill>
                        <a:srgbClr val="000000"/>
                      </a:solidFill>
                      <a:prstDash val="solid"/>
                    </a:lnT>
                    <a:lnB w="9525">
                      <a:solidFill>
                        <a:srgbClr val="000000"/>
                      </a:solidFill>
                      <a:prstDash val="solid"/>
                    </a:lnB>
                  </a:tcPr>
                </a:tc>
                <a:tc rowSpan="2">
                  <a:txBody>
                    <a:bodyPr/>
                    <a:lstStyle/>
                    <a:p>
                      <a:pPr>
                        <a:lnSpc>
                          <a:spcPct val="100000"/>
                        </a:lnSpc>
                      </a:pPr>
                      <a:endParaRPr sz="400">
                        <a:latin typeface="Times New Roman"/>
                        <a:cs typeface="Times New Roman"/>
                      </a:endParaRPr>
                    </a:p>
                  </a:txBody>
                  <a:tcPr marL="0" marR="0" marT="0" marB="0">
                    <a:lnT w="9525">
                      <a:solidFill>
                        <a:srgbClr val="000000"/>
                      </a:solidFill>
                      <a:prstDash val="solid"/>
                    </a:lnT>
                    <a:lnB w="9525">
                      <a:solidFill>
                        <a:srgbClr val="000000"/>
                      </a:solidFill>
                      <a:prstDash val="solid"/>
                    </a:lnB>
                  </a:tcPr>
                </a:tc>
                <a:tc>
                  <a:txBody>
                    <a:bodyPr/>
                    <a:lstStyle/>
                    <a:p>
                      <a:pPr marL="31115" algn="ctr">
                        <a:lnSpc>
                          <a:spcPct val="100000"/>
                        </a:lnSpc>
                        <a:spcBef>
                          <a:spcPts val="60"/>
                        </a:spcBef>
                      </a:pPr>
                      <a:r>
                        <a:rPr sz="400" b="1" spc="-50" dirty="0">
                          <a:latin typeface="Calibri"/>
                          <a:cs typeface="Calibri"/>
                        </a:rPr>
                        <a:t>2</a:t>
                      </a:r>
                      <a:endParaRPr sz="400">
                        <a:latin typeface="Calibri"/>
                        <a:cs typeface="Calibri"/>
                      </a:endParaRPr>
                    </a:p>
                  </a:txBody>
                  <a:tcPr marL="0" marR="0" marT="7620" marB="0">
                    <a:lnT w="9525">
                      <a:solidFill>
                        <a:srgbClr val="000000"/>
                      </a:solidFill>
                      <a:prstDash val="solid"/>
                    </a:lnT>
                  </a:tcPr>
                </a:tc>
                <a:tc rowSpan="2">
                  <a:txBody>
                    <a:bodyPr/>
                    <a:lstStyle/>
                    <a:p>
                      <a:pPr>
                        <a:lnSpc>
                          <a:spcPct val="100000"/>
                        </a:lnSpc>
                      </a:pPr>
                      <a:endParaRPr sz="400">
                        <a:latin typeface="Times New Roman"/>
                        <a:cs typeface="Times New Roman"/>
                      </a:endParaRPr>
                    </a:p>
                  </a:txBody>
                  <a:tcPr marL="0" marR="0" marT="0" marB="0">
                    <a:lnR w="9525">
                      <a:solidFill>
                        <a:srgbClr val="000000"/>
                      </a:solidFill>
                      <a:prstDash val="solid"/>
                    </a:lnR>
                    <a:lnT w="9525">
                      <a:solidFill>
                        <a:srgbClr val="000000"/>
                      </a:solidFill>
                      <a:prstDash val="solid"/>
                    </a:lnT>
                    <a:lnB w="9525">
                      <a:solidFill>
                        <a:srgbClr val="000000"/>
                      </a:solidFill>
                      <a:prstDash val="solid"/>
                    </a:lnB>
                  </a:tcPr>
                </a:tc>
                <a:tc gridSpan="2" vMerge="1">
                  <a:txBody>
                    <a:bodyPr/>
                    <a:lstStyle/>
                    <a:p>
                      <a:endParaRPr/>
                    </a:p>
                  </a:txBody>
                  <a:tcPr marL="0" marR="0" marT="0" marB="0">
                    <a:lnL w="9525">
                      <a:solidFill>
                        <a:srgbClr val="000000"/>
                      </a:solidFill>
                      <a:prstDash val="solid"/>
                    </a:lnL>
                    <a:lnR w="9525">
                      <a:solidFill>
                        <a:srgbClr val="000000"/>
                      </a:solidFill>
                      <a:prstDash val="solid"/>
                    </a:lnR>
                  </a:tcPr>
                </a:tc>
                <a:tc hMerge="1" vMerge="1">
                  <a:txBody>
                    <a:bodyPr/>
                    <a:lstStyle/>
                    <a:p>
                      <a:endParaRPr/>
                    </a:p>
                  </a:txBody>
                  <a:tcPr marL="0" marR="0" marT="0" marB="0"/>
                </a:tc>
                <a:extLst>
                  <a:ext uri="{0D108BD9-81ED-4DB2-BD59-A6C34878D82A}">
                    <a16:rowId xmlns:a16="http://schemas.microsoft.com/office/drawing/2014/main" val="10041"/>
                  </a:ext>
                </a:extLst>
              </a:tr>
              <a:tr h="69215">
                <a:tc>
                  <a:txBody>
                    <a:bodyPr/>
                    <a:lstStyle/>
                    <a:p>
                      <a:pPr marL="81915">
                        <a:lnSpc>
                          <a:spcPts val="445"/>
                        </a:lnSpc>
                      </a:pPr>
                      <a:r>
                        <a:rPr sz="400" dirty="0">
                          <a:latin typeface="Calibri"/>
                          <a:cs typeface="Calibri"/>
                        </a:rPr>
                        <a:t>NOT</a:t>
                      </a:r>
                      <a:r>
                        <a:rPr sz="400" spc="40" dirty="0">
                          <a:latin typeface="Calibri"/>
                          <a:cs typeface="Calibri"/>
                        </a:rPr>
                        <a:t> </a:t>
                      </a:r>
                      <a:r>
                        <a:rPr sz="400" spc="-10" dirty="0">
                          <a:latin typeface="Calibri"/>
                          <a:cs typeface="Calibri"/>
                        </a:rPr>
                        <a:t>ASSIGNED</a:t>
                      </a:r>
                      <a:endParaRPr sz="400">
                        <a:latin typeface="Calibri"/>
                        <a:cs typeface="Calibri"/>
                      </a:endParaRPr>
                    </a:p>
                  </a:txBody>
                  <a:tcPr marL="0" marR="0" marT="0" marB="0">
                    <a:lnL w="19050">
                      <a:solidFill>
                        <a:srgbClr val="000000"/>
                      </a:solidFill>
                      <a:prstDash val="solid"/>
                    </a:lnL>
                    <a:lnB w="9525">
                      <a:solidFill>
                        <a:srgbClr val="000000"/>
                      </a:solidFill>
                      <a:prstDash val="solid"/>
                    </a:lnB>
                  </a:tcPr>
                </a:tc>
                <a:tc vMerge="1">
                  <a:txBody>
                    <a:bodyPr/>
                    <a:lstStyle/>
                    <a:p>
                      <a:endParaRPr/>
                    </a:p>
                  </a:txBody>
                  <a:tcPr marL="0" marR="0" marT="0" marB="0">
                    <a:lnT w="9525">
                      <a:solidFill>
                        <a:srgbClr val="000000"/>
                      </a:solidFill>
                      <a:prstDash val="solid"/>
                    </a:lnT>
                    <a:lnB w="9525">
                      <a:solidFill>
                        <a:srgbClr val="000000"/>
                      </a:solidFill>
                      <a:prstDash val="solid"/>
                    </a:lnB>
                  </a:tcPr>
                </a:tc>
                <a:tc vMerge="1">
                  <a:txBody>
                    <a:bodyPr/>
                    <a:lstStyle/>
                    <a:p>
                      <a:endParaRPr/>
                    </a:p>
                  </a:txBody>
                  <a:tcPr marL="0" marR="0" marT="0" marB="0">
                    <a:lnT w="9525">
                      <a:solidFill>
                        <a:srgbClr val="000000"/>
                      </a:solidFill>
                      <a:prstDash val="solid"/>
                    </a:lnT>
                    <a:lnB w="9525">
                      <a:solidFill>
                        <a:srgbClr val="000000"/>
                      </a:solidFill>
                      <a:prstDash val="solid"/>
                    </a:lnB>
                  </a:tcPr>
                </a:tc>
                <a:tc>
                  <a:txBody>
                    <a:bodyPr/>
                    <a:lstStyle/>
                    <a:p>
                      <a:pPr marL="31115" algn="ctr">
                        <a:lnSpc>
                          <a:spcPts val="445"/>
                        </a:lnSpc>
                      </a:pPr>
                      <a:r>
                        <a:rPr sz="400" spc="-50" dirty="0">
                          <a:latin typeface="Calibri"/>
                          <a:cs typeface="Calibri"/>
                        </a:rPr>
                        <a:t>2</a:t>
                      </a:r>
                      <a:endParaRPr sz="400">
                        <a:latin typeface="Calibri"/>
                        <a:cs typeface="Calibri"/>
                      </a:endParaRPr>
                    </a:p>
                  </a:txBody>
                  <a:tcPr marL="0" marR="0" marT="0" marB="0">
                    <a:lnB w="9525">
                      <a:solidFill>
                        <a:srgbClr val="000000"/>
                      </a:solidFill>
                      <a:prstDash val="solid"/>
                    </a:lnB>
                  </a:tcPr>
                </a:tc>
                <a:tc vMerge="1">
                  <a:txBody>
                    <a:bodyPr/>
                    <a:lstStyle/>
                    <a:p>
                      <a:endParaRPr/>
                    </a:p>
                  </a:txBody>
                  <a:tcPr marL="0" marR="0" marT="0" marB="0">
                    <a:lnR w="9525">
                      <a:solidFill>
                        <a:srgbClr val="000000"/>
                      </a:solidFill>
                      <a:prstDash val="solid"/>
                    </a:lnR>
                    <a:lnT w="9525">
                      <a:solidFill>
                        <a:srgbClr val="000000"/>
                      </a:solidFill>
                      <a:prstDash val="solid"/>
                    </a:lnT>
                    <a:lnB w="9525">
                      <a:solidFill>
                        <a:srgbClr val="000000"/>
                      </a:solidFill>
                      <a:prstDash val="solid"/>
                    </a:lnB>
                  </a:tcPr>
                </a:tc>
                <a:tc gridSpan="2" vMerge="1">
                  <a:txBody>
                    <a:bodyPr/>
                    <a:lstStyle/>
                    <a:p>
                      <a:endParaRPr/>
                    </a:p>
                  </a:txBody>
                  <a:tcPr marL="0" marR="0" marT="0" marB="0">
                    <a:lnL w="9525">
                      <a:solidFill>
                        <a:srgbClr val="000000"/>
                      </a:solidFill>
                      <a:prstDash val="solid"/>
                    </a:lnL>
                    <a:lnR w="9525">
                      <a:solidFill>
                        <a:srgbClr val="000000"/>
                      </a:solidFill>
                      <a:prstDash val="solid"/>
                    </a:lnR>
                  </a:tcPr>
                </a:tc>
                <a:tc hMerge="1" vMerge="1">
                  <a:txBody>
                    <a:bodyPr/>
                    <a:lstStyle/>
                    <a:p>
                      <a:endParaRPr/>
                    </a:p>
                  </a:txBody>
                  <a:tcPr marL="0" marR="0" marT="0" marB="0"/>
                </a:tc>
                <a:extLst>
                  <a:ext uri="{0D108BD9-81ED-4DB2-BD59-A6C34878D82A}">
                    <a16:rowId xmlns:a16="http://schemas.microsoft.com/office/drawing/2014/main" val="10042"/>
                  </a:ext>
                </a:extLst>
              </a:tr>
              <a:tr h="81280">
                <a:tc>
                  <a:txBody>
                    <a:bodyPr/>
                    <a:lstStyle/>
                    <a:p>
                      <a:pPr marL="48260">
                        <a:lnSpc>
                          <a:spcPct val="100000"/>
                        </a:lnSpc>
                        <a:spcBef>
                          <a:spcPts val="60"/>
                        </a:spcBef>
                      </a:pPr>
                      <a:r>
                        <a:rPr sz="400" b="1" dirty="0">
                          <a:latin typeface="Calibri"/>
                          <a:cs typeface="Calibri"/>
                        </a:rPr>
                        <a:t>EXPEDITE</a:t>
                      </a:r>
                      <a:r>
                        <a:rPr sz="400" b="1" spc="30" dirty="0">
                          <a:latin typeface="Calibri"/>
                          <a:cs typeface="Calibri"/>
                        </a:rPr>
                        <a:t> </a:t>
                      </a:r>
                      <a:r>
                        <a:rPr sz="400" b="1" spc="-10" dirty="0">
                          <a:latin typeface="Calibri"/>
                          <a:cs typeface="Calibri"/>
                        </a:rPr>
                        <a:t>REQUISITION</a:t>
                      </a:r>
                      <a:endParaRPr sz="400">
                        <a:latin typeface="Calibri"/>
                        <a:cs typeface="Calibri"/>
                      </a:endParaRPr>
                    </a:p>
                  </a:txBody>
                  <a:tcPr marL="0" marR="0" marT="7620" marB="0">
                    <a:lnL w="19050">
                      <a:solidFill>
                        <a:srgbClr val="000000"/>
                      </a:solidFill>
                      <a:prstDash val="solid"/>
                    </a:lnL>
                    <a:lnT w="9525">
                      <a:solidFill>
                        <a:srgbClr val="000000"/>
                      </a:solidFill>
                      <a:prstDash val="solid"/>
                    </a:lnT>
                  </a:tcPr>
                </a:tc>
                <a:tc rowSpan="2">
                  <a:txBody>
                    <a:bodyPr/>
                    <a:lstStyle/>
                    <a:p>
                      <a:pPr>
                        <a:lnSpc>
                          <a:spcPct val="100000"/>
                        </a:lnSpc>
                      </a:pPr>
                      <a:endParaRPr sz="400">
                        <a:latin typeface="Times New Roman"/>
                        <a:cs typeface="Times New Roman"/>
                      </a:endParaRPr>
                    </a:p>
                  </a:txBody>
                  <a:tcPr marL="0" marR="0" marT="0" marB="0">
                    <a:lnT w="9525">
                      <a:solidFill>
                        <a:srgbClr val="000000"/>
                      </a:solidFill>
                      <a:prstDash val="solid"/>
                    </a:lnT>
                    <a:lnB w="9525">
                      <a:solidFill>
                        <a:srgbClr val="000000"/>
                      </a:solidFill>
                      <a:prstDash val="solid"/>
                    </a:lnB>
                  </a:tcPr>
                </a:tc>
                <a:tc rowSpan="2">
                  <a:txBody>
                    <a:bodyPr/>
                    <a:lstStyle/>
                    <a:p>
                      <a:pPr>
                        <a:lnSpc>
                          <a:spcPct val="100000"/>
                        </a:lnSpc>
                      </a:pPr>
                      <a:endParaRPr sz="400">
                        <a:latin typeface="Times New Roman"/>
                        <a:cs typeface="Times New Roman"/>
                      </a:endParaRPr>
                    </a:p>
                  </a:txBody>
                  <a:tcPr marL="0" marR="0" marT="0" marB="0">
                    <a:lnT w="9525">
                      <a:solidFill>
                        <a:srgbClr val="000000"/>
                      </a:solidFill>
                      <a:prstDash val="solid"/>
                    </a:lnT>
                    <a:lnB w="9525">
                      <a:solidFill>
                        <a:srgbClr val="000000"/>
                      </a:solidFill>
                      <a:prstDash val="solid"/>
                    </a:lnB>
                  </a:tcPr>
                </a:tc>
                <a:tc>
                  <a:txBody>
                    <a:bodyPr/>
                    <a:lstStyle/>
                    <a:p>
                      <a:pPr marL="31115" algn="ctr">
                        <a:lnSpc>
                          <a:spcPct val="100000"/>
                        </a:lnSpc>
                        <a:spcBef>
                          <a:spcPts val="60"/>
                        </a:spcBef>
                      </a:pPr>
                      <a:r>
                        <a:rPr sz="400" b="1" spc="-50" dirty="0">
                          <a:latin typeface="Calibri"/>
                          <a:cs typeface="Calibri"/>
                        </a:rPr>
                        <a:t>1</a:t>
                      </a:r>
                      <a:endParaRPr sz="400">
                        <a:latin typeface="Calibri"/>
                        <a:cs typeface="Calibri"/>
                      </a:endParaRPr>
                    </a:p>
                  </a:txBody>
                  <a:tcPr marL="0" marR="0" marT="7620" marB="0">
                    <a:lnT w="9525">
                      <a:solidFill>
                        <a:srgbClr val="000000"/>
                      </a:solidFill>
                      <a:prstDash val="solid"/>
                    </a:lnT>
                  </a:tcPr>
                </a:tc>
                <a:tc rowSpan="2">
                  <a:txBody>
                    <a:bodyPr/>
                    <a:lstStyle/>
                    <a:p>
                      <a:pPr>
                        <a:lnSpc>
                          <a:spcPct val="100000"/>
                        </a:lnSpc>
                      </a:pPr>
                      <a:endParaRPr sz="400">
                        <a:latin typeface="Times New Roman"/>
                        <a:cs typeface="Times New Roman"/>
                      </a:endParaRPr>
                    </a:p>
                  </a:txBody>
                  <a:tcPr marL="0" marR="0" marT="0" marB="0">
                    <a:lnR w="9525">
                      <a:solidFill>
                        <a:srgbClr val="000000"/>
                      </a:solidFill>
                      <a:prstDash val="solid"/>
                    </a:lnR>
                    <a:lnT w="9525">
                      <a:solidFill>
                        <a:srgbClr val="000000"/>
                      </a:solidFill>
                      <a:prstDash val="solid"/>
                    </a:lnT>
                    <a:lnB w="9525">
                      <a:solidFill>
                        <a:srgbClr val="000000"/>
                      </a:solidFill>
                      <a:prstDash val="solid"/>
                    </a:lnB>
                  </a:tcPr>
                </a:tc>
                <a:tc gridSpan="2" vMerge="1">
                  <a:txBody>
                    <a:bodyPr/>
                    <a:lstStyle/>
                    <a:p>
                      <a:endParaRPr/>
                    </a:p>
                  </a:txBody>
                  <a:tcPr marL="0" marR="0" marT="0" marB="0">
                    <a:lnL w="9525">
                      <a:solidFill>
                        <a:srgbClr val="000000"/>
                      </a:solidFill>
                      <a:prstDash val="solid"/>
                    </a:lnL>
                    <a:lnR w="9525">
                      <a:solidFill>
                        <a:srgbClr val="000000"/>
                      </a:solidFill>
                      <a:prstDash val="solid"/>
                    </a:lnR>
                  </a:tcPr>
                </a:tc>
                <a:tc hMerge="1" vMerge="1">
                  <a:txBody>
                    <a:bodyPr/>
                    <a:lstStyle/>
                    <a:p>
                      <a:endParaRPr/>
                    </a:p>
                  </a:txBody>
                  <a:tcPr marL="0" marR="0" marT="0" marB="0"/>
                </a:tc>
                <a:extLst>
                  <a:ext uri="{0D108BD9-81ED-4DB2-BD59-A6C34878D82A}">
                    <a16:rowId xmlns:a16="http://schemas.microsoft.com/office/drawing/2014/main" val="10043"/>
                  </a:ext>
                </a:extLst>
              </a:tr>
              <a:tr h="69215">
                <a:tc>
                  <a:txBody>
                    <a:bodyPr/>
                    <a:lstStyle/>
                    <a:p>
                      <a:pPr marL="81915">
                        <a:lnSpc>
                          <a:spcPts val="445"/>
                        </a:lnSpc>
                      </a:pPr>
                      <a:r>
                        <a:rPr sz="400" spc="-10" dirty="0">
                          <a:latin typeface="Calibri"/>
                          <a:cs typeface="Calibri"/>
                        </a:rPr>
                        <a:t>OTHER</a:t>
                      </a:r>
                      <a:endParaRPr sz="400">
                        <a:latin typeface="Calibri"/>
                        <a:cs typeface="Calibri"/>
                      </a:endParaRPr>
                    </a:p>
                  </a:txBody>
                  <a:tcPr marL="0" marR="0" marT="0" marB="0">
                    <a:lnL w="19050">
                      <a:solidFill>
                        <a:srgbClr val="000000"/>
                      </a:solidFill>
                      <a:prstDash val="solid"/>
                    </a:lnL>
                    <a:lnB w="9525">
                      <a:solidFill>
                        <a:srgbClr val="000000"/>
                      </a:solidFill>
                      <a:prstDash val="solid"/>
                    </a:lnB>
                  </a:tcPr>
                </a:tc>
                <a:tc vMerge="1">
                  <a:txBody>
                    <a:bodyPr/>
                    <a:lstStyle/>
                    <a:p>
                      <a:endParaRPr/>
                    </a:p>
                  </a:txBody>
                  <a:tcPr marL="0" marR="0" marT="0" marB="0">
                    <a:lnT w="9525">
                      <a:solidFill>
                        <a:srgbClr val="000000"/>
                      </a:solidFill>
                      <a:prstDash val="solid"/>
                    </a:lnT>
                    <a:lnB w="9525">
                      <a:solidFill>
                        <a:srgbClr val="000000"/>
                      </a:solidFill>
                      <a:prstDash val="solid"/>
                    </a:lnB>
                  </a:tcPr>
                </a:tc>
                <a:tc vMerge="1">
                  <a:txBody>
                    <a:bodyPr/>
                    <a:lstStyle/>
                    <a:p>
                      <a:endParaRPr/>
                    </a:p>
                  </a:txBody>
                  <a:tcPr marL="0" marR="0" marT="0" marB="0">
                    <a:lnT w="9525">
                      <a:solidFill>
                        <a:srgbClr val="000000"/>
                      </a:solidFill>
                      <a:prstDash val="solid"/>
                    </a:lnT>
                    <a:lnB w="9525">
                      <a:solidFill>
                        <a:srgbClr val="000000"/>
                      </a:solidFill>
                      <a:prstDash val="solid"/>
                    </a:lnB>
                  </a:tcPr>
                </a:tc>
                <a:tc>
                  <a:txBody>
                    <a:bodyPr/>
                    <a:lstStyle/>
                    <a:p>
                      <a:pPr marL="31115" algn="ctr">
                        <a:lnSpc>
                          <a:spcPts val="445"/>
                        </a:lnSpc>
                      </a:pPr>
                      <a:r>
                        <a:rPr sz="400" spc="-50" dirty="0">
                          <a:latin typeface="Calibri"/>
                          <a:cs typeface="Calibri"/>
                        </a:rPr>
                        <a:t>1</a:t>
                      </a:r>
                      <a:endParaRPr sz="400">
                        <a:latin typeface="Calibri"/>
                        <a:cs typeface="Calibri"/>
                      </a:endParaRPr>
                    </a:p>
                  </a:txBody>
                  <a:tcPr marL="0" marR="0" marT="0" marB="0">
                    <a:lnB w="9525">
                      <a:solidFill>
                        <a:srgbClr val="000000"/>
                      </a:solidFill>
                      <a:prstDash val="solid"/>
                    </a:lnB>
                  </a:tcPr>
                </a:tc>
                <a:tc vMerge="1">
                  <a:txBody>
                    <a:bodyPr/>
                    <a:lstStyle/>
                    <a:p>
                      <a:endParaRPr/>
                    </a:p>
                  </a:txBody>
                  <a:tcPr marL="0" marR="0" marT="0" marB="0">
                    <a:lnR w="9525">
                      <a:solidFill>
                        <a:srgbClr val="000000"/>
                      </a:solidFill>
                      <a:prstDash val="solid"/>
                    </a:lnR>
                    <a:lnT w="9525">
                      <a:solidFill>
                        <a:srgbClr val="000000"/>
                      </a:solidFill>
                      <a:prstDash val="solid"/>
                    </a:lnT>
                    <a:lnB w="9525">
                      <a:solidFill>
                        <a:srgbClr val="000000"/>
                      </a:solidFill>
                      <a:prstDash val="solid"/>
                    </a:lnB>
                  </a:tcPr>
                </a:tc>
                <a:tc gridSpan="2" vMerge="1">
                  <a:txBody>
                    <a:bodyPr/>
                    <a:lstStyle/>
                    <a:p>
                      <a:endParaRPr/>
                    </a:p>
                  </a:txBody>
                  <a:tcPr marL="0" marR="0" marT="0" marB="0">
                    <a:lnL w="9525">
                      <a:solidFill>
                        <a:srgbClr val="000000"/>
                      </a:solidFill>
                      <a:prstDash val="solid"/>
                    </a:lnL>
                    <a:lnR w="9525">
                      <a:solidFill>
                        <a:srgbClr val="000000"/>
                      </a:solidFill>
                      <a:prstDash val="solid"/>
                    </a:lnR>
                  </a:tcPr>
                </a:tc>
                <a:tc hMerge="1" vMerge="1">
                  <a:txBody>
                    <a:bodyPr/>
                    <a:lstStyle/>
                    <a:p>
                      <a:endParaRPr/>
                    </a:p>
                  </a:txBody>
                  <a:tcPr marL="0" marR="0" marT="0" marB="0"/>
                </a:tc>
                <a:extLst>
                  <a:ext uri="{0D108BD9-81ED-4DB2-BD59-A6C34878D82A}">
                    <a16:rowId xmlns:a16="http://schemas.microsoft.com/office/drawing/2014/main" val="10044"/>
                  </a:ext>
                </a:extLst>
              </a:tr>
              <a:tr h="76835">
                <a:tc>
                  <a:txBody>
                    <a:bodyPr/>
                    <a:lstStyle/>
                    <a:p>
                      <a:pPr marL="15240">
                        <a:lnSpc>
                          <a:spcPts val="450"/>
                        </a:lnSpc>
                        <a:spcBef>
                          <a:spcPts val="60"/>
                        </a:spcBef>
                      </a:pPr>
                      <a:r>
                        <a:rPr sz="400" b="1" spc="-10" dirty="0">
                          <a:latin typeface="Calibri"/>
                          <a:cs typeface="Calibri"/>
                        </a:rPr>
                        <a:t>SYSTEM</a:t>
                      </a:r>
                      <a:endParaRPr sz="400">
                        <a:latin typeface="Calibri"/>
                        <a:cs typeface="Calibri"/>
                      </a:endParaRPr>
                    </a:p>
                  </a:txBody>
                  <a:tcPr marL="0" marR="0" marT="7620" marB="0">
                    <a:lnL w="19050">
                      <a:solidFill>
                        <a:srgbClr val="000000"/>
                      </a:solidFill>
                      <a:prstDash val="solid"/>
                    </a:lnL>
                    <a:lnT w="9525">
                      <a:solidFill>
                        <a:srgbClr val="000000"/>
                      </a:solidFill>
                      <a:prstDash val="solid"/>
                    </a:lnT>
                    <a:lnB w="9525">
                      <a:solidFill>
                        <a:srgbClr val="000000"/>
                      </a:solidFill>
                      <a:prstDash val="solid"/>
                    </a:lnB>
                    <a:solidFill>
                      <a:srgbClr val="94B3D6"/>
                    </a:solidFill>
                  </a:tcPr>
                </a:tc>
                <a:tc>
                  <a:txBody>
                    <a:bodyPr/>
                    <a:lstStyle/>
                    <a:p>
                      <a:pPr>
                        <a:lnSpc>
                          <a:spcPct val="100000"/>
                        </a:lnSpc>
                      </a:pPr>
                      <a:endParaRPr sz="300">
                        <a:latin typeface="Times New Roman"/>
                        <a:cs typeface="Times New Roman"/>
                      </a:endParaRPr>
                    </a:p>
                  </a:txBody>
                  <a:tcPr marL="0" marR="0" marT="0" marB="0">
                    <a:lnT w="9525">
                      <a:solidFill>
                        <a:srgbClr val="000000"/>
                      </a:solidFill>
                      <a:prstDash val="solid"/>
                    </a:lnT>
                    <a:lnB w="9525">
                      <a:solidFill>
                        <a:srgbClr val="000000"/>
                      </a:solidFill>
                      <a:prstDash val="solid"/>
                    </a:lnB>
                    <a:solidFill>
                      <a:srgbClr val="94B3D6"/>
                    </a:solidFill>
                  </a:tcPr>
                </a:tc>
                <a:tc>
                  <a:txBody>
                    <a:bodyPr/>
                    <a:lstStyle/>
                    <a:p>
                      <a:pPr>
                        <a:lnSpc>
                          <a:spcPct val="100000"/>
                        </a:lnSpc>
                      </a:pPr>
                      <a:endParaRPr sz="300">
                        <a:latin typeface="Times New Roman"/>
                        <a:cs typeface="Times New Roman"/>
                      </a:endParaRPr>
                    </a:p>
                  </a:txBody>
                  <a:tcPr marL="0" marR="0" marT="0" marB="0">
                    <a:lnT w="9525">
                      <a:solidFill>
                        <a:srgbClr val="000000"/>
                      </a:solidFill>
                      <a:prstDash val="solid"/>
                    </a:lnT>
                    <a:lnB w="9525">
                      <a:solidFill>
                        <a:srgbClr val="000000"/>
                      </a:solidFill>
                      <a:prstDash val="solid"/>
                    </a:lnB>
                    <a:solidFill>
                      <a:srgbClr val="94B3D6"/>
                    </a:solidFill>
                  </a:tcPr>
                </a:tc>
                <a:tc>
                  <a:txBody>
                    <a:bodyPr/>
                    <a:lstStyle/>
                    <a:p>
                      <a:pPr marL="31115" algn="ctr">
                        <a:lnSpc>
                          <a:spcPts val="450"/>
                        </a:lnSpc>
                        <a:spcBef>
                          <a:spcPts val="60"/>
                        </a:spcBef>
                      </a:pPr>
                      <a:r>
                        <a:rPr sz="400" b="1" spc="-50" dirty="0">
                          <a:latin typeface="Calibri"/>
                          <a:cs typeface="Calibri"/>
                        </a:rPr>
                        <a:t>3</a:t>
                      </a:r>
                      <a:endParaRPr sz="400">
                        <a:latin typeface="Calibri"/>
                        <a:cs typeface="Calibri"/>
                      </a:endParaRPr>
                    </a:p>
                  </a:txBody>
                  <a:tcPr marL="0" marR="0" marT="7620" marB="0">
                    <a:lnT w="9525">
                      <a:solidFill>
                        <a:srgbClr val="000000"/>
                      </a:solidFill>
                      <a:prstDash val="solid"/>
                    </a:lnT>
                    <a:lnB w="9525">
                      <a:solidFill>
                        <a:srgbClr val="000000"/>
                      </a:solidFill>
                      <a:prstDash val="solid"/>
                    </a:lnB>
                    <a:solidFill>
                      <a:srgbClr val="94B3D6"/>
                    </a:solidFill>
                  </a:tcPr>
                </a:tc>
                <a:tc>
                  <a:txBody>
                    <a:bodyPr/>
                    <a:lstStyle/>
                    <a:p>
                      <a:pPr>
                        <a:lnSpc>
                          <a:spcPct val="100000"/>
                        </a:lnSpc>
                      </a:pPr>
                      <a:endParaRPr sz="300">
                        <a:latin typeface="Times New Roman"/>
                        <a:cs typeface="Times New Roman"/>
                      </a:endParaRPr>
                    </a:p>
                  </a:txBody>
                  <a:tcPr marL="0" marR="0" marT="0" marB="0">
                    <a:lnR w="9525">
                      <a:solidFill>
                        <a:srgbClr val="000000"/>
                      </a:solidFill>
                      <a:prstDash val="solid"/>
                    </a:lnR>
                    <a:lnT w="9525">
                      <a:solidFill>
                        <a:srgbClr val="000000"/>
                      </a:solidFill>
                      <a:prstDash val="solid"/>
                    </a:lnT>
                    <a:lnB w="9525">
                      <a:solidFill>
                        <a:srgbClr val="000000"/>
                      </a:solidFill>
                      <a:prstDash val="solid"/>
                    </a:lnB>
                    <a:solidFill>
                      <a:srgbClr val="94B3D6"/>
                    </a:solidFill>
                  </a:tcPr>
                </a:tc>
                <a:tc gridSpan="2" vMerge="1">
                  <a:txBody>
                    <a:bodyPr/>
                    <a:lstStyle/>
                    <a:p>
                      <a:endParaRPr/>
                    </a:p>
                  </a:txBody>
                  <a:tcPr marL="0" marR="0" marT="0" marB="0">
                    <a:lnL w="9525">
                      <a:solidFill>
                        <a:srgbClr val="000000"/>
                      </a:solidFill>
                      <a:prstDash val="solid"/>
                    </a:lnL>
                    <a:lnR w="9525">
                      <a:solidFill>
                        <a:srgbClr val="000000"/>
                      </a:solidFill>
                      <a:prstDash val="solid"/>
                    </a:lnR>
                  </a:tcPr>
                </a:tc>
                <a:tc hMerge="1" vMerge="1">
                  <a:txBody>
                    <a:bodyPr/>
                    <a:lstStyle/>
                    <a:p>
                      <a:endParaRPr/>
                    </a:p>
                  </a:txBody>
                  <a:tcPr marL="0" marR="0" marT="0" marB="0"/>
                </a:tc>
                <a:extLst>
                  <a:ext uri="{0D108BD9-81ED-4DB2-BD59-A6C34878D82A}">
                    <a16:rowId xmlns:a16="http://schemas.microsoft.com/office/drawing/2014/main" val="10045"/>
                  </a:ext>
                </a:extLst>
              </a:tr>
              <a:tr h="81280">
                <a:tc>
                  <a:txBody>
                    <a:bodyPr/>
                    <a:lstStyle/>
                    <a:p>
                      <a:pPr marL="48260">
                        <a:lnSpc>
                          <a:spcPct val="100000"/>
                        </a:lnSpc>
                        <a:spcBef>
                          <a:spcPts val="60"/>
                        </a:spcBef>
                      </a:pPr>
                      <a:r>
                        <a:rPr sz="400" b="1" dirty="0">
                          <a:latin typeface="Calibri"/>
                          <a:cs typeface="Calibri"/>
                        </a:rPr>
                        <a:t>DISP</a:t>
                      </a:r>
                      <a:r>
                        <a:rPr sz="400" b="1" spc="40" dirty="0">
                          <a:latin typeface="Calibri"/>
                          <a:cs typeface="Calibri"/>
                        </a:rPr>
                        <a:t> </a:t>
                      </a:r>
                      <a:r>
                        <a:rPr sz="400" b="1" dirty="0">
                          <a:latin typeface="Calibri"/>
                          <a:cs typeface="Calibri"/>
                        </a:rPr>
                        <a:t>SVCS</a:t>
                      </a:r>
                      <a:r>
                        <a:rPr sz="400" b="1" spc="35" dirty="0">
                          <a:latin typeface="Calibri"/>
                          <a:cs typeface="Calibri"/>
                        </a:rPr>
                        <a:t> </a:t>
                      </a:r>
                      <a:r>
                        <a:rPr sz="400" b="1" dirty="0">
                          <a:latin typeface="Calibri"/>
                          <a:cs typeface="Calibri"/>
                        </a:rPr>
                        <a:t>RTD</a:t>
                      </a:r>
                      <a:r>
                        <a:rPr sz="400" b="1" spc="20" dirty="0">
                          <a:latin typeface="Calibri"/>
                          <a:cs typeface="Calibri"/>
                        </a:rPr>
                        <a:t> </a:t>
                      </a:r>
                      <a:r>
                        <a:rPr sz="400" b="1" spc="-25" dirty="0">
                          <a:latin typeface="Calibri"/>
                          <a:cs typeface="Calibri"/>
                        </a:rPr>
                        <a:t>WEB</a:t>
                      </a:r>
                      <a:endParaRPr sz="400">
                        <a:latin typeface="Calibri"/>
                        <a:cs typeface="Calibri"/>
                      </a:endParaRPr>
                    </a:p>
                  </a:txBody>
                  <a:tcPr marL="0" marR="0" marT="7620" marB="0">
                    <a:lnL w="19050">
                      <a:solidFill>
                        <a:srgbClr val="000000"/>
                      </a:solidFill>
                      <a:prstDash val="solid"/>
                    </a:lnL>
                    <a:lnT w="9525">
                      <a:solidFill>
                        <a:srgbClr val="000000"/>
                      </a:solidFill>
                      <a:prstDash val="solid"/>
                    </a:lnT>
                  </a:tcPr>
                </a:tc>
                <a:tc rowSpan="3">
                  <a:txBody>
                    <a:bodyPr/>
                    <a:lstStyle/>
                    <a:p>
                      <a:pPr>
                        <a:lnSpc>
                          <a:spcPct val="100000"/>
                        </a:lnSpc>
                      </a:pPr>
                      <a:endParaRPr sz="400">
                        <a:latin typeface="Times New Roman"/>
                        <a:cs typeface="Times New Roman"/>
                      </a:endParaRPr>
                    </a:p>
                  </a:txBody>
                  <a:tcPr marL="0" marR="0" marT="0" marB="0">
                    <a:lnT w="9525">
                      <a:solidFill>
                        <a:srgbClr val="000000"/>
                      </a:solidFill>
                      <a:prstDash val="solid"/>
                    </a:lnT>
                    <a:lnB w="9525">
                      <a:solidFill>
                        <a:srgbClr val="000000"/>
                      </a:solidFill>
                      <a:prstDash val="solid"/>
                    </a:lnB>
                  </a:tcPr>
                </a:tc>
                <a:tc rowSpan="3">
                  <a:txBody>
                    <a:bodyPr/>
                    <a:lstStyle/>
                    <a:p>
                      <a:pPr>
                        <a:lnSpc>
                          <a:spcPct val="100000"/>
                        </a:lnSpc>
                      </a:pPr>
                      <a:endParaRPr sz="400">
                        <a:latin typeface="Times New Roman"/>
                        <a:cs typeface="Times New Roman"/>
                      </a:endParaRPr>
                    </a:p>
                  </a:txBody>
                  <a:tcPr marL="0" marR="0" marT="0" marB="0">
                    <a:lnT w="9525">
                      <a:solidFill>
                        <a:srgbClr val="000000"/>
                      </a:solidFill>
                      <a:prstDash val="solid"/>
                    </a:lnT>
                    <a:lnB w="9525">
                      <a:solidFill>
                        <a:srgbClr val="000000"/>
                      </a:solidFill>
                      <a:prstDash val="solid"/>
                    </a:lnB>
                  </a:tcPr>
                </a:tc>
                <a:tc>
                  <a:txBody>
                    <a:bodyPr/>
                    <a:lstStyle/>
                    <a:p>
                      <a:pPr marL="31115" algn="ctr">
                        <a:lnSpc>
                          <a:spcPct val="100000"/>
                        </a:lnSpc>
                        <a:spcBef>
                          <a:spcPts val="60"/>
                        </a:spcBef>
                      </a:pPr>
                      <a:r>
                        <a:rPr sz="400" b="1" spc="-50" dirty="0">
                          <a:latin typeface="Calibri"/>
                          <a:cs typeface="Calibri"/>
                        </a:rPr>
                        <a:t>3</a:t>
                      </a:r>
                      <a:endParaRPr sz="400">
                        <a:latin typeface="Calibri"/>
                        <a:cs typeface="Calibri"/>
                      </a:endParaRPr>
                    </a:p>
                  </a:txBody>
                  <a:tcPr marL="0" marR="0" marT="7620" marB="0">
                    <a:lnT w="9525">
                      <a:solidFill>
                        <a:srgbClr val="000000"/>
                      </a:solidFill>
                      <a:prstDash val="solid"/>
                    </a:lnT>
                  </a:tcPr>
                </a:tc>
                <a:tc rowSpan="3">
                  <a:txBody>
                    <a:bodyPr/>
                    <a:lstStyle/>
                    <a:p>
                      <a:pPr>
                        <a:lnSpc>
                          <a:spcPct val="100000"/>
                        </a:lnSpc>
                      </a:pPr>
                      <a:endParaRPr sz="400">
                        <a:latin typeface="Times New Roman"/>
                        <a:cs typeface="Times New Roman"/>
                      </a:endParaRPr>
                    </a:p>
                  </a:txBody>
                  <a:tcPr marL="0" marR="0" marT="0" marB="0">
                    <a:lnR w="9525">
                      <a:solidFill>
                        <a:srgbClr val="000000"/>
                      </a:solidFill>
                      <a:prstDash val="solid"/>
                    </a:lnR>
                    <a:lnT w="9525">
                      <a:solidFill>
                        <a:srgbClr val="000000"/>
                      </a:solidFill>
                      <a:prstDash val="solid"/>
                    </a:lnT>
                    <a:lnB w="9525">
                      <a:solidFill>
                        <a:srgbClr val="000000"/>
                      </a:solidFill>
                      <a:prstDash val="solid"/>
                    </a:lnB>
                  </a:tcPr>
                </a:tc>
                <a:tc gridSpan="2" vMerge="1">
                  <a:txBody>
                    <a:bodyPr/>
                    <a:lstStyle/>
                    <a:p>
                      <a:endParaRPr/>
                    </a:p>
                  </a:txBody>
                  <a:tcPr marL="0" marR="0" marT="0" marB="0">
                    <a:lnL w="9525">
                      <a:solidFill>
                        <a:srgbClr val="000000"/>
                      </a:solidFill>
                      <a:prstDash val="solid"/>
                    </a:lnL>
                    <a:lnR w="9525">
                      <a:solidFill>
                        <a:srgbClr val="000000"/>
                      </a:solidFill>
                      <a:prstDash val="solid"/>
                    </a:lnR>
                  </a:tcPr>
                </a:tc>
                <a:tc hMerge="1" vMerge="1">
                  <a:txBody>
                    <a:bodyPr/>
                    <a:lstStyle/>
                    <a:p>
                      <a:endParaRPr/>
                    </a:p>
                  </a:txBody>
                  <a:tcPr marL="0" marR="0" marT="0" marB="0"/>
                </a:tc>
                <a:extLst>
                  <a:ext uri="{0D108BD9-81ED-4DB2-BD59-A6C34878D82A}">
                    <a16:rowId xmlns:a16="http://schemas.microsoft.com/office/drawing/2014/main" val="10046"/>
                  </a:ext>
                </a:extLst>
              </a:tr>
              <a:tr h="73025">
                <a:tc>
                  <a:txBody>
                    <a:bodyPr/>
                    <a:lstStyle/>
                    <a:p>
                      <a:pPr marL="81915">
                        <a:lnSpc>
                          <a:spcPts val="480"/>
                        </a:lnSpc>
                      </a:pPr>
                      <a:r>
                        <a:rPr sz="400" spc="10" dirty="0">
                          <a:latin typeface="Calibri"/>
                          <a:cs typeface="Calibri"/>
                        </a:rPr>
                        <a:t>APPLICATION</a:t>
                      </a:r>
                      <a:r>
                        <a:rPr sz="400" spc="55" dirty="0">
                          <a:latin typeface="Calibri"/>
                          <a:cs typeface="Calibri"/>
                        </a:rPr>
                        <a:t> </a:t>
                      </a:r>
                      <a:r>
                        <a:rPr sz="400" spc="-10" dirty="0">
                          <a:latin typeface="Calibri"/>
                          <a:cs typeface="Calibri"/>
                        </a:rPr>
                        <a:t>ACCESS</a:t>
                      </a:r>
                      <a:endParaRPr sz="400">
                        <a:latin typeface="Calibri"/>
                        <a:cs typeface="Calibri"/>
                      </a:endParaRPr>
                    </a:p>
                  </a:txBody>
                  <a:tcPr marL="0" marR="0" marT="0" marB="0">
                    <a:lnL w="19050">
                      <a:solidFill>
                        <a:srgbClr val="000000"/>
                      </a:solidFill>
                      <a:prstDash val="solid"/>
                    </a:lnL>
                  </a:tcPr>
                </a:tc>
                <a:tc vMerge="1">
                  <a:txBody>
                    <a:bodyPr/>
                    <a:lstStyle/>
                    <a:p>
                      <a:endParaRPr/>
                    </a:p>
                  </a:txBody>
                  <a:tcPr marL="0" marR="0" marT="0" marB="0">
                    <a:lnT w="9525">
                      <a:solidFill>
                        <a:srgbClr val="000000"/>
                      </a:solidFill>
                      <a:prstDash val="solid"/>
                    </a:lnT>
                    <a:lnB w="9525">
                      <a:solidFill>
                        <a:srgbClr val="000000"/>
                      </a:solidFill>
                      <a:prstDash val="solid"/>
                    </a:lnB>
                  </a:tcPr>
                </a:tc>
                <a:tc vMerge="1">
                  <a:txBody>
                    <a:bodyPr/>
                    <a:lstStyle/>
                    <a:p>
                      <a:endParaRPr/>
                    </a:p>
                  </a:txBody>
                  <a:tcPr marL="0" marR="0" marT="0" marB="0">
                    <a:lnT w="9525">
                      <a:solidFill>
                        <a:srgbClr val="000000"/>
                      </a:solidFill>
                      <a:prstDash val="solid"/>
                    </a:lnT>
                    <a:lnB w="9525">
                      <a:solidFill>
                        <a:srgbClr val="000000"/>
                      </a:solidFill>
                      <a:prstDash val="solid"/>
                    </a:lnB>
                  </a:tcPr>
                </a:tc>
                <a:tc>
                  <a:txBody>
                    <a:bodyPr/>
                    <a:lstStyle/>
                    <a:p>
                      <a:pPr marL="31115" algn="ctr">
                        <a:lnSpc>
                          <a:spcPts val="480"/>
                        </a:lnSpc>
                      </a:pPr>
                      <a:r>
                        <a:rPr sz="400" spc="-50" dirty="0">
                          <a:latin typeface="Calibri"/>
                          <a:cs typeface="Calibri"/>
                        </a:rPr>
                        <a:t>2</a:t>
                      </a:r>
                      <a:endParaRPr sz="400">
                        <a:latin typeface="Calibri"/>
                        <a:cs typeface="Calibri"/>
                      </a:endParaRPr>
                    </a:p>
                  </a:txBody>
                  <a:tcPr marL="0" marR="0" marT="0" marB="0"/>
                </a:tc>
                <a:tc vMerge="1">
                  <a:txBody>
                    <a:bodyPr/>
                    <a:lstStyle/>
                    <a:p>
                      <a:endParaRPr/>
                    </a:p>
                  </a:txBody>
                  <a:tcPr marL="0" marR="0" marT="0" marB="0">
                    <a:lnR w="9525">
                      <a:solidFill>
                        <a:srgbClr val="000000"/>
                      </a:solidFill>
                      <a:prstDash val="solid"/>
                    </a:lnR>
                    <a:lnT w="9525">
                      <a:solidFill>
                        <a:srgbClr val="000000"/>
                      </a:solidFill>
                      <a:prstDash val="solid"/>
                    </a:lnT>
                    <a:lnB w="9525">
                      <a:solidFill>
                        <a:srgbClr val="000000"/>
                      </a:solidFill>
                      <a:prstDash val="solid"/>
                    </a:lnB>
                  </a:tcPr>
                </a:tc>
                <a:tc gridSpan="2" vMerge="1">
                  <a:txBody>
                    <a:bodyPr/>
                    <a:lstStyle/>
                    <a:p>
                      <a:endParaRPr/>
                    </a:p>
                  </a:txBody>
                  <a:tcPr marL="0" marR="0" marT="0" marB="0">
                    <a:lnL w="9525">
                      <a:solidFill>
                        <a:srgbClr val="000000"/>
                      </a:solidFill>
                      <a:prstDash val="solid"/>
                    </a:lnL>
                    <a:lnR w="9525">
                      <a:solidFill>
                        <a:srgbClr val="000000"/>
                      </a:solidFill>
                      <a:prstDash val="solid"/>
                    </a:lnR>
                  </a:tcPr>
                </a:tc>
                <a:tc hMerge="1" vMerge="1">
                  <a:txBody>
                    <a:bodyPr/>
                    <a:lstStyle/>
                    <a:p>
                      <a:endParaRPr/>
                    </a:p>
                  </a:txBody>
                  <a:tcPr marL="0" marR="0" marT="0" marB="0"/>
                </a:tc>
                <a:extLst>
                  <a:ext uri="{0D108BD9-81ED-4DB2-BD59-A6C34878D82A}">
                    <a16:rowId xmlns:a16="http://schemas.microsoft.com/office/drawing/2014/main" val="10047"/>
                  </a:ext>
                </a:extLst>
              </a:tr>
              <a:tr h="69215">
                <a:tc>
                  <a:txBody>
                    <a:bodyPr/>
                    <a:lstStyle/>
                    <a:p>
                      <a:pPr marL="81915">
                        <a:lnSpc>
                          <a:spcPts val="445"/>
                        </a:lnSpc>
                      </a:pPr>
                      <a:r>
                        <a:rPr sz="400" spc="10" dirty="0">
                          <a:latin typeface="Calibri"/>
                          <a:cs typeface="Calibri"/>
                        </a:rPr>
                        <a:t>APPLICATION</a:t>
                      </a:r>
                      <a:r>
                        <a:rPr sz="400" spc="55" dirty="0">
                          <a:latin typeface="Calibri"/>
                          <a:cs typeface="Calibri"/>
                        </a:rPr>
                        <a:t> </a:t>
                      </a:r>
                      <a:r>
                        <a:rPr sz="400" spc="-10" dirty="0">
                          <a:latin typeface="Calibri"/>
                          <a:cs typeface="Calibri"/>
                        </a:rPr>
                        <a:t>SUPPORT</a:t>
                      </a:r>
                      <a:endParaRPr sz="400">
                        <a:latin typeface="Calibri"/>
                        <a:cs typeface="Calibri"/>
                      </a:endParaRPr>
                    </a:p>
                  </a:txBody>
                  <a:tcPr marL="0" marR="0" marT="0" marB="0">
                    <a:lnL w="19050">
                      <a:solidFill>
                        <a:srgbClr val="000000"/>
                      </a:solidFill>
                      <a:prstDash val="solid"/>
                    </a:lnL>
                    <a:lnB w="9525">
                      <a:solidFill>
                        <a:srgbClr val="000000"/>
                      </a:solidFill>
                      <a:prstDash val="solid"/>
                    </a:lnB>
                  </a:tcPr>
                </a:tc>
                <a:tc vMerge="1">
                  <a:txBody>
                    <a:bodyPr/>
                    <a:lstStyle/>
                    <a:p>
                      <a:endParaRPr/>
                    </a:p>
                  </a:txBody>
                  <a:tcPr marL="0" marR="0" marT="0" marB="0">
                    <a:lnT w="9525">
                      <a:solidFill>
                        <a:srgbClr val="000000"/>
                      </a:solidFill>
                      <a:prstDash val="solid"/>
                    </a:lnT>
                    <a:lnB w="9525">
                      <a:solidFill>
                        <a:srgbClr val="000000"/>
                      </a:solidFill>
                      <a:prstDash val="solid"/>
                    </a:lnB>
                  </a:tcPr>
                </a:tc>
                <a:tc vMerge="1">
                  <a:txBody>
                    <a:bodyPr/>
                    <a:lstStyle/>
                    <a:p>
                      <a:endParaRPr/>
                    </a:p>
                  </a:txBody>
                  <a:tcPr marL="0" marR="0" marT="0" marB="0">
                    <a:lnT w="9525">
                      <a:solidFill>
                        <a:srgbClr val="000000"/>
                      </a:solidFill>
                      <a:prstDash val="solid"/>
                    </a:lnT>
                    <a:lnB w="9525">
                      <a:solidFill>
                        <a:srgbClr val="000000"/>
                      </a:solidFill>
                      <a:prstDash val="solid"/>
                    </a:lnB>
                  </a:tcPr>
                </a:tc>
                <a:tc>
                  <a:txBody>
                    <a:bodyPr/>
                    <a:lstStyle/>
                    <a:p>
                      <a:pPr marL="31115" algn="ctr">
                        <a:lnSpc>
                          <a:spcPts val="445"/>
                        </a:lnSpc>
                      </a:pPr>
                      <a:r>
                        <a:rPr sz="400" spc="-50" dirty="0">
                          <a:latin typeface="Calibri"/>
                          <a:cs typeface="Calibri"/>
                        </a:rPr>
                        <a:t>1</a:t>
                      </a:r>
                      <a:endParaRPr sz="400">
                        <a:latin typeface="Calibri"/>
                        <a:cs typeface="Calibri"/>
                      </a:endParaRPr>
                    </a:p>
                  </a:txBody>
                  <a:tcPr marL="0" marR="0" marT="0" marB="0">
                    <a:lnB w="9525">
                      <a:solidFill>
                        <a:srgbClr val="000000"/>
                      </a:solidFill>
                      <a:prstDash val="solid"/>
                    </a:lnB>
                  </a:tcPr>
                </a:tc>
                <a:tc vMerge="1">
                  <a:txBody>
                    <a:bodyPr/>
                    <a:lstStyle/>
                    <a:p>
                      <a:endParaRPr/>
                    </a:p>
                  </a:txBody>
                  <a:tcPr marL="0" marR="0" marT="0" marB="0">
                    <a:lnR w="9525">
                      <a:solidFill>
                        <a:srgbClr val="000000"/>
                      </a:solidFill>
                      <a:prstDash val="solid"/>
                    </a:lnR>
                    <a:lnT w="9525">
                      <a:solidFill>
                        <a:srgbClr val="000000"/>
                      </a:solidFill>
                      <a:prstDash val="solid"/>
                    </a:lnT>
                    <a:lnB w="9525">
                      <a:solidFill>
                        <a:srgbClr val="000000"/>
                      </a:solidFill>
                      <a:prstDash val="solid"/>
                    </a:lnB>
                  </a:tcPr>
                </a:tc>
                <a:tc gridSpan="2" vMerge="1">
                  <a:txBody>
                    <a:bodyPr/>
                    <a:lstStyle/>
                    <a:p>
                      <a:endParaRPr/>
                    </a:p>
                  </a:txBody>
                  <a:tcPr marL="0" marR="0" marT="0" marB="0">
                    <a:lnL w="9525">
                      <a:solidFill>
                        <a:srgbClr val="000000"/>
                      </a:solidFill>
                      <a:prstDash val="solid"/>
                    </a:lnL>
                    <a:lnR w="9525">
                      <a:solidFill>
                        <a:srgbClr val="000000"/>
                      </a:solidFill>
                      <a:prstDash val="solid"/>
                    </a:lnR>
                  </a:tcPr>
                </a:tc>
                <a:tc hMerge="1" vMerge="1">
                  <a:txBody>
                    <a:bodyPr/>
                    <a:lstStyle/>
                    <a:p>
                      <a:endParaRPr/>
                    </a:p>
                  </a:txBody>
                  <a:tcPr marL="0" marR="0" marT="0" marB="0"/>
                </a:tc>
                <a:extLst>
                  <a:ext uri="{0D108BD9-81ED-4DB2-BD59-A6C34878D82A}">
                    <a16:rowId xmlns:a16="http://schemas.microsoft.com/office/drawing/2014/main" val="10048"/>
                  </a:ext>
                </a:extLst>
              </a:tr>
              <a:tr h="297815">
                <a:tc gridSpan="7">
                  <a:txBody>
                    <a:bodyPr/>
                    <a:lstStyle/>
                    <a:p>
                      <a:pPr>
                        <a:lnSpc>
                          <a:spcPct val="100000"/>
                        </a:lnSpc>
                      </a:pPr>
                      <a:endParaRPr sz="400">
                        <a:latin typeface="Times New Roman"/>
                        <a:cs typeface="Times New Roman"/>
                      </a:endParaRPr>
                    </a:p>
                  </a:txBody>
                  <a:tcPr marL="0" marR="0" marT="0" marB="0">
                    <a:lnL w="9525">
                      <a:solidFill>
                        <a:srgbClr val="000000"/>
                      </a:solidFill>
                      <a:prstDash val="solid"/>
                    </a:lnL>
                    <a:lnR w="9525">
                      <a:solidFill>
                        <a:srgbClr val="000000"/>
                      </a:solidFill>
                      <a:prstDash val="solid"/>
                    </a:lnR>
                    <a:lnT w="9525" cap="flat" cmpd="sng" algn="ctr">
                      <a:solidFill>
                        <a:srgbClr val="000000"/>
                      </a:solidFill>
                      <a:prstDash val="solid"/>
                      <a:round/>
                      <a:headEnd type="none" w="med" len="med"/>
                      <a:tailEnd type="none" w="med" len="med"/>
                    </a:lnT>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49"/>
                  </a:ext>
                </a:extLst>
              </a:tr>
              <a:tr h="88900">
                <a:tc gridSpan="2">
                  <a:txBody>
                    <a:bodyPr/>
                    <a:lstStyle/>
                    <a:p>
                      <a:pPr marL="280670">
                        <a:lnSpc>
                          <a:spcPct val="100000"/>
                        </a:lnSpc>
                        <a:spcBef>
                          <a:spcPts val="60"/>
                        </a:spcBef>
                      </a:pPr>
                      <a:r>
                        <a:rPr sz="400" b="1" spc="10" dirty="0">
                          <a:latin typeface="Calibri"/>
                          <a:cs typeface="Calibri"/>
                        </a:rPr>
                        <a:t>POC/CONTACT</a:t>
                      </a:r>
                      <a:r>
                        <a:rPr sz="400" b="1" spc="-5" dirty="0">
                          <a:latin typeface="Calibri"/>
                          <a:cs typeface="Calibri"/>
                        </a:rPr>
                        <a:t> </a:t>
                      </a:r>
                      <a:r>
                        <a:rPr sz="400" b="1" spc="10" dirty="0">
                          <a:latin typeface="Calibri"/>
                          <a:cs typeface="Calibri"/>
                        </a:rPr>
                        <a:t>REASON</a:t>
                      </a:r>
                      <a:r>
                        <a:rPr sz="400" b="1" spc="25" dirty="0">
                          <a:latin typeface="Calibri"/>
                          <a:cs typeface="Calibri"/>
                        </a:rPr>
                        <a:t> </a:t>
                      </a:r>
                      <a:r>
                        <a:rPr sz="400" b="1" spc="10" dirty="0">
                          <a:latin typeface="Calibri"/>
                          <a:cs typeface="Calibri"/>
                        </a:rPr>
                        <a:t>CLASS</a:t>
                      </a:r>
                      <a:r>
                        <a:rPr sz="400" b="1" spc="15" dirty="0">
                          <a:latin typeface="Calibri"/>
                          <a:cs typeface="Calibri"/>
                        </a:rPr>
                        <a:t> </a:t>
                      </a:r>
                      <a:r>
                        <a:rPr sz="400" b="1" spc="-50" dirty="0">
                          <a:latin typeface="Calibri"/>
                          <a:cs typeface="Calibri"/>
                        </a:rPr>
                        <a:t>2</a:t>
                      </a:r>
                      <a:endParaRPr sz="400">
                        <a:latin typeface="Calibri"/>
                        <a:cs typeface="Calibri"/>
                      </a:endParaRPr>
                    </a:p>
                  </a:txBody>
                  <a:tcPr marL="0" marR="0" marT="7620" marB="0">
                    <a:lnL w="19050">
                      <a:solidFill>
                        <a:srgbClr val="000000"/>
                      </a:solidFill>
                      <a:prstDash val="solid"/>
                    </a:lnL>
                    <a:lnR w="6350">
                      <a:solidFill>
                        <a:srgbClr val="000000"/>
                      </a:solidFill>
                      <a:prstDash val="solid"/>
                    </a:lnR>
                    <a:lnB w="9525">
                      <a:solidFill>
                        <a:srgbClr val="000000"/>
                      </a:solidFill>
                      <a:prstDash val="solid"/>
                    </a:lnB>
                    <a:solidFill>
                      <a:srgbClr val="BEBEBE"/>
                    </a:solidFill>
                  </a:tcPr>
                </a:tc>
                <a:tc hMerge="1">
                  <a:txBody>
                    <a:bodyPr/>
                    <a:lstStyle/>
                    <a:p>
                      <a:endParaRPr/>
                    </a:p>
                  </a:txBody>
                  <a:tcPr marL="0" marR="0" marT="0" marB="0"/>
                </a:tc>
                <a:tc gridSpan="3">
                  <a:txBody>
                    <a:bodyPr/>
                    <a:lstStyle/>
                    <a:p>
                      <a:pPr marL="307340">
                        <a:lnSpc>
                          <a:spcPct val="100000"/>
                        </a:lnSpc>
                        <a:spcBef>
                          <a:spcPts val="60"/>
                        </a:spcBef>
                      </a:pPr>
                      <a:r>
                        <a:rPr sz="400" b="1" dirty="0">
                          <a:latin typeface="Calibri"/>
                          <a:cs typeface="Calibri"/>
                        </a:rPr>
                        <a:t>CASES</a:t>
                      </a:r>
                      <a:r>
                        <a:rPr sz="400" b="1" spc="50" dirty="0">
                          <a:latin typeface="Calibri"/>
                          <a:cs typeface="Calibri"/>
                        </a:rPr>
                        <a:t> </a:t>
                      </a:r>
                      <a:r>
                        <a:rPr sz="400" b="1" spc="-10" dirty="0">
                          <a:latin typeface="Calibri"/>
                          <a:cs typeface="Calibri"/>
                        </a:rPr>
                        <a:t>INITIATED</a:t>
                      </a:r>
                      <a:endParaRPr sz="400">
                        <a:latin typeface="Calibri"/>
                        <a:cs typeface="Calibri"/>
                      </a:endParaRPr>
                    </a:p>
                  </a:txBody>
                  <a:tcPr marL="0" marR="0" marT="7620" marB="0">
                    <a:lnL w="6350">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BEBEBE"/>
                    </a:solidFill>
                  </a:tcPr>
                </a:tc>
                <a:tc hMerge="1">
                  <a:txBody>
                    <a:bodyPr/>
                    <a:lstStyle/>
                    <a:p>
                      <a:endParaRPr/>
                    </a:p>
                  </a:txBody>
                  <a:tcPr marL="0" marR="0" marT="0" marB="0"/>
                </a:tc>
                <a:tc hMerge="1">
                  <a:txBody>
                    <a:bodyPr/>
                    <a:lstStyle/>
                    <a:p>
                      <a:endParaRPr/>
                    </a:p>
                  </a:txBody>
                  <a:tcPr marL="0" marR="0" marT="0" marB="0"/>
                </a:tc>
                <a:tc gridSpan="2">
                  <a:txBody>
                    <a:bodyPr/>
                    <a:lstStyle/>
                    <a:p>
                      <a:pPr>
                        <a:lnSpc>
                          <a:spcPct val="100000"/>
                        </a:lnSpc>
                      </a:pPr>
                      <a:endParaRPr sz="400">
                        <a:latin typeface="Times New Roman"/>
                        <a:cs typeface="Times New Roman"/>
                      </a:endParaRPr>
                    </a:p>
                  </a:txBody>
                  <a:tcPr marL="0" marR="0" marT="0" marB="0">
                    <a:lnL w="9525">
                      <a:solidFill>
                        <a:srgbClr val="000000"/>
                      </a:solidFill>
                      <a:prstDash val="solid"/>
                    </a:lnL>
                    <a:lnR w="9525">
                      <a:solidFill>
                        <a:srgbClr val="000000"/>
                      </a:solidFill>
                      <a:prstDash val="solid"/>
                    </a:lnR>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50"/>
                  </a:ext>
                </a:extLst>
              </a:tr>
            </a:tbl>
          </a:graphicData>
        </a:graphic>
      </p:graphicFrame>
      <p:sp>
        <p:nvSpPr>
          <p:cNvPr id="22" name="object 22"/>
          <p:cNvSpPr txBox="1">
            <a:spLocks noGrp="1"/>
          </p:cNvSpPr>
          <p:nvPr>
            <p:ph type="sldNum" sz="quarter" idx="7"/>
          </p:nvPr>
        </p:nvSpPr>
        <p:spPr>
          <a:xfrm>
            <a:off x="10085975" y="7464755"/>
            <a:ext cx="234315" cy="163827"/>
          </a:xfrm>
          <a:prstGeom prst="rect">
            <a:avLst/>
          </a:prstGeom>
        </p:spPr>
        <p:txBody>
          <a:bodyPr vert="horz" wrap="square" lIns="0" tIns="0" rIns="0" bIns="0" rtlCol="0">
            <a:spAutoFit/>
          </a:bodyPr>
          <a:lstStyle/>
          <a:p>
            <a:pPr marL="12700">
              <a:lnSpc>
                <a:spcPts val="1425"/>
              </a:lnSpc>
            </a:pPr>
            <a:r>
              <a:rPr sz="1000" spc="-25" dirty="0">
                <a:solidFill>
                  <a:schemeClr val="bg1"/>
                </a:solidFill>
              </a:rPr>
              <a:t>11</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562C1"/>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279</TotalTime>
  <Words>3296</Words>
  <Application>Microsoft Office PowerPoint</Application>
  <PresentationFormat>Custom</PresentationFormat>
  <Paragraphs>1077</Paragraphs>
  <Slides>14</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Aptos</vt:lpstr>
      <vt:lpstr>Arial</vt:lpstr>
      <vt:lpstr>Calibri</vt:lpstr>
      <vt:lpstr>Symbol</vt:lpstr>
      <vt:lpstr>Times New Roman</vt:lpstr>
      <vt:lpstr>Trebuchet MS</vt:lpstr>
      <vt:lpstr>Office Theme</vt:lpstr>
      <vt:lpstr>Customer Analysis Report &amp; Engagement (CARE) Summaries</vt:lpstr>
      <vt:lpstr>Customer Analysis Report &amp; Engagement (CARE) Summaries</vt:lpstr>
      <vt:lpstr>Customer Analysis Report &amp; Engagement (CARE) Summaries</vt:lpstr>
      <vt:lpstr>Customer Analysis Report &amp; Engagement (CARE) Summaries</vt:lpstr>
      <vt:lpstr>CARE Summaries PDF</vt:lpstr>
      <vt:lpstr>CARE Summaries PDF</vt:lpstr>
      <vt:lpstr>CARE Summaries Std Spreadsheet</vt:lpstr>
      <vt:lpstr>CARE Summaries Std and Non-Std Spreadsheet</vt:lpstr>
      <vt:lpstr>CARE Summaries Non-Std Spreadsheet</vt:lpstr>
      <vt:lpstr>Supportability Analysis Stock Out Report Sheet</vt:lpstr>
      <vt:lpstr>Customer Analytics Metrics</vt:lpstr>
      <vt:lpstr>Customer Analytics Metrics</vt:lpstr>
      <vt:lpstr>Customer Analysis Report &amp; Engagement (CARE) Request Form</vt:lpstr>
      <vt:lpstr>PowerPoint Presentation</vt:lpstr>
    </vt:vector>
  </TitlesOfParts>
  <Manager>martin.binder@dla.mil</Manager>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SIG</dc:creator>
  <cp:lastModifiedBy>McDowell, Hunter Nicholas CIV DLA INFO OPERATIONS (USA)</cp:lastModifiedBy>
  <cp:revision>3</cp:revision>
  <dcterms:created xsi:type="dcterms:W3CDTF">2025-02-25T11:38:08Z</dcterms:created>
  <dcterms:modified xsi:type="dcterms:W3CDTF">2025-04-17T12:50:02Z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0x01010070AB92A90331424BB424E5711BB2C29A</vt:lpwstr>
  </property>
  <property fmtid="{D5CDD505-2E9C-101B-9397-08002B2CF9AE}" pid="3" name="Created">
    <vt:filetime>2025-02-24T00:00:00Z</vt:filetime>
  </property>
  <property fmtid="{D5CDD505-2E9C-101B-9397-08002B2CF9AE}" pid="4" name="Creator">
    <vt:lpwstr>Acrobat PDFMaker 24 for PowerPoint</vt:lpwstr>
  </property>
  <property fmtid="{D5CDD505-2E9C-101B-9397-08002B2CF9AE}" pid="5" name="LastSaved">
    <vt:filetime>2025-02-25T00:00:00Z</vt:filetime>
  </property>
  <property fmtid="{D5CDD505-2E9C-101B-9397-08002B2CF9AE}" pid="6" name="Order">
    <vt:lpwstr>160500</vt:lpwstr>
  </property>
  <property fmtid="{D5CDD505-2E9C-101B-9397-08002B2CF9AE}" pid="7" name="Producer">
    <vt:lpwstr>Adobe PDF Library 24.5.96</vt:lpwstr>
  </property>
  <property fmtid="{D5CDD505-2E9C-101B-9397-08002B2CF9AE}" pid="8" name="xd_Signature">
    <vt:lpwstr>No</vt:lpwstr>
  </property>
</Properties>
</file>